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Lst>
  <p:notesMasterIdLst>
    <p:notesMasterId r:id="rId47"/>
  </p:notesMasterIdLst>
  <p:sldIdLst>
    <p:sldId id="350" r:id="rId4"/>
    <p:sldId id="2147374683" r:id="rId5"/>
    <p:sldId id="2147374694" r:id="rId6"/>
    <p:sldId id="2147482657" r:id="rId7"/>
    <p:sldId id="2147374664" r:id="rId8"/>
    <p:sldId id="2147482658" r:id="rId9"/>
    <p:sldId id="2147374656" r:id="rId10"/>
    <p:sldId id="2147482637" r:id="rId11"/>
    <p:sldId id="2147482624" r:id="rId12"/>
    <p:sldId id="2147482659" r:id="rId13"/>
    <p:sldId id="2147482660" r:id="rId14"/>
    <p:sldId id="266" r:id="rId15"/>
    <p:sldId id="281" r:id="rId16"/>
    <p:sldId id="2147482672" r:id="rId17"/>
    <p:sldId id="2147374660" r:id="rId18"/>
    <p:sldId id="283" r:id="rId19"/>
    <p:sldId id="491" r:id="rId20"/>
    <p:sldId id="2147482679" r:id="rId21"/>
    <p:sldId id="2147479685" r:id="rId22"/>
    <p:sldId id="2147374644" r:id="rId23"/>
    <p:sldId id="2147482621" r:id="rId24"/>
    <p:sldId id="2147482620" r:id="rId25"/>
    <p:sldId id="2147482680" r:id="rId26"/>
    <p:sldId id="2147374621" r:id="rId27"/>
    <p:sldId id="2147374616" r:id="rId28"/>
    <p:sldId id="2147482681" r:id="rId29"/>
    <p:sldId id="2147482694" r:id="rId30"/>
    <p:sldId id="2147482682" r:id="rId31"/>
    <p:sldId id="279" r:id="rId32"/>
    <p:sldId id="506" r:id="rId33"/>
    <p:sldId id="2147482701" r:id="rId34"/>
    <p:sldId id="1334" r:id="rId35"/>
    <p:sldId id="3552" r:id="rId36"/>
    <p:sldId id="2147482702" r:id="rId37"/>
    <p:sldId id="2147482703" r:id="rId38"/>
    <p:sldId id="2147482704" r:id="rId39"/>
    <p:sldId id="2147374620" r:id="rId40"/>
    <p:sldId id="2147374623" r:id="rId41"/>
    <p:sldId id="2147374624" r:id="rId42"/>
    <p:sldId id="2147482713" r:id="rId43"/>
    <p:sldId id="2147482714" r:id="rId44"/>
    <p:sldId id="2147482715" r:id="rId45"/>
    <p:sldId id="214748271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06"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79BE4-1FBD-43DB-A2F4-94CA2AB463BC}"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2681B-95FE-4D10-ACD9-E7695475F2A7}" type="slidenum">
              <a:rPr lang="en-US" smtClean="0"/>
              <a:t>‹#›</a:t>
            </a:fld>
            <a:endParaRPr lang="en-US"/>
          </a:p>
        </p:txBody>
      </p:sp>
    </p:spTree>
    <p:extLst>
      <p:ext uri="{BB962C8B-B14F-4D97-AF65-F5344CB8AC3E}">
        <p14:creationId xmlns:p14="http://schemas.microsoft.com/office/powerpoint/2010/main" val="152820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[Note: slide is animated]</a:t>
            </a:r>
            <a:endParaRPr lang="en-GB" dirty="0"/>
          </a:p>
          <a:p>
            <a:endParaRPr lang="en-GB" dirty="0"/>
          </a:p>
        </p:txBody>
      </p:sp>
      <p:sp>
        <p:nvSpPr>
          <p:cNvPr id="4" name="Slide Number Placeholder 3"/>
          <p:cNvSpPr>
            <a:spLocks noGrp="1"/>
          </p:cNvSpPr>
          <p:nvPr>
            <p:ph type="sldNum" sz="quarter" idx="5"/>
          </p:nvPr>
        </p:nvSpPr>
        <p:spPr/>
        <p:txBody>
          <a:bodyPr/>
          <a:lstStyle/>
          <a:p>
            <a:fld id="{1CC60816-2356-4C25-8A67-A24D86E4F060}" type="slidenum">
              <a:rPr lang="en-US" smtClean="0"/>
              <a:t>6</a:t>
            </a:fld>
            <a:endParaRPr lang="en-US"/>
          </a:p>
        </p:txBody>
      </p:sp>
    </p:spTree>
    <p:extLst>
      <p:ext uri="{BB962C8B-B14F-4D97-AF65-F5344CB8AC3E}">
        <p14:creationId xmlns:p14="http://schemas.microsoft.com/office/powerpoint/2010/main" val="380701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[Note: slide is animated]</a:t>
            </a:r>
            <a:endParaRPr lang="en-GB" dirty="0"/>
          </a:p>
          <a:p>
            <a:endParaRPr lang="en-GB" dirty="0"/>
          </a:p>
        </p:txBody>
      </p:sp>
      <p:sp>
        <p:nvSpPr>
          <p:cNvPr id="4" name="Slide Number Placeholder 3"/>
          <p:cNvSpPr>
            <a:spLocks noGrp="1"/>
          </p:cNvSpPr>
          <p:nvPr>
            <p:ph type="sldNum" sz="quarter" idx="5"/>
          </p:nvPr>
        </p:nvSpPr>
        <p:spPr/>
        <p:txBody>
          <a:bodyPr/>
          <a:lstStyle/>
          <a:p>
            <a:fld id="{1CC60816-2356-4C25-8A67-A24D86E4F060}" type="slidenum">
              <a:rPr lang="en-US" smtClean="0"/>
              <a:t>18</a:t>
            </a:fld>
            <a:endParaRPr lang="en-US"/>
          </a:p>
        </p:txBody>
      </p:sp>
    </p:spTree>
    <p:extLst>
      <p:ext uri="{BB962C8B-B14F-4D97-AF65-F5344CB8AC3E}">
        <p14:creationId xmlns:p14="http://schemas.microsoft.com/office/powerpoint/2010/main" val="104695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Calibri" panose="020F0502020204030204" pitchFamily="34" charset="0"/>
                <a:ea typeface="Times New Roman" panose="02020603050405020304" pitchFamily="18" charset="0"/>
              </a:rPr>
              <a:t>Source tables: 14.2.1.1</a:t>
            </a:r>
            <a:endParaRPr lang="en-US" dirty="0"/>
          </a:p>
        </p:txBody>
      </p:sp>
      <p:sp>
        <p:nvSpPr>
          <p:cNvPr id="4" name="Slide Number Placeholder 3"/>
          <p:cNvSpPr>
            <a:spLocks noGrp="1"/>
          </p:cNvSpPr>
          <p:nvPr>
            <p:ph type="sldNum" sz="quarter" idx="5"/>
          </p:nvPr>
        </p:nvSpPr>
        <p:spPr/>
        <p:txBody>
          <a:bodyPr/>
          <a:lstStyle/>
          <a:p>
            <a:fld id="{3FDC6F57-EB4A-584C-8EA4-41CBABF04F29}" type="slidenum">
              <a:rPr lang="en-US" smtClean="0"/>
              <a:t>29</a:t>
            </a:fld>
            <a:endParaRPr lang="en-US"/>
          </a:p>
        </p:txBody>
      </p:sp>
    </p:spTree>
    <p:extLst>
      <p:ext uri="{BB962C8B-B14F-4D97-AF65-F5344CB8AC3E}">
        <p14:creationId xmlns:p14="http://schemas.microsoft.com/office/powerpoint/2010/main" val="3797554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b="0" i="0">
                <a:latin typeface="Univers" panose="020B0503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Univers"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FC1B32-B65B-3449-85BB-462CC586036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5" name="Footer Placeholder 4">
            <a:extLst>
              <a:ext uri="{FF2B5EF4-FFF2-40B4-BE49-F238E27FC236}">
                <a16:creationId xmlns:a16="http://schemas.microsoft.com/office/drawing/2014/main" id="{33A14165-D12A-4544-9EC4-57966772F58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2AD1841-0E17-E542-A5BE-4A184254C91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499367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FCA8-459D-0A47-AA70-8C5D6CB6B045}"/>
              </a:ext>
            </a:extLst>
          </p:cNvPr>
          <p:cNvSpPr>
            <a:spLocks noGrp="1"/>
          </p:cNvSpPr>
          <p:nvPr>
            <p:ph type="title"/>
          </p:nvPr>
        </p:nvSpPr>
        <p:spPr>
          <a:xfrm>
            <a:off x="838200" y="365125"/>
            <a:ext cx="10515600" cy="1325563"/>
          </a:xfrm>
          <a:prstGeom prst="rect">
            <a:avLst/>
          </a:prstGeom>
        </p:spPr>
        <p:txBody>
          <a:bodyPr/>
          <a:lstStyle>
            <a:lvl1pPr>
              <a:defRPr b="0" i="0">
                <a:latin typeface="Univers" panose="020B0503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695DD9F0-0221-A24A-9287-2CC910F212B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Univers" panose="020B0503020202020204" pitchFamily="34" charset="0"/>
              </a:defRPr>
            </a:lvl1pPr>
            <a:lvl2pPr>
              <a:defRPr b="0" i="0">
                <a:latin typeface="Univers" panose="020B0503020202020204" pitchFamily="34" charset="0"/>
              </a:defRPr>
            </a:lvl2pPr>
            <a:lvl3pPr>
              <a:defRPr b="0" i="0">
                <a:latin typeface="Univers" panose="020B0503020202020204" pitchFamily="34" charset="0"/>
              </a:defRPr>
            </a:lvl3pPr>
            <a:lvl4pPr>
              <a:defRPr b="0" i="0">
                <a:latin typeface="Univers" panose="020B0503020202020204" pitchFamily="34" charset="0"/>
              </a:defRPr>
            </a:lvl4pPr>
            <a:lvl5pPr>
              <a:defRPr b="0" i="0">
                <a:latin typeface="Univers" panose="020B05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34B09-076F-0E47-B7AB-4DC41BC5C7DC}"/>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5" name="Footer Placeholder 4">
            <a:extLst>
              <a:ext uri="{FF2B5EF4-FFF2-40B4-BE49-F238E27FC236}">
                <a16:creationId xmlns:a16="http://schemas.microsoft.com/office/drawing/2014/main" id="{1CF7E8FF-E8DF-C043-A29D-F7B35A467625}"/>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68587DF-028B-F641-9349-50F9A326D458}"/>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624604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F61F4-3E60-0B4A-9EB9-4D7C45808FEF}"/>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Univers" panose="020B0503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5B575AE5-306F-E141-A205-F7677A4C67E1}"/>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Univers" panose="020B0503020202020204" pitchFamily="34" charset="0"/>
              </a:defRPr>
            </a:lvl1pPr>
            <a:lvl2pPr>
              <a:defRPr b="0" i="0">
                <a:latin typeface="Univers" panose="020B0503020202020204" pitchFamily="34" charset="0"/>
              </a:defRPr>
            </a:lvl2pPr>
            <a:lvl3pPr>
              <a:defRPr b="0" i="0">
                <a:latin typeface="Univers" panose="020B0503020202020204" pitchFamily="34" charset="0"/>
              </a:defRPr>
            </a:lvl3pPr>
            <a:lvl4pPr>
              <a:defRPr b="0" i="0">
                <a:latin typeface="Univers" panose="020B0503020202020204" pitchFamily="34" charset="0"/>
              </a:defRPr>
            </a:lvl4pPr>
            <a:lvl5pPr>
              <a:defRPr b="0" i="0">
                <a:latin typeface="Univers" panose="020B05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27605-01F8-9845-B093-0E82E08AAD97}"/>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5" name="Footer Placeholder 4">
            <a:extLst>
              <a:ext uri="{FF2B5EF4-FFF2-40B4-BE49-F238E27FC236}">
                <a16:creationId xmlns:a16="http://schemas.microsoft.com/office/drawing/2014/main" id="{4C930570-32B8-9345-8405-E3D12FE1E04D}"/>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9121E83D-0D3D-0E46-9F08-7CE4BC776A4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414581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content">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p>
            <a:r>
              <a:rPr lang="en-US" noProof="0" dirty="0"/>
              <a:t>Title Calibri Bold 28 </a:t>
            </a:r>
            <a:r>
              <a:rPr lang="en-US" noProof="0" dirty="0" err="1"/>
              <a:t>pt</a:t>
            </a:r>
            <a:endParaRPr lang="en-US" noProof="0" dirty="0"/>
          </a:p>
        </p:txBody>
      </p:sp>
      <p:sp>
        <p:nvSpPr>
          <p:cNvPr id="19" name="Footnote"/>
          <p:cNvSpPr>
            <a:spLocks noGrp="1"/>
          </p:cNvSpPr>
          <p:nvPr>
            <p:ph type="body" sz="quarter" idx="15" hasCustomPrompt="1"/>
          </p:nvPr>
        </p:nvSpPr>
        <p:spPr>
          <a:xfrm>
            <a:off x="540986" y="6297348"/>
            <a:ext cx="4519039"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2" name="Author"/>
          <p:cNvSpPr>
            <a:spLocks noGrp="1"/>
          </p:cNvSpPr>
          <p:nvPr>
            <p:ph type="ftr" sz="quarter" idx="22"/>
          </p:nvPr>
        </p:nvSpPr>
        <p:spPr/>
        <p:txBody>
          <a:bodyPr/>
          <a:lstStyle>
            <a:lvl1pPr>
              <a:lnSpc>
                <a:spcPct val="100000"/>
              </a:lnSpc>
              <a:defRPr/>
            </a:lvl1pPr>
          </a:lstStyle>
          <a:p>
            <a:r>
              <a:rPr lang="en-US" dirty="0"/>
              <a:t>Author | Department</a:t>
            </a:r>
          </a:p>
        </p:txBody>
      </p:sp>
      <p:pic>
        <p:nvPicPr>
          <p:cNvPr id="10" name="Siemens Healthineers logo">
            <a:extLst>
              <a:ext uri="{FF2B5EF4-FFF2-40B4-BE49-F238E27FC236}">
                <a16:creationId xmlns:a16="http://schemas.microsoft.com/office/drawing/2014/main" id="{05ECFCCA-E67E-4951-9242-12B3C9F71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63577" y="281267"/>
            <a:ext cx="1453451" cy="345884"/>
          </a:xfrm>
          <a:prstGeom prst="rect">
            <a:avLst/>
          </a:prstGeom>
        </p:spPr>
      </p:pic>
    </p:spTree>
    <p:extLst>
      <p:ext uri="{BB962C8B-B14F-4D97-AF65-F5344CB8AC3E}">
        <p14:creationId xmlns:p14="http://schemas.microsoft.com/office/powerpoint/2010/main" val="800677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6BBF-A780-090F-28C2-4738DFEE03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A08C08-8F3B-267C-1BE5-1092AD5F8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68D238-BABA-91E6-B878-ADE35CEA2BDF}"/>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5" name="Footer Placeholder 4">
            <a:extLst>
              <a:ext uri="{FF2B5EF4-FFF2-40B4-BE49-F238E27FC236}">
                <a16:creationId xmlns:a16="http://schemas.microsoft.com/office/drawing/2014/main" id="{D4DEA6B8-376F-4870-8736-D5959F3E3E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23524E-5A06-A4E5-782D-08B9A0457D3D}"/>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3077573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2695-C058-8B72-425C-8EF42FCF4D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9A9FD-43B5-1D50-2DBE-796658EAA0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CFB4E-713E-3DB4-5EBE-CE555F9E19C4}"/>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5" name="Footer Placeholder 4">
            <a:extLst>
              <a:ext uri="{FF2B5EF4-FFF2-40B4-BE49-F238E27FC236}">
                <a16:creationId xmlns:a16="http://schemas.microsoft.com/office/drawing/2014/main" id="{5756CD4D-4219-A997-90C4-AFE815677E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53C7B8-9CEE-9A1A-66D2-406D61C59706}"/>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4256925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B0B9-162C-37A4-CA93-2D47C747E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9F01B2-3D09-1746-86D8-C863CAA334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1CF72-91A4-35E7-42B6-1F25550E6EDC}"/>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5" name="Footer Placeholder 4">
            <a:extLst>
              <a:ext uri="{FF2B5EF4-FFF2-40B4-BE49-F238E27FC236}">
                <a16:creationId xmlns:a16="http://schemas.microsoft.com/office/drawing/2014/main" id="{2EF8DEA9-B422-67E1-88C7-D65954D415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C1B34-27C6-9F4F-4F62-44CB209F46D7}"/>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1971597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73F34-DEF9-AEC0-4989-4251660042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6F4A2-8F47-8DE2-6E7C-1088C95D6D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2275D6-5B33-CA9E-ADDA-40D66A86D2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18CC6-64B7-B45E-E801-9F7083B1DC03}"/>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6" name="Footer Placeholder 5">
            <a:extLst>
              <a:ext uri="{FF2B5EF4-FFF2-40B4-BE49-F238E27FC236}">
                <a16:creationId xmlns:a16="http://schemas.microsoft.com/office/drawing/2014/main" id="{D455333D-344F-09EE-882C-1EB6032738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2F871A-4A1B-FA3C-0A7D-419E51487AF0}"/>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44376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E172-0DA2-E918-6D58-A2E061B58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E8C15-4D25-71FE-BDC3-FB8F25D964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07903-B824-516F-CDE0-EC552625C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0E21E1-8BFA-D9C6-5195-2245995EE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32287-99A3-2D66-1F7F-0C5D59E0C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D82F83-7634-4787-3B82-5B05F0914C6E}"/>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8" name="Footer Placeholder 7">
            <a:extLst>
              <a:ext uri="{FF2B5EF4-FFF2-40B4-BE49-F238E27FC236}">
                <a16:creationId xmlns:a16="http://schemas.microsoft.com/office/drawing/2014/main" id="{544BDFE5-83A4-9BEC-E5CF-D5E0E625B9F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E486D9-6668-B9D9-99A5-EA99286ABC8B}"/>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1831693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01BD-AD61-812F-1EC7-8D56DFADA6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2F0081-C5F7-1682-E6F0-1F76EF9E23D1}"/>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4" name="Footer Placeholder 3">
            <a:extLst>
              <a:ext uri="{FF2B5EF4-FFF2-40B4-BE49-F238E27FC236}">
                <a16:creationId xmlns:a16="http://schemas.microsoft.com/office/drawing/2014/main" id="{6C8604F4-7C80-70F6-234C-3E2AD4E400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1879190-619B-A210-3218-470EFB62CEC8}"/>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1028514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E73AF4-6806-5604-9F09-157FF7E7F80B}"/>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3" name="Footer Placeholder 2">
            <a:extLst>
              <a:ext uri="{FF2B5EF4-FFF2-40B4-BE49-F238E27FC236}">
                <a16:creationId xmlns:a16="http://schemas.microsoft.com/office/drawing/2014/main" id="{70E3D59B-3884-8F5E-FEA0-11EDEDAF20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5A7E19F-CFCE-D748-2E17-29B0730CD94F}"/>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216985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BE31-17B6-D649-80D7-5C8A532040F6}"/>
              </a:ext>
            </a:extLst>
          </p:cNvPr>
          <p:cNvSpPr>
            <a:spLocks noGrp="1"/>
          </p:cNvSpPr>
          <p:nvPr>
            <p:ph type="title"/>
          </p:nvPr>
        </p:nvSpPr>
        <p:spPr>
          <a:xfrm>
            <a:off x="838200" y="365125"/>
            <a:ext cx="10515600" cy="1325563"/>
          </a:xfrm>
          <a:prstGeom prst="rect">
            <a:avLst/>
          </a:prstGeom>
        </p:spPr>
        <p:txBody>
          <a:bodyPr/>
          <a:lstStyle>
            <a:lvl1pPr>
              <a:defRPr b="0" i="0">
                <a:latin typeface="Univers"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4935AED-A862-414E-A6E6-1526E3ACAA6B}"/>
              </a:ext>
            </a:extLst>
          </p:cNvPr>
          <p:cNvSpPr>
            <a:spLocks noGrp="1"/>
          </p:cNvSpPr>
          <p:nvPr>
            <p:ph idx="1"/>
          </p:nvPr>
        </p:nvSpPr>
        <p:spPr>
          <a:xfrm>
            <a:off x="838200" y="1825625"/>
            <a:ext cx="10515600" cy="4351338"/>
          </a:xfrm>
          <a:prstGeom prst="rect">
            <a:avLst/>
          </a:prstGeom>
        </p:spPr>
        <p:txBody>
          <a:bodyPr/>
          <a:lstStyle>
            <a:lvl1pPr>
              <a:defRPr b="0" i="0">
                <a:latin typeface="Univers" panose="020B0503020202020204" pitchFamily="34" charset="0"/>
              </a:defRPr>
            </a:lvl1pPr>
            <a:lvl2pPr>
              <a:defRPr b="0" i="0">
                <a:latin typeface="Univers" panose="020B0503020202020204" pitchFamily="34" charset="0"/>
              </a:defRPr>
            </a:lvl2pPr>
            <a:lvl3pPr>
              <a:defRPr b="0" i="0">
                <a:latin typeface="Univers" panose="020B0503020202020204" pitchFamily="34" charset="0"/>
              </a:defRPr>
            </a:lvl3pPr>
            <a:lvl4pPr>
              <a:defRPr b="0" i="0">
                <a:latin typeface="Univers" panose="020B0503020202020204" pitchFamily="34" charset="0"/>
              </a:defRPr>
            </a:lvl4pPr>
            <a:lvl5pPr>
              <a:defRPr b="0" i="0">
                <a:latin typeface="Univers" panose="020B05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C4DA4-671D-F64F-B95B-7D3DC19893B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5" name="Footer Placeholder 4">
            <a:extLst>
              <a:ext uri="{FF2B5EF4-FFF2-40B4-BE49-F238E27FC236}">
                <a16:creationId xmlns:a16="http://schemas.microsoft.com/office/drawing/2014/main" id="{9B100889-3895-3A43-97F7-0F7104A547CA}"/>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18A476B7-2CEC-0646-902F-EDF26F25687A}"/>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717968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F113-C0C8-EA54-797D-C5DF419935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4A1ABA-3C65-0ADC-C76E-CF9EA89A4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AF7D6-9CD9-DF28-6632-30D7813FE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A659BF-9A5C-C09B-E35F-35C8C3D5C75B}"/>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6" name="Footer Placeholder 5">
            <a:extLst>
              <a:ext uri="{FF2B5EF4-FFF2-40B4-BE49-F238E27FC236}">
                <a16:creationId xmlns:a16="http://schemas.microsoft.com/office/drawing/2014/main" id="{F84FA0D0-E839-BBAD-779F-A2753FCE5C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684CDB-C585-CEC5-AA65-E276DAA8FCE9}"/>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3525469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EE7C-240B-1D29-7F0C-C8354D4C8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4DE7E6-F89D-2968-1944-CF0BF8B9FB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4C33A6E-F9C3-48DC-515A-D5162D483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A6B7B-99B5-8E7A-153B-224E47467993}"/>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6" name="Footer Placeholder 5">
            <a:extLst>
              <a:ext uri="{FF2B5EF4-FFF2-40B4-BE49-F238E27FC236}">
                <a16:creationId xmlns:a16="http://schemas.microsoft.com/office/drawing/2014/main" id="{839BFD4D-6E8B-2694-F093-AE4F388FA4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86B031-239C-157A-A642-0C5FFCD2CB55}"/>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4158799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30DE-E174-2B07-C2E6-6E7EA80160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715CF5-323E-468E-99CC-C2A49B7C2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7CCAD-2A22-136C-45B0-53858D040209}"/>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5" name="Footer Placeholder 4">
            <a:extLst>
              <a:ext uri="{FF2B5EF4-FFF2-40B4-BE49-F238E27FC236}">
                <a16:creationId xmlns:a16="http://schemas.microsoft.com/office/drawing/2014/main" id="{0D8E65B6-8928-8366-9708-C5028BB4F7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B3F9E2-2E4B-1908-D118-3DB9AFAC9D8B}"/>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4246246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19B85-689E-30A7-ABCC-09DFDC35E2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F0C18-1D96-FE6A-35ED-D8ACA3DB4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F7F72-FED7-B456-3C38-904CC95C6D94}"/>
              </a:ext>
            </a:extLst>
          </p:cNvPr>
          <p:cNvSpPr>
            <a:spLocks noGrp="1"/>
          </p:cNvSpPr>
          <p:nvPr>
            <p:ph type="dt" sz="half" idx="10"/>
          </p:nvPr>
        </p:nvSpPr>
        <p:spPr/>
        <p:txBody>
          <a:bodyPr/>
          <a:lstStyle/>
          <a:p>
            <a:fld id="{A75D9130-73F5-452F-B64D-29F1054862EA}" type="datetimeFigureOut">
              <a:rPr lang="en-US" smtClean="0"/>
              <a:t>5/27/2025</a:t>
            </a:fld>
            <a:endParaRPr lang="en-US" dirty="0"/>
          </a:p>
        </p:txBody>
      </p:sp>
      <p:sp>
        <p:nvSpPr>
          <p:cNvPr id="5" name="Footer Placeholder 4">
            <a:extLst>
              <a:ext uri="{FF2B5EF4-FFF2-40B4-BE49-F238E27FC236}">
                <a16:creationId xmlns:a16="http://schemas.microsoft.com/office/drawing/2014/main" id="{3FA8B8AC-1A82-0042-E987-8B47FCF4B1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3554D-603B-694B-3A33-F8518EC84C4F}"/>
              </a:ext>
            </a:extLst>
          </p:cNvPr>
          <p:cNvSpPr>
            <a:spLocks noGrp="1"/>
          </p:cNvSpPr>
          <p:nvPr>
            <p:ph type="sldNum" sz="quarter" idx="12"/>
          </p:nvPr>
        </p:nvSpPr>
        <p:spPr/>
        <p:txBody>
          <a:bodyPr/>
          <a:lstStyle/>
          <a:p>
            <a:fld id="{93A96B23-171E-419D-880A-BE16A363F818}" type="slidenum">
              <a:rPr lang="en-US" smtClean="0"/>
              <a:t>‹#›</a:t>
            </a:fld>
            <a:endParaRPr lang="en-US" dirty="0"/>
          </a:p>
        </p:txBody>
      </p:sp>
    </p:spTree>
    <p:extLst>
      <p:ext uri="{BB962C8B-B14F-4D97-AF65-F5344CB8AC3E}">
        <p14:creationId xmlns:p14="http://schemas.microsoft.com/office/powerpoint/2010/main" val="1628798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259771" y="1196754"/>
            <a:ext cx="11693047" cy="514689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hasCustomPrompt="1"/>
          </p:nvPr>
        </p:nvSpPr>
        <p:spPr>
          <a:xfrm>
            <a:off x="247272" y="6437605"/>
            <a:ext cx="6572629" cy="185737"/>
          </a:xfrm>
        </p:spPr>
        <p:txBody>
          <a:bodyPr lIns="36000" rIns="0" anchor="ctr" anchorCtr="0">
            <a:noAutofit/>
          </a:bodyPr>
          <a:lstStyle>
            <a:lvl1pPr marL="0" indent="0">
              <a:buNone/>
              <a:defRPr sz="900"/>
            </a:lvl1pPr>
          </a:lstStyle>
          <a:p>
            <a:pPr lvl="0"/>
            <a:r>
              <a:rPr lang="en-GB" dirty="0"/>
              <a:t>Insert reference</a:t>
            </a:r>
          </a:p>
        </p:txBody>
      </p:sp>
      <p:sp>
        <p:nvSpPr>
          <p:cNvPr id="6" name="Text Placeholder 5"/>
          <p:cNvSpPr>
            <a:spLocks noGrp="1"/>
          </p:cNvSpPr>
          <p:nvPr>
            <p:ph type="body" sz="quarter" idx="11" hasCustomPrompt="1"/>
          </p:nvPr>
        </p:nvSpPr>
        <p:spPr>
          <a:xfrm>
            <a:off x="7598833" y="5302250"/>
            <a:ext cx="4353984" cy="1041400"/>
          </a:xfrm>
          <a:solidFill>
            <a:schemeClr val="accent1"/>
          </a:solidFill>
          <a:ln>
            <a:noFill/>
          </a:ln>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[insert take home message]</a:t>
            </a:r>
          </a:p>
        </p:txBody>
      </p:sp>
    </p:spTree>
    <p:extLst>
      <p:ext uri="{BB962C8B-B14F-4D97-AF65-F5344CB8AC3E}">
        <p14:creationId xmlns:p14="http://schemas.microsoft.com/office/powerpoint/2010/main" val="749321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ontent">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1" name="Date Placeholder 10"/>
          <p:cNvSpPr>
            <a:spLocks noGrp="1"/>
          </p:cNvSpPr>
          <p:nvPr>
            <p:ph type="dt" sz="half" idx="14"/>
          </p:nvPr>
        </p:nvSpPr>
        <p:spPr>
          <a:xfrm>
            <a:off x="8627536" y="6466992"/>
            <a:ext cx="1821801" cy="153888"/>
          </a:xfrm>
        </p:spPr>
        <p:txBody>
          <a:bodyPr/>
          <a:lstStyle/>
          <a:p>
            <a:endParaRPr lang="en-US" dirty="0"/>
          </a:p>
        </p:txBody>
      </p:sp>
      <p:sp>
        <p:nvSpPr>
          <p:cNvPr id="12" name="Footer Placeholder 11"/>
          <p:cNvSpPr>
            <a:spLocks noGrp="1"/>
          </p:cNvSpPr>
          <p:nvPr>
            <p:ph type="ftr" sz="quarter" idx="15"/>
          </p:nvPr>
        </p:nvSpPr>
        <p:spPr>
          <a:xfrm>
            <a:off x="4271991" y="6466992"/>
            <a:ext cx="3657600" cy="153888"/>
          </a:xfrm>
        </p:spPr>
        <p:txBody>
          <a:bodyPr anchor="ctr"/>
          <a:lstStyle>
            <a:lvl1pPr>
              <a:defRPr>
                <a:solidFill>
                  <a:srgbClr val="FF0000"/>
                </a:solidFill>
              </a:defRPr>
            </a:lvl1pPr>
          </a:lstStyle>
          <a:p>
            <a:r>
              <a:rPr lang="en-US" dirty="0"/>
              <a:t>DRAFT 8-10-22</a:t>
            </a:r>
          </a:p>
        </p:txBody>
      </p:sp>
      <p:sp>
        <p:nvSpPr>
          <p:cNvPr id="4" name="Content Placeholder 3"/>
          <p:cNvSpPr>
            <a:spLocks noGrp="1"/>
          </p:cNvSpPr>
          <p:nvPr>
            <p:ph sz="quarter" idx="17"/>
          </p:nvPr>
        </p:nvSpPr>
        <p:spPr>
          <a:xfrm>
            <a:off x="373321" y="1203251"/>
            <a:ext cx="10972800" cy="4270248"/>
          </a:xfrm>
        </p:spPr>
        <p:txBody>
          <a:bodyPr/>
          <a:lstStyle>
            <a:lvl1pPr marL="309026" indent="-309026">
              <a:defRPr>
                <a:solidFill>
                  <a:schemeClr val="bg1"/>
                </a:solidFill>
              </a:defRPr>
            </a:lvl1pPr>
            <a:lvl2pPr marL="609585" indent="-309026">
              <a:defRPr>
                <a:solidFill>
                  <a:schemeClr val="bg1"/>
                </a:solidFill>
              </a:defRPr>
            </a:lvl2pPr>
            <a:lvl3pPr marL="918610" indent="-232828">
              <a:defRPr>
                <a:solidFill>
                  <a:schemeClr val="bg1"/>
                </a:solidFill>
              </a:defRPr>
            </a:lvl3pPr>
            <a:lvl4pPr marL="1219170" indent="-304792">
              <a:defRPr>
                <a:solidFill>
                  <a:schemeClr val="bg1"/>
                </a:solidFill>
              </a:defRPr>
            </a:lvl4pPr>
            <a:lvl5pPr marL="1528195" indent="-304792">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0" y="-8585"/>
            <a:ext cx="12192000" cy="816864"/>
          </a:xfrm>
          <a:solidFill>
            <a:srgbClr val="FDB913"/>
          </a:solidFill>
        </p:spPr>
        <p:txBody>
          <a:bodyPr>
            <a:normAutofit/>
          </a:bodyPr>
          <a:lstStyle>
            <a:lvl1pPr algn="l">
              <a:defRPr sz="4267"/>
            </a:lvl1pPr>
          </a:lstStyle>
          <a:p>
            <a:r>
              <a:rPr lang="en-US"/>
              <a:t>Click to edit Master title style</a:t>
            </a:r>
          </a:p>
        </p:txBody>
      </p:sp>
      <p:sp>
        <p:nvSpPr>
          <p:cNvPr id="10" name="Slide Number Placeholder 5"/>
          <p:cNvSpPr>
            <a:spLocks noGrp="1"/>
          </p:cNvSpPr>
          <p:nvPr>
            <p:ph type="sldNum" sz="quarter" idx="4"/>
          </p:nvPr>
        </p:nvSpPr>
        <p:spPr>
          <a:xfrm>
            <a:off x="11582400" y="6343852"/>
            <a:ext cx="549392" cy="365125"/>
          </a:xfrm>
          <a:prstGeom prst="rect">
            <a:avLst/>
          </a:prstGeom>
          <a:solidFill>
            <a:srgbClr val="FDB913"/>
          </a:solidFill>
        </p:spPr>
        <p:txBody>
          <a:bodyPr vert="horz" lIns="91440" tIns="45720" rIns="91440" bIns="45720" rtlCol="0" anchor="ctr"/>
          <a:lstStyle>
            <a:lvl1pPr algn="ctr">
              <a:defRPr sz="1467">
                <a:solidFill>
                  <a:schemeClr val="tx1"/>
                </a:solidFill>
              </a:defRPr>
            </a:lvl1pPr>
          </a:lstStyle>
          <a:p>
            <a:fld id="{F3702177-48E0-5046-8D69-4DF494A82DFD}" type="slidenum">
              <a:rPr lang="en-US" smtClean="0"/>
              <a:pPr/>
              <a:t>‹#›</a:t>
            </a:fld>
            <a:endParaRPr lang="en-US" dirty="0"/>
          </a:p>
        </p:txBody>
      </p:sp>
    </p:spTree>
    <p:extLst>
      <p:ext uri="{BB962C8B-B14F-4D97-AF65-F5344CB8AC3E}">
        <p14:creationId xmlns:p14="http://schemas.microsoft.com/office/powerpoint/2010/main" val="1633068176"/>
      </p:ext>
    </p:extLst>
  </p:cSld>
  <p:clrMapOvr>
    <a:masterClrMapping/>
  </p:clrMapOvr>
  <p:extLst>
    <p:ext uri="{DCECCB84-F9BA-43D5-87BE-67443E8EF086}">
      <p15:sldGuideLst xmlns:p15="http://schemas.microsoft.com/office/powerpoint/2012/main">
        <p15:guide id="1" orient="horz" pos="4152">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US" smtClean="0"/>
              <a:t>‹#›</a:t>
            </a:fld>
            <a:endParaRPr lang="en-US"/>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US"/>
              <a:t>Insert notes</a:t>
            </a:r>
          </a:p>
        </p:txBody>
      </p:sp>
    </p:spTree>
    <p:extLst>
      <p:ext uri="{BB962C8B-B14F-4D97-AF65-F5344CB8AC3E}">
        <p14:creationId xmlns:p14="http://schemas.microsoft.com/office/powerpoint/2010/main" val="3148224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8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233C3-AE76-8499-72C7-34F33204011B}"/>
              </a:ext>
            </a:extLst>
          </p:cNvPr>
          <p:cNvSpPr/>
          <p:nvPr userDrawn="1"/>
        </p:nvSpPr>
        <p:spPr>
          <a:xfrm>
            <a:off x="8487177" y="5988676"/>
            <a:ext cx="3271234" cy="553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69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pons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829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0564-5D30-D04F-B57B-E1501950C332}"/>
              </a:ext>
            </a:extLst>
          </p:cNvPr>
          <p:cNvSpPr>
            <a:spLocks noGrp="1"/>
          </p:cNvSpPr>
          <p:nvPr>
            <p:ph type="title"/>
          </p:nvPr>
        </p:nvSpPr>
        <p:spPr>
          <a:xfrm>
            <a:off x="831850" y="1709738"/>
            <a:ext cx="10515600" cy="2852737"/>
          </a:xfrm>
          <a:prstGeom prst="rect">
            <a:avLst/>
          </a:prstGeom>
        </p:spPr>
        <p:txBody>
          <a:bodyPr anchor="b"/>
          <a:lstStyle>
            <a:lvl1pPr>
              <a:defRPr sz="6000" b="0" i="0">
                <a:latin typeface="Univers"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D5AD75A-E6CA-1446-BEF6-3703F38E1C5D}"/>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Univers"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E920C9-7BFA-874C-BA0A-45EE852926BA}"/>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5" name="Footer Placeholder 4">
            <a:extLst>
              <a:ext uri="{FF2B5EF4-FFF2-40B4-BE49-F238E27FC236}">
                <a16:creationId xmlns:a16="http://schemas.microsoft.com/office/drawing/2014/main" id="{F64F03B8-DA84-1347-A9B6-0C11AB83565B}"/>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CC059D49-791F-3747-8249-F0BB7C86339B}"/>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638166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Exhibi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B1F5D7-0AC7-CAB6-2C20-FA16CA13B019}"/>
              </a:ext>
            </a:extLst>
          </p:cNvPr>
          <p:cNvSpPr>
            <a:spLocks noGrp="1"/>
          </p:cNvSpPr>
          <p:nvPr>
            <p:ph type="title"/>
          </p:nvPr>
        </p:nvSpPr>
        <p:spPr>
          <a:xfrm>
            <a:off x="429487" y="2351314"/>
            <a:ext cx="11333027" cy="4333689"/>
          </a:xfrm>
        </p:spPr>
        <p:txBody>
          <a:bodyPr anchor="t">
            <a:normAutofit/>
          </a:bodyPr>
          <a:lstStyle>
            <a:lvl1pPr algn="ctr">
              <a:defRPr sz="2400" b="0"/>
            </a:lvl1pPr>
          </a:lstStyle>
          <a:p>
            <a:r>
              <a:rPr lang="en-US"/>
              <a:t>Click to edit Master title style</a:t>
            </a:r>
            <a:endParaRPr lang="en-US" dirty="0"/>
          </a:p>
        </p:txBody>
      </p:sp>
    </p:spTree>
    <p:extLst>
      <p:ext uri="{BB962C8B-B14F-4D97-AF65-F5344CB8AC3E}">
        <p14:creationId xmlns:p14="http://schemas.microsoft.com/office/powerpoint/2010/main" val="3277035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logo for a clinic&#10;&#10;Description automatically generated">
            <a:extLst>
              <a:ext uri="{FF2B5EF4-FFF2-40B4-BE49-F238E27FC236}">
                <a16:creationId xmlns:a16="http://schemas.microsoft.com/office/drawing/2014/main" id="{13743FC5-5695-44D9-33D6-B2F2E4FDABB3}"/>
              </a:ext>
            </a:extLst>
          </p:cNvPr>
          <p:cNvPicPr>
            <a:picLocks noChangeAspect="1"/>
          </p:cNvPicPr>
          <p:nvPr userDrawn="1"/>
        </p:nvPicPr>
        <p:blipFill>
          <a:blip r:embed="rId2"/>
          <a:stretch>
            <a:fillRect/>
          </a:stretch>
        </p:blipFill>
        <p:spPr>
          <a:xfrm>
            <a:off x="1299793" y="1985480"/>
            <a:ext cx="9592413" cy="2887037"/>
          </a:xfrm>
          <a:prstGeom prst="rect">
            <a:avLst/>
          </a:prstGeom>
        </p:spPr>
      </p:pic>
      <p:sp>
        <p:nvSpPr>
          <p:cNvPr id="7" name="Rectangle 6">
            <a:extLst>
              <a:ext uri="{FF2B5EF4-FFF2-40B4-BE49-F238E27FC236}">
                <a16:creationId xmlns:a16="http://schemas.microsoft.com/office/drawing/2014/main" id="{68147560-AB58-30C3-F67E-04B037CD778A}"/>
              </a:ext>
            </a:extLst>
          </p:cNvPr>
          <p:cNvSpPr/>
          <p:nvPr userDrawn="1"/>
        </p:nvSpPr>
        <p:spPr>
          <a:xfrm>
            <a:off x="0" y="6082301"/>
            <a:ext cx="3873357" cy="7756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420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terna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2A1D-7467-4D4E-BA3D-0573C49CC45F}"/>
              </a:ext>
            </a:extLst>
          </p:cNvPr>
          <p:cNvSpPr>
            <a:spLocks noGrp="1"/>
          </p:cNvSpPr>
          <p:nvPr>
            <p:ph type="title"/>
          </p:nvPr>
        </p:nvSpPr>
        <p:spPr>
          <a:xfrm>
            <a:off x="0" y="1"/>
            <a:ext cx="12192000" cy="3818238"/>
          </a:xfrm>
        </p:spPr>
        <p:txBody>
          <a:bodyPr>
            <a:normAutofit/>
          </a:bodyPr>
          <a:lstStyle>
            <a:lvl1pPr algn="ctr">
              <a:defRPr sz="4800"/>
            </a:lvl1pPr>
          </a:lstStyle>
          <a:p>
            <a:r>
              <a:rPr lang="en-US"/>
              <a:t>Click to edit Master title style</a:t>
            </a:r>
            <a:endParaRPr lang="en-US" dirty="0"/>
          </a:p>
        </p:txBody>
      </p:sp>
    </p:spTree>
    <p:extLst>
      <p:ext uri="{BB962C8B-B14F-4D97-AF65-F5344CB8AC3E}">
        <p14:creationId xmlns:p14="http://schemas.microsoft.com/office/powerpoint/2010/main" val="28027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CE44-6CC5-0342-98C1-E6963CC5D8B0}"/>
              </a:ext>
            </a:extLst>
          </p:cNvPr>
          <p:cNvSpPr>
            <a:spLocks noGrp="1"/>
          </p:cNvSpPr>
          <p:nvPr>
            <p:ph type="title"/>
          </p:nvPr>
        </p:nvSpPr>
        <p:spPr>
          <a:xfrm>
            <a:off x="429487" y="365125"/>
            <a:ext cx="11333027" cy="5454907"/>
          </a:xfrm>
        </p:spPr>
        <p:txBody>
          <a:bodyPr>
            <a:normAutofit/>
          </a:bodyPr>
          <a:lstStyle>
            <a:lvl1pPr algn="ctr">
              <a:defRPr sz="4800"/>
            </a:lvl1pPr>
          </a:lstStyle>
          <a:p>
            <a:r>
              <a:rPr lang="en-US"/>
              <a:t>Click to edit Master title style</a:t>
            </a:r>
            <a:endParaRPr lang="en-US" dirty="0"/>
          </a:p>
        </p:txBody>
      </p:sp>
    </p:spTree>
    <p:extLst>
      <p:ext uri="{BB962C8B-B14F-4D97-AF65-F5344CB8AC3E}">
        <p14:creationId xmlns:p14="http://schemas.microsoft.com/office/powerpoint/2010/main" val="3859322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ession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EA9A-AF19-144C-BA22-381B80F83114}"/>
              </a:ext>
            </a:extLst>
          </p:cNvPr>
          <p:cNvSpPr>
            <a:spLocks noGrp="1"/>
          </p:cNvSpPr>
          <p:nvPr>
            <p:ph type="title"/>
          </p:nvPr>
        </p:nvSpPr>
        <p:spPr>
          <a:xfrm>
            <a:off x="429487" y="365125"/>
            <a:ext cx="11333027" cy="748058"/>
          </a:xfrm>
        </p:spPr>
        <p:txBody>
          <a:bodyPr anchor="t">
            <a:normAutofit/>
          </a:bodyPr>
          <a:lstStyle>
            <a:lvl1pPr>
              <a:defRPr sz="3200" i="0">
                <a:solidFill>
                  <a:schemeClr val="accent2"/>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BC970262-5D36-144B-8151-BC09319CEA83}"/>
              </a:ext>
            </a:extLst>
          </p:cNvPr>
          <p:cNvSpPr>
            <a:spLocks noGrp="1"/>
          </p:cNvSpPr>
          <p:nvPr>
            <p:ph type="body" sz="quarter" idx="10" hasCustomPrompt="1"/>
          </p:nvPr>
        </p:nvSpPr>
        <p:spPr>
          <a:xfrm>
            <a:off x="430213" y="1113183"/>
            <a:ext cx="11331575" cy="4631634"/>
          </a:xfrm>
        </p:spPr>
        <p:txBody>
          <a:bodyPr anchor="ctr">
            <a:normAutofit/>
          </a:bodyPr>
          <a:lstStyle>
            <a:lvl1pPr marL="0" indent="0" algn="ctr">
              <a:buNone/>
              <a:defRPr sz="4800" b="1"/>
            </a:lvl1pPr>
            <a:lvl2pPr marL="457200" indent="0" algn="ctr">
              <a:buNone/>
              <a:defRPr sz="5400" b="1"/>
            </a:lvl2pPr>
            <a:lvl3pPr marL="914400" indent="0" algn="ctr">
              <a:buNone/>
              <a:defRPr sz="5400" b="1"/>
            </a:lvl3pPr>
            <a:lvl4pPr marL="1371600" indent="0" algn="ctr">
              <a:buNone/>
              <a:defRPr sz="5400" b="1"/>
            </a:lvl4pPr>
            <a:lvl5pPr marL="1828800" indent="0" algn="ctr">
              <a:buNone/>
              <a:defRPr sz="5400" b="1"/>
            </a:lvl5pPr>
          </a:lstStyle>
          <a:p>
            <a:pPr lvl="0"/>
            <a:r>
              <a:rPr lang="en-US" dirty="0"/>
              <a:t>Insert Title</a:t>
            </a:r>
          </a:p>
        </p:txBody>
      </p:sp>
    </p:spTree>
    <p:extLst>
      <p:ext uri="{BB962C8B-B14F-4D97-AF65-F5344CB8AC3E}">
        <p14:creationId xmlns:p14="http://schemas.microsoft.com/office/powerpoint/2010/main" val="3814085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shot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B7EC7B-7253-7B42-A201-2B9ACC367CB3}"/>
              </a:ext>
            </a:extLst>
          </p:cNvPr>
          <p:cNvSpPr>
            <a:spLocks noGrp="1"/>
          </p:cNvSpPr>
          <p:nvPr>
            <p:ph type="subTitle" idx="1"/>
          </p:nvPr>
        </p:nvSpPr>
        <p:spPr>
          <a:xfrm>
            <a:off x="546652" y="4881561"/>
            <a:ext cx="11239501" cy="1091855"/>
          </a:xfrm>
        </p:spPr>
        <p:txBody>
          <a:bodyPr>
            <a:no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4953000" y="1914525"/>
            <a:ext cx="2286000" cy="2743200"/>
          </a:xfrm>
          <a:ln w="25400">
            <a:solidFill>
              <a:schemeClr val="accent6">
                <a:lumMod val="60000"/>
                <a:lumOff val="40000"/>
              </a:schemeClr>
            </a:solidFill>
          </a:ln>
        </p:spPr>
        <p:txBody>
          <a:bodyPr/>
          <a:lstStyle/>
          <a:p>
            <a:r>
              <a:rPr lang="en-US"/>
              <a:t>Click icon to add picture</a:t>
            </a:r>
          </a:p>
        </p:txBody>
      </p:sp>
    </p:spTree>
    <p:extLst>
      <p:ext uri="{BB962C8B-B14F-4D97-AF65-F5344CB8AC3E}">
        <p14:creationId xmlns:p14="http://schemas.microsoft.com/office/powerpoint/2010/main" val="3781181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eadshot - 1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2006875" y="1914525"/>
            <a:ext cx="2286000" cy="2743200"/>
          </a:xfrm>
          <a:ln w="25400">
            <a:solidFill>
              <a:schemeClr val="accent6">
                <a:lumMod val="60000"/>
                <a:lumOff val="40000"/>
              </a:schemeClr>
            </a:solidFill>
          </a:ln>
        </p:spPr>
        <p:txBody>
          <a:bodyPr/>
          <a:lstStyle/>
          <a:p>
            <a:r>
              <a:rPr lang="en-US"/>
              <a:t>Click icon to add picture</a:t>
            </a:r>
          </a:p>
        </p:txBody>
      </p:sp>
      <p:sp>
        <p:nvSpPr>
          <p:cNvPr id="5" name="Picture Placeholder 9">
            <a:extLst>
              <a:ext uri="{FF2B5EF4-FFF2-40B4-BE49-F238E27FC236}">
                <a16:creationId xmlns:a16="http://schemas.microsoft.com/office/drawing/2014/main" id="{9B7ABE2F-78D8-A64A-8B49-8A35BED40F84}"/>
              </a:ext>
            </a:extLst>
          </p:cNvPr>
          <p:cNvSpPr>
            <a:spLocks noGrp="1"/>
          </p:cNvSpPr>
          <p:nvPr>
            <p:ph type="pic" sz="quarter" idx="11"/>
          </p:nvPr>
        </p:nvSpPr>
        <p:spPr>
          <a:xfrm>
            <a:off x="7899124" y="1914524"/>
            <a:ext cx="2286000" cy="2743200"/>
          </a:xfrm>
          <a:ln w="25400">
            <a:solidFill>
              <a:schemeClr val="accent6">
                <a:lumMod val="60000"/>
                <a:lumOff val="40000"/>
              </a:schemeClr>
            </a:solidFill>
          </a:ln>
        </p:spPr>
        <p:txBody>
          <a:bodyPr/>
          <a:lstStyle>
            <a:lvl1pPr algn="ctr">
              <a:defRPr/>
            </a:lvl1pPr>
          </a:lstStyle>
          <a:p>
            <a:r>
              <a:rPr lang="en-US" dirty="0"/>
              <a:t>Click icon to add picture</a:t>
            </a:r>
          </a:p>
        </p:txBody>
      </p:sp>
      <p:sp>
        <p:nvSpPr>
          <p:cNvPr id="2" name="Content Placeholder 11">
            <a:extLst>
              <a:ext uri="{FF2B5EF4-FFF2-40B4-BE49-F238E27FC236}">
                <a16:creationId xmlns:a16="http://schemas.microsoft.com/office/drawing/2014/main" id="{85AE87C1-591B-DED8-F721-FF6293793DCB}"/>
              </a:ext>
            </a:extLst>
          </p:cNvPr>
          <p:cNvSpPr>
            <a:spLocks noGrp="1"/>
          </p:cNvSpPr>
          <p:nvPr>
            <p:ph sz="quarter" idx="14"/>
          </p:nvPr>
        </p:nvSpPr>
        <p:spPr>
          <a:xfrm>
            <a:off x="6298097" y="4881560"/>
            <a:ext cx="5488055" cy="109185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Content Placeholder 11">
            <a:extLst>
              <a:ext uri="{FF2B5EF4-FFF2-40B4-BE49-F238E27FC236}">
                <a16:creationId xmlns:a16="http://schemas.microsoft.com/office/drawing/2014/main" id="{DC8563C8-DDD7-BA55-8AF6-6442B548F407}"/>
              </a:ext>
            </a:extLst>
          </p:cNvPr>
          <p:cNvSpPr>
            <a:spLocks noGrp="1"/>
          </p:cNvSpPr>
          <p:nvPr>
            <p:ph sz="quarter" idx="15"/>
          </p:nvPr>
        </p:nvSpPr>
        <p:spPr>
          <a:xfrm>
            <a:off x="405848" y="4881559"/>
            <a:ext cx="5488055" cy="109185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726206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Headshot - 3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993913" y="1914525"/>
            <a:ext cx="2286000" cy="2743200"/>
          </a:xfrm>
          <a:ln w="25400">
            <a:solidFill>
              <a:schemeClr val="accent6">
                <a:lumMod val="60000"/>
                <a:lumOff val="40000"/>
              </a:schemeClr>
            </a:solidFill>
          </a:ln>
        </p:spPr>
        <p:txBody>
          <a:bodyPr/>
          <a:lstStyle/>
          <a:p>
            <a:r>
              <a:rPr lang="en-US"/>
              <a:t>Click icon to add picture</a:t>
            </a:r>
          </a:p>
        </p:txBody>
      </p:sp>
      <p:sp>
        <p:nvSpPr>
          <p:cNvPr id="5" name="Picture Placeholder 9">
            <a:extLst>
              <a:ext uri="{FF2B5EF4-FFF2-40B4-BE49-F238E27FC236}">
                <a16:creationId xmlns:a16="http://schemas.microsoft.com/office/drawing/2014/main" id="{9B7ABE2F-78D8-A64A-8B49-8A35BED40F84}"/>
              </a:ext>
            </a:extLst>
          </p:cNvPr>
          <p:cNvSpPr>
            <a:spLocks noGrp="1"/>
          </p:cNvSpPr>
          <p:nvPr>
            <p:ph type="pic" sz="quarter" idx="11"/>
          </p:nvPr>
        </p:nvSpPr>
        <p:spPr>
          <a:xfrm>
            <a:off x="8914022" y="1914524"/>
            <a:ext cx="2286000" cy="2743200"/>
          </a:xfrm>
          <a:ln w="25400">
            <a:solidFill>
              <a:schemeClr val="accent6">
                <a:lumMod val="60000"/>
                <a:lumOff val="40000"/>
              </a:schemeClr>
            </a:solidFill>
          </a:ln>
        </p:spPr>
        <p:txBody>
          <a:bodyPr/>
          <a:lstStyle/>
          <a:p>
            <a:r>
              <a:rPr lang="en-US"/>
              <a:t>Click icon to add picture</a:t>
            </a:r>
          </a:p>
        </p:txBody>
      </p:sp>
      <p:sp>
        <p:nvSpPr>
          <p:cNvPr id="7" name="Picture Placeholder 9">
            <a:extLst>
              <a:ext uri="{FF2B5EF4-FFF2-40B4-BE49-F238E27FC236}">
                <a16:creationId xmlns:a16="http://schemas.microsoft.com/office/drawing/2014/main" id="{6CDEB083-2FA6-6743-9A3E-80FF14F696A1}"/>
              </a:ext>
            </a:extLst>
          </p:cNvPr>
          <p:cNvSpPr>
            <a:spLocks noGrp="1"/>
          </p:cNvSpPr>
          <p:nvPr>
            <p:ph type="pic" sz="quarter" idx="12"/>
          </p:nvPr>
        </p:nvSpPr>
        <p:spPr>
          <a:xfrm>
            <a:off x="4953000" y="1914524"/>
            <a:ext cx="2286000" cy="2743200"/>
          </a:xfrm>
          <a:ln w="25400">
            <a:solidFill>
              <a:schemeClr val="accent6">
                <a:lumMod val="60000"/>
                <a:lumOff val="40000"/>
              </a:schemeClr>
            </a:solidFill>
          </a:ln>
        </p:spPr>
        <p:txBody>
          <a:bodyPr/>
          <a:lstStyle/>
          <a:p>
            <a:r>
              <a:rPr lang="en-US"/>
              <a:t>Click icon to add picture</a:t>
            </a:r>
          </a:p>
        </p:txBody>
      </p:sp>
      <p:sp>
        <p:nvSpPr>
          <p:cNvPr id="12" name="Content Placeholder 11">
            <a:extLst>
              <a:ext uri="{FF2B5EF4-FFF2-40B4-BE49-F238E27FC236}">
                <a16:creationId xmlns:a16="http://schemas.microsoft.com/office/drawing/2014/main" id="{8936A2A8-2CAA-0212-58A4-489021226D4F}"/>
              </a:ext>
            </a:extLst>
          </p:cNvPr>
          <p:cNvSpPr>
            <a:spLocks noGrp="1"/>
          </p:cNvSpPr>
          <p:nvPr>
            <p:ph sz="quarter" idx="13"/>
          </p:nvPr>
        </p:nvSpPr>
        <p:spPr>
          <a:xfrm>
            <a:off x="4138612" y="4878936"/>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Content Placeholder 11">
            <a:extLst>
              <a:ext uri="{FF2B5EF4-FFF2-40B4-BE49-F238E27FC236}">
                <a16:creationId xmlns:a16="http://schemas.microsoft.com/office/drawing/2014/main" id="{DBCEBCDF-1740-1CB2-E28E-968251AE1F37}"/>
              </a:ext>
            </a:extLst>
          </p:cNvPr>
          <p:cNvSpPr>
            <a:spLocks noGrp="1"/>
          </p:cNvSpPr>
          <p:nvPr>
            <p:ph sz="quarter" idx="14"/>
          </p:nvPr>
        </p:nvSpPr>
        <p:spPr>
          <a:xfrm>
            <a:off x="8107016" y="4878936"/>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Content Placeholder 11">
            <a:extLst>
              <a:ext uri="{FF2B5EF4-FFF2-40B4-BE49-F238E27FC236}">
                <a16:creationId xmlns:a16="http://schemas.microsoft.com/office/drawing/2014/main" id="{9EC726F1-514E-6F3E-C822-53B4FAAD0939}"/>
              </a:ext>
            </a:extLst>
          </p:cNvPr>
          <p:cNvSpPr>
            <a:spLocks noGrp="1"/>
          </p:cNvSpPr>
          <p:nvPr>
            <p:ph sz="quarter" idx="15"/>
          </p:nvPr>
        </p:nvSpPr>
        <p:spPr>
          <a:xfrm>
            <a:off x="170208" y="4878935"/>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160920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00D8-8C97-7041-9B74-B048CF5BF3C1}"/>
              </a:ext>
            </a:extLst>
          </p:cNvPr>
          <p:cNvSpPr>
            <a:spLocks noGrp="1"/>
          </p:cNvSpPr>
          <p:nvPr>
            <p:ph type="title"/>
          </p:nvPr>
        </p:nvSpPr>
        <p:spPr>
          <a:xfrm>
            <a:off x="274320" y="365126"/>
            <a:ext cx="11642727" cy="1135684"/>
          </a:xfrm>
        </p:spPr>
        <p:txBody>
          <a:bodyPr lIns="0" tIns="0" rIns="0" bIns="0" anchor="t">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B3D5DAA-F61D-0F40-8BA9-417A38B20F85}"/>
              </a:ext>
            </a:extLst>
          </p:cNvPr>
          <p:cNvSpPr>
            <a:spLocks noGrp="1"/>
          </p:cNvSpPr>
          <p:nvPr>
            <p:ph idx="1"/>
          </p:nvPr>
        </p:nvSpPr>
        <p:spPr>
          <a:xfrm>
            <a:off x="274320" y="1610139"/>
            <a:ext cx="11642727" cy="4482548"/>
          </a:xfrm>
        </p:spPr>
        <p:txBody>
          <a:bodyPr lIns="0" tIns="0" rIns="0" bIns="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822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AF47-839E-A94A-BC50-08B5A3512D02}"/>
              </a:ext>
            </a:extLst>
          </p:cNvPr>
          <p:cNvSpPr>
            <a:spLocks noGrp="1"/>
          </p:cNvSpPr>
          <p:nvPr>
            <p:ph type="title"/>
          </p:nvPr>
        </p:nvSpPr>
        <p:spPr>
          <a:xfrm>
            <a:off x="831850" y="959111"/>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3639F8B-2435-C047-BB84-23C090B72199}"/>
              </a:ext>
            </a:extLst>
          </p:cNvPr>
          <p:cNvSpPr>
            <a:spLocks noGrp="1"/>
          </p:cNvSpPr>
          <p:nvPr>
            <p:ph type="body" idx="1"/>
          </p:nvPr>
        </p:nvSpPr>
        <p:spPr>
          <a:xfrm>
            <a:off x="831850" y="4098144"/>
            <a:ext cx="10515600" cy="1500187"/>
          </a:xfrm>
        </p:spPr>
        <p:txBody>
          <a:bodyPr/>
          <a:lstStyle>
            <a:lvl1pPr marL="0" indent="0">
              <a:buNone/>
              <a:defRPr sz="2400">
                <a:solidFill>
                  <a:schemeClr val="accent6">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54729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1E70-6797-6948-B69B-B36815662830}"/>
              </a:ext>
            </a:extLst>
          </p:cNvPr>
          <p:cNvSpPr>
            <a:spLocks noGrp="1"/>
          </p:cNvSpPr>
          <p:nvPr>
            <p:ph type="title"/>
          </p:nvPr>
        </p:nvSpPr>
        <p:spPr>
          <a:xfrm>
            <a:off x="838200" y="365125"/>
            <a:ext cx="10515600" cy="1325563"/>
          </a:xfrm>
          <a:prstGeom prst="rect">
            <a:avLst/>
          </a:prstGeom>
        </p:spPr>
        <p:txBody>
          <a:bodyPr/>
          <a:lstStyle>
            <a:lvl1pPr>
              <a:defRPr b="0" i="0">
                <a:latin typeface="Univers"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0AF8AA2-5AFE-F34A-BB6B-ABD8817D7FEF}"/>
              </a:ext>
            </a:extLst>
          </p:cNvPr>
          <p:cNvSpPr>
            <a:spLocks noGrp="1"/>
          </p:cNvSpPr>
          <p:nvPr>
            <p:ph sz="half" idx="1"/>
          </p:nvPr>
        </p:nvSpPr>
        <p:spPr>
          <a:xfrm>
            <a:off x="838200" y="1825625"/>
            <a:ext cx="5181600" cy="4351338"/>
          </a:xfrm>
          <a:prstGeom prst="rect">
            <a:avLst/>
          </a:prstGeom>
        </p:spPr>
        <p:txBody>
          <a:bodyPr/>
          <a:lstStyle>
            <a:lvl1pPr>
              <a:defRPr b="0" i="0">
                <a:latin typeface="Univers" panose="020B0503020202020204" pitchFamily="34" charset="0"/>
              </a:defRPr>
            </a:lvl1pPr>
            <a:lvl2pPr>
              <a:defRPr b="0" i="0">
                <a:latin typeface="Univers" panose="020B0503020202020204" pitchFamily="34" charset="0"/>
              </a:defRPr>
            </a:lvl2pPr>
            <a:lvl3pPr>
              <a:defRPr b="0" i="0">
                <a:latin typeface="Univers" panose="020B0503020202020204" pitchFamily="34" charset="0"/>
              </a:defRPr>
            </a:lvl3pPr>
            <a:lvl4pPr>
              <a:defRPr b="0" i="0">
                <a:latin typeface="Univers" panose="020B0503020202020204" pitchFamily="34" charset="0"/>
              </a:defRPr>
            </a:lvl4pPr>
            <a:lvl5pPr>
              <a:defRPr b="0" i="0">
                <a:latin typeface="Univers" panose="020B05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7F60A2-717B-0F41-8815-481A1A8A8BAA}"/>
              </a:ext>
            </a:extLst>
          </p:cNvPr>
          <p:cNvSpPr>
            <a:spLocks noGrp="1"/>
          </p:cNvSpPr>
          <p:nvPr>
            <p:ph sz="half" idx="2"/>
          </p:nvPr>
        </p:nvSpPr>
        <p:spPr>
          <a:xfrm>
            <a:off x="6172200" y="1825625"/>
            <a:ext cx="5181600" cy="4351338"/>
          </a:xfrm>
          <a:prstGeom prst="rect">
            <a:avLst/>
          </a:prstGeom>
        </p:spPr>
        <p:txBody>
          <a:bodyPr/>
          <a:lstStyle>
            <a:lvl1pPr>
              <a:defRPr b="0" i="0">
                <a:latin typeface="Univers" panose="020B0503020202020204" pitchFamily="34" charset="0"/>
              </a:defRPr>
            </a:lvl1pPr>
            <a:lvl2pPr>
              <a:defRPr b="0" i="0">
                <a:latin typeface="Univers" panose="020B0503020202020204" pitchFamily="34" charset="0"/>
              </a:defRPr>
            </a:lvl2pPr>
            <a:lvl3pPr>
              <a:defRPr b="0" i="0">
                <a:latin typeface="Univers" panose="020B0503020202020204" pitchFamily="34" charset="0"/>
              </a:defRPr>
            </a:lvl3pPr>
            <a:lvl4pPr>
              <a:defRPr b="0" i="0">
                <a:latin typeface="Univers" panose="020B0503020202020204" pitchFamily="34" charset="0"/>
              </a:defRPr>
            </a:lvl4pPr>
            <a:lvl5pPr>
              <a:defRPr b="0" i="0">
                <a:latin typeface="Univers" panose="020B05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C6A8C7-4513-E54D-99C8-B3578D282C14}"/>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6" name="Footer Placeholder 5">
            <a:extLst>
              <a:ext uri="{FF2B5EF4-FFF2-40B4-BE49-F238E27FC236}">
                <a16:creationId xmlns:a16="http://schemas.microsoft.com/office/drawing/2014/main" id="{C7D634D5-855D-5646-8044-B2707466F977}"/>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3311E269-3E8B-6B40-B8E7-BFE8F7175853}"/>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764770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ED96-1C22-4D41-BC63-DE07F8A48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EBE68-01E2-9F40-93B9-793098CB3B73}"/>
              </a:ext>
            </a:extLst>
          </p:cNvPr>
          <p:cNvSpPr>
            <a:spLocks noGrp="1"/>
          </p:cNvSpPr>
          <p:nvPr>
            <p:ph sz="half" idx="1"/>
          </p:nvPr>
        </p:nvSpPr>
        <p:spPr>
          <a:xfrm>
            <a:off x="274320" y="1825625"/>
            <a:ext cx="574548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8DF8F75-0936-C24F-950E-3252923D5DA4}"/>
              </a:ext>
            </a:extLst>
          </p:cNvPr>
          <p:cNvSpPr>
            <a:spLocks noGrp="1"/>
          </p:cNvSpPr>
          <p:nvPr>
            <p:ph sz="half" idx="2"/>
          </p:nvPr>
        </p:nvSpPr>
        <p:spPr>
          <a:xfrm>
            <a:off x="6172200" y="1825625"/>
            <a:ext cx="57436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5610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82C55D-5EB1-B2D6-3305-36DEC769A4DE}"/>
              </a:ext>
            </a:extLst>
          </p:cNvPr>
          <p:cNvSpPr>
            <a:spLocks noGrp="1"/>
          </p:cNvSpPr>
          <p:nvPr>
            <p:ph type="title"/>
          </p:nvPr>
        </p:nvSpPr>
        <p:spPr>
          <a:xfrm>
            <a:off x="274319" y="0"/>
            <a:ext cx="11600523" cy="1269242"/>
          </a:xfrm>
        </p:spPr>
        <p:txBody>
          <a:bodyPr wrap="none"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63DCA9F-FD12-9893-F338-747EEEB27CFD}"/>
              </a:ext>
            </a:extLst>
          </p:cNvPr>
          <p:cNvSpPr>
            <a:spLocks noGrp="1"/>
          </p:cNvSpPr>
          <p:nvPr>
            <p:ph sz="quarter" idx="10"/>
          </p:nvPr>
        </p:nvSpPr>
        <p:spPr>
          <a:xfrm>
            <a:off x="274638" y="1801504"/>
            <a:ext cx="11599862" cy="4572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3EFE5F83-CBFE-5582-087E-02D66F54AD51}"/>
              </a:ext>
            </a:extLst>
          </p:cNvPr>
          <p:cNvSpPr/>
          <p:nvPr userDrawn="1"/>
        </p:nvSpPr>
        <p:spPr>
          <a:xfrm>
            <a:off x="0" y="1269242"/>
            <a:ext cx="12192000" cy="12283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761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Circle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8DED-BBC3-F12E-B117-DF90CF4934B5}"/>
              </a:ext>
            </a:extLst>
          </p:cNvPr>
          <p:cNvSpPr>
            <a:spLocks noGrp="1"/>
          </p:cNvSpPr>
          <p:nvPr>
            <p:ph type="title"/>
          </p:nvPr>
        </p:nvSpPr>
        <p:spPr>
          <a:xfrm>
            <a:off x="274320" y="0"/>
            <a:ext cx="11641540" cy="1325563"/>
          </a:xfrm>
        </p:spPr>
        <p:txBody>
          <a:bodyPr/>
          <a:lstStyle/>
          <a:p>
            <a:r>
              <a:rPr lang="en-US"/>
              <a:t>Click to edit Master title style</a:t>
            </a:r>
            <a:endParaRPr lang="en-US" dirty="0"/>
          </a:p>
        </p:txBody>
      </p:sp>
      <p:sp>
        <p:nvSpPr>
          <p:cNvPr id="3" name="Content Placeholder 3">
            <a:extLst>
              <a:ext uri="{FF2B5EF4-FFF2-40B4-BE49-F238E27FC236}">
                <a16:creationId xmlns:a16="http://schemas.microsoft.com/office/drawing/2014/main" id="{95BA03FF-5D7D-CBF5-5FBF-534000F6B076}"/>
              </a:ext>
            </a:extLst>
          </p:cNvPr>
          <p:cNvSpPr>
            <a:spLocks noGrp="1"/>
          </p:cNvSpPr>
          <p:nvPr>
            <p:ph sz="quarter" idx="10"/>
          </p:nvPr>
        </p:nvSpPr>
        <p:spPr>
          <a:xfrm>
            <a:off x="273728" y="1624084"/>
            <a:ext cx="5821362" cy="474972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5">
            <a:extLst>
              <a:ext uri="{FF2B5EF4-FFF2-40B4-BE49-F238E27FC236}">
                <a16:creationId xmlns:a16="http://schemas.microsoft.com/office/drawing/2014/main" id="{9508B1A3-B515-1F11-3E87-48C8AC1278E1}"/>
              </a:ext>
            </a:extLst>
          </p:cNvPr>
          <p:cNvSpPr>
            <a:spLocks noGrp="1"/>
          </p:cNvSpPr>
          <p:nvPr>
            <p:ph type="pic" sz="quarter" idx="11"/>
          </p:nvPr>
        </p:nvSpPr>
        <p:spPr>
          <a:xfrm>
            <a:off x="6911936" y="1688877"/>
            <a:ext cx="4520485" cy="4520485"/>
          </a:xfrm>
          <a:custGeom>
            <a:avLst/>
            <a:gdLst>
              <a:gd name="connsiteX0" fmla="*/ 2216625 w 4433250"/>
              <a:gd name="connsiteY0" fmla="*/ 0 h 4433250"/>
              <a:gd name="connsiteX1" fmla="*/ 4433250 w 4433250"/>
              <a:gd name="connsiteY1" fmla="*/ 2216625 h 4433250"/>
              <a:gd name="connsiteX2" fmla="*/ 2216625 w 4433250"/>
              <a:gd name="connsiteY2" fmla="*/ 4433250 h 4433250"/>
              <a:gd name="connsiteX3" fmla="*/ 0 w 4433250"/>
              <a:gd name="connsiteY3" fmla="*/ 2216625 h 4433250"/>
              <a:gd name="connsiteX4" fmla="*/ 2216625 w 4433250"/>
              <a:gd name="connsiteY4" fmla="*/ 0 h 443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250" h="4433250">
                <a:moveTo>
                  <a:pt x="2216625" y="0"/>
                </a:moveTo>
                <a:cubicBezTo>
                  <a:pt x="3440833" y="0"/>
                  <a:pt x="4433250" y="992417"/>
                  <a:pt x="4433250" y="2216625"/>
                </a:cubicBezTo>
                <a:cubicBezTo>
                  <a:pt x="4433250" y="3440833"/>
                  <a:pt x="3440833" y="4433250"/>
                  <a:pt x="2216625" y="4433250"/>
                </a:cubicBezTo>
                <a:cubicBezTo>
                  <a:pt x="992417" y="4433250"/>
                  <a:pt x="0" y="3440833"/>
                  <a:pt x="0" y="2216625"/>
                </a:cubicBezTo>
                <a:cubicBezTo>
                  <a:pt x="0" y="992417"/>
                  <a:pt x="992417" y="0"/>
                  <a:pt x="2216625" y="0"/>
                </a:cubicBezTo>
                <a:close/>
              </a:path>
            </a:pathLst>
          </a:custGeom>
          <a:ln w="82550">
            <a:solidFill>
              <a:schemeClr val="accent6">
                <a:lumMod val="60000"/>
                <a:lumOff val="40000"/>
              </a:schemeClr>
            </a:solidFill>
          </a:ln>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05618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664-612E-6247-A4B9-86684861D0FD}"/>
              </a:ext>
            </a:extLst>
          </p:cNvPr>
          <p:cNvSpPr>
            <a:spLocks noGrp="1"/>
          </p:cNvSpPr>
          <p:nvPr>
            <p:ph type="title"/>
          </p:nvPr>
        </p:nvSpPr>
        <p:spPr>
          <a:xfrm>
            <a:off x="839788" y="365125"/>
            <a:ext cx="10515600" cy="1325563"/>
          </a:xfrm>
          <a:prstGeom prst="rect">
            <a:avLst/>
          </a:prstGeom>
        </p:spPr>
        <p:txBody>
          <a:bodyPr/>
          <a:lstStyle>
            <a:lvl1pPr>
              <a:defRPr b="0" i="0">
                <a:latin typeface="Univers"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490F316-0459-B942-9C1D-41A1067739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Univers"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2AAD78-D3D0-054E-AED2-40C4FA493C2D}"/>
              </a:ext>
            </a:extLst>
          </p:cNvPr>
          <p:cNvSpPr>
            <a:spLocks noGrp="1"/>
          </p:cNvSpPr>
          <p:nvPr>
            <p:ph sz="half" idx="2"/>
          </p:nvPr>
        </p:nvSpPr>
        <p:spPr>
          <a:xfrm>
            <a:off x="839788" y="2505075"/>
            <a:ext cx="5157787" cy="3684588"/>
          </a:xfrm>
          <a:prstGeom prst="rect">
            <a:avLst/>
          </a:prstGeom>
        </p:spPr>
        <p:txBody>
          <a:bodyPr/>
          <a:lstStyle>
            <a:lvl1pPr>
              <a:defRPr b="0" i="0">
                <a:latin typeface="Univers" panose="020B0503020202020204" pitchFamily="34" charset="0"/>
              </a:defRPr>
            </a:lvl1pPr>
            <a:lvl2pPr>
              <a:defRPr b="0" i="0">
                <a:latin typeface="Univers" panose="020B0503020202020204" pitchFamily="34" charset="0"/>
              </a:defRPr>
            </a:lvl2pPr>
            <a:lvl3pPr>
              <a:defRPr b="0" i="0">
                <a:latin typeface="Univers" panose="020B0503020202020204" pitchFamily="34" charset="0"/>
              </a:defRPr>
            </a:lvl3pPr>
            <a:lvl4pPr>
              <a:defRPr b="0" i="0">
                <a:latin typeface="Univers" panose="020B0503020202020204" pitchFamily="34" charset="0"/>
              </a:defRPr>
            </a:lvl4pPr>
            <a:lvl5pPr>
              <a:defRPr b="0" i="0">
                <a:latin typeface="Univers" panose="020B05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7CB7E-431E-A044-BDBB-28E190D9C1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Univers"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F3828C-7E9A-7E42-8518-D104A4DF46CA}"/>
              </a:ext>
            </a:extLst>
          </p:cNvPr>
          <p:cNvSpPr>
            <a:spLocks noGrp="1"/>
          </p:cNvSpPr>
          <p:nvPr>
            <p:ph sz="quarter" idx="4"/>
          </p:nvPr>
        </p:nvSpPr>
        <p:spPr>
          <a:xfrm>
            <a:off x="6172200" y="2505075"/>
            <a:ext cx="5183188" cy="3684588"/>
          </a:xfrm>
          <a:prstGeom prst="rect">
            <a:avLst/>
          </a:prstGeom>
        </p:spPr>
        <p:txBody>
          <a:bodyPr/>
          <a:lstStyle>
            <a:lvl1pPr>
              <a:defRPr b="0" i="0">
                <a:latin typeface="Univers" panose="020B0503020202020204" pitchFamily="34" charset="0"/>
              </a:defRPr>
            </a:lvl1pPr>
            <a:lvl2pPr>
              <a:defRPr b="0" i="0">
                <a:latin typeface="Univers" panose="020B0503020202020204" pitchFamily="34" charset="0"/>
              </a:defRPr>
            </a:lvl2pPr>
            <a:lvl3pPr>
              <a:defRPr b="0" i="0">
                <a:latin typeface="Univers" panose="020B0503020202020204" pitchFamily="34" charset="0"/>
              </a:defRPr>
            </a:lvl3pPr>
            <a:lvl4pPr>
              <a:defRPr b="0" i="0">
                <a:latin typeface="Univers" panose="020B0503020202020204" pitchFamily="34" charset="0"/>
              </a:defRPr>
            </a:lvl4pPr>
            <a:lvl5pPr>
              <a:defRPr b="0" i="0">
                <a:latin typeface="Univers" panose="020B05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4C8462-5D10-EE4D-B93C-0037E3E401E1}"/>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8" name="Footer Placeholder 7">
            <a:extLst>
              <a:ext uri="{FF2B5EF4-FFF2-40B4-BE49-F238E27FC236}">
                <a16:creationId xmlns:a16="http://schemas.microsoft.com/office/drawing/2014/main" id="{D8912047-41F3-0441-A906-37FCD415338C}"/>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9" name="Slide Number Placeholder 8">
            <a:extLst>
              <a:ext uri="{FF2B5EF4-FFF2-40B4-BE49-F238E27FC236}">
                <a16:creationId xmlns:a16="http://schemas.microsoft.com/office/drawing/2014/main" id="{EE9265B3-F9DC-6043-B6CC-B8A763A3E5D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87075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EAD1-C5CD-4A4B-8071-B3785C641DCD}"/>
              </a:ext>
            </a:extLst>
          </p:cNvPr>
          <p:cNvSpPr>
            <a:spLocks noGrp="1"/>
          </p:cNvSpPr>
          <p:nvPr>
            <p:ph type="title"/>
          </p:nvPr>
        </p:nvSpPr>
        <p:spPr>
          <a:xfrm>
            <a:off x="838200" y="365125"/>
            <a:ext cx="10515600" cy="1325563"/>
          </a:xfrm>
          <a:prstGeom prst="rect">
            <a:avLst/>
          </a:prstGeom>
        </p:spPr>
        <p:txBody>
          <a:bodyPr/>
          <a:lstStyle>
            <a:lvl1pPr>
              <a:defRPr b="0" i="0">
                <a:latin typeface="Univers" panose="020B0503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6291F9E6-8982-5548-8460-7637CDD557D3}"/>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4" name="Footer Placeholder 3">
            <a:extLst>
              <a:ext uri="{FF2B5EF4-FFF2-40B4-BE49-F238E27FC236}">
                <a16:creationId xmlns:a16="http://schemas.microsoft.com/office/drawing/2014/main" id="{A9DFFE8C-4A97-D648-8D04-058C93DEB750}"/>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5" name="Slide Number Placeholder 4">
            <a:extLst>
              <a:ext uri="{FF2B5EF4-FFF2-40B4-BE49-F238E27FC236}">
                <a16:creationId xmlns:a16="http://schemas.microsoft.com/office/drawing/2014/main" id="{9D28B0DF-B188-F549-B241-826A2647AE06}"/>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97234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545F7-6FA4-0044-B0EC-7B363AFAC4F5}"/>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3" name="Footer Placeholder 2">
            <a:extLst>
              <a:ext uri="{FF2B5EF4-FFF2-40B4-BE49-F238E27FC236}">
                <a16:creationId xmlns:a16="http://schemas.microsoft.com/office/drawing/2014/main" id="{F1AEEADC-7BC7-5B43-B544-25C2104630C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4" name="Slide Number Placeholder 3">
            <a:extLst>
              <a:ext uri="{FF2B5EF4-FFF2-40B4-BE49-F238E27FC236}">
                <a16:creationId xmlns:a16="http://schemas.microsoft.com/office/drawing/2014/main" id="{1D54E043-E1CE-F242-A60F-8EB10EB5952B}"/>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242741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61F0-3038-154B-B1A2-1D66B6658CDE}"/>
              </a:ext>
            </a:extLst>
          </p:cNvPr>
          <p:cNvSpPr>
            <a:spLocks noGrp="1"/>
          </p:cNvSpPr>
          <p:nvPr>
            <p:ph type="title"/>
          </p:nvPr>
        </p:nvSpPr>
        <p:spPr>
          <a:xfrm>
            <a:off x="839788" y="457200"/>
            <a:ext cx="3932237" cy="1600200"/>
          </a:xfrm>
          <a:prstGeom prst="rect">
            <a:avLst/>
          </a:prstGeom>
        </p:spPr>
        <p:txBody>
          <a:bodyPr anchor="b"/>
          <a:lstStyle>
            <a:lvl1pPr>
              <a:defRPr sz="3200" b="0" i="0">
                <a:latin typeface="Univers"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A0A5970-7958-D244-A88C-F637866D25A3}"/>
              </a:ext>
            </a:extLst>
          </p:cNvPr>
          <p:cNvSpPr>
            <a:spLocks noGrp="1"/>
          </p:cNvSpPr>
          <p:nvPr>
            <p:ph idx="1"/>
          </p:nvPr>
        </p:nvSpPr>
        <p:spPr>
          <a:xfrm>
            <a:off x="5183188" y="987425"/>
            <a:ext cx="6172200" cy="4873625"/>
          </a:xfrm>
          <a:prstGeom prst="rect">
            <a:avLst/>
          </a:prstGeom>
        </p:spPr>
        <p:txBody>
          <a:bodyPr/>
          <a:lstStyle>
            <a:lvl1pPr>
              <a:defRPr sz="3200" b="0" i="0">
                <a:latin typeface="Univers" panose="020B0503020202020204" pitchFamily="34" charset="0"/>
              </a:defRPr>
            </a:lvl1pPr>
            <a:lvl2pPr>
              <a:defRPr sz="2800" b="0" i="0">
                <a:latin typeface="Univers" panose="020B0503020202020204" pitchFamily="34" charset="0"/>
              </a:defRPr>
            </a:lvl2pPr>
            <a:lvl3pPr>
              <a:defRPr sz="2400" b="0" i="0">
                <a:latin typeface="Univers" panose="020B0503020202020204" pitchFamily="34" charset="0"/>
              </a:defRPr>
            </a:lvl3pPr>
            <a:lvl4pPr>
              <a:defRPr sz="2000" b="0" i="0">
                <a:latin typeface="Univers" panose="020B0503020202020204" pitchFamily="34" charset="0"/>
              </a:defRPr>
            </a:lvl4pPr>
            <a:lvl5pPr>
              <a:defRPr sz="2000" b="0" i="0">
                <a:latin typeface="Univers" panose="020B0503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772357-C390-3B45-B7BB-10E37411D1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Univers"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62BF09-9EDB-3B48-A4D7-26CFFEF87FA8}"/>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6" name="Footer Placeholder 5">
            <a:extLst>
              <a:ext uri="{FF2B5EF4-FFF2-40B4-BE49-F238E27FC236}">
                <a16:creationId xmlns:a16="http://schemas.microsoft.com/office/drawing/2014/main" id="{55F0EBF6-3649-8D43-9222-2A57A8C6B4D1}"/>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00AFEE86-2543-8C42-928C-2DC84CE0689F}"/>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02330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73E9-3E0E-614B-8F89-B6049F392CE8}"/>
              </a:ext>
            </a:extLst>
          </p:cNvPr>
          <p:cNvSpPr>
            <a:spLocks noGrp="1"/>
          </p:cNvSpPr>
          <p:nvPr>
            <p:ph type="title"/>
          </p:nvPr>
        </p:nvSpPr>
        <p:spPr>
          <a:xfrm>
            <a:off x="839788" y="457200"/>
            <a:ext cx="3932237" cy="1600200"/>
          </a:xfrm>
          <a:prstGeom prst="rect">
            <a:avLst/>
          </a:prstGeom>
        </p:spPr>
        <p:txBody>
          <a:bodyPr anchor="b"/>
          <a:lstStyle>
            <a:lvl1pPr>
              <a:defRPr sz="3200" b="0" i="0">
                <a:latin typeface="Univers" panose="020B0503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711388BB-8EE3-284C-8819-982AB840811F}"/>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B64224-92A1-2B4D-8091-730373AA87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Univers"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B35A57-1D86-DC44-AA53-569C4EE7925E}"/>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5/27/2025</a:t>
            </a:fld>
            <a:endParaRPr lang="en-US" dirty="0"/>
          </a:p>
        </p:txBody>
      </p:sp>
      <p:sp>
        <p:nvSpPr>
          <p:cNvPr id="6" name="Footer Placeholder 5">
            <a:extLst>
              <a:ext uri="{FF2B5EF4-FFF2-40B4-BE49-F238E27FC236}">
                <a16:creationId xmlns:a16="http://schemas.microsoft.com/office/drawing/2014/main" id="{334AC5D5-BB64-C946-84D6-F0ED45C6D303}"/>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80EC6F06-7B2A-B749-BCAE-1BD4C1A5F386}"/>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45060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3.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6D0A49-0379-6854-575A-21244EF18D14}"/>
              </a:ext>
            </a:extLst>
          </p:cNvPr>
          <p:cNvGrpSpPr/>
          <p:nvPr userDrawn="1"/>
        </p:nvGrpSpPr>
        <p:grpSpPr>
          <a:xfrm>
            <a:off x="0" y="5829993"/>
            <a:ext cx="12192000" cy="1028008"/>
            <a:chOff x="0" y="5829992"/>
            <a:chExt cx="12192000" cy="1032831"/>
          </a:xfrm>
        </p:grpSpPr>
        <p:pic>
          <p:nvPicPr>
            <p:cNvPr id="4" name="Picture 3">
              <a:extLst>
                <a:ext uri="{FF2B5EF4-FFF2-40B4-BE49-F238E27FC236}">
                  <a16:creationId xmlns:a16="http://schemas.microsoft.com/office/drawing/2014/main" id="{A1034FC9-8484-7F4F-38AB-19F2B950D491}"/>
                </a:ext>
              </a:extLst>
            </p:cNvPr>
            <p:cNvPicPr>
              <a:picLocks noChangeAspect="1"/>
            </p:cNvPicPr>
            <p:nvPr userDrawn="1"/>
          </p:nvPicPr>
          <p:blipFill>
            <a:blip r:embed="rId14"/>
            <a:stretch>
              <a:fillRect/>
            </a:stretch>
          </p:blipFill>
          <p:spPr>
            <a:xfrm>
              <a:off x="0" y="5966711"/>
              <a:ext cx="12192000" cy="896112"/>
            </a:xfrm>
            <a:prstGeom prst="rect">
              <a:avLst/>
            </a:prstGeom>
          </p:spPr>
        </p:pic>
        <p:sp>
          <p:nvSpPr>
            <p:cNvPr id="8" name="TextBox 7">
              <a:extLst>
                <a:ext uri="{FF2B5EF4-FFF2-40B4-BE49-F238E27FC236}">
                  <a16:creationId xmlns:a16="http://schemas.microsoft.com/office/drawing/2014/main" id="{F6E342BE-FC43-3E0D-688C-8997BFD1DB49}"/>
                </a:ext>
              </a:extLst>
            </p:cNvPr>
            <p:cNvSpPr txBox="1"/>
            <p:nvPr userDrawn="1"/>
          </p:nvSpPr>
          <p:spPr>
            <a:xfrm>
              <a:off x="7602747" y="5829992"/>
              <a:ext cx="4321834" cy="584775"/>
            </a:xfrm>
            <a:prstGeom prst="rect">
              <a:avLst/>
            </a:prstGeom>
            <a:noFill/>
          </p:spPr>
          <p:txBody>
            <a:bodyPr wrap="square" rtlCol="0">
              <a:spAutoFit/>
            </a:bodyPr>
            <a:lstStyle/>
            <a:p>
              <a:pPr algn="r"/>
              <a:r>
                <a:rPr lang="en-US" sz="1600" dirty="0">
                  <a:solidFill>
                    <a:srgbClr val="000000"/>
                  </a:solidFill>
                  <a:latin typeface="Univers" panose="020B0503020202020204" pitchFamily="34" charset="0"/>
                </a:rPr>
                <a:t>Stravitz-Sanyal Institute for</a:t>
              </a:r>
            </a:p>
            <a:p>
              <a:pPr algn="r"/>
              <a:r>
                <a:rPr lang="en-US" sz="1600" dirty="0">
                  <a:solidFill>
                    <a:srgbClr val="000000"/>
                  </a:solidFill>
                  <a:latin typeface="Univers" panose="020B0503020202020204" pitchFamily="34" charset="0"/>
                </a:rPr>
                <a:t>Liver Disease and Metabolic Health</a:t>
              </a:r>
            </a:p>
          </p:txBody>
        </p:sp>
      </p:grpSp>
    </p:spTree>
    <p:extLst>
      <p:ext uri="{BB962C8B-B14F-4D97-AF65-F5344CB8AC3E}">
        <p14:creationId xmlns:p14="http://schemas.microsoft.com/office/powerpoint/2010/main" val="2434877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1E941-8CBF-861D-66CC-C6CEFEC4A24E}"/>
              </a:ext>
            </a:extLst>
          </p:cNvPr>
          <p:cNvSpPr/>
          <p:nvPr userDrawn="1"/>
        </p:nvSpPr>
        <p:spPr>
          <a:xfrm>
            <a:off x="0" y="6538912"/>
            <a:ext cx="12192000" cy="319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sp>
        <p:nvSpPr>
          <p:cNvPr id="2" name="Title Placeholder 1">
            <a:extLst>
              <a:ext uri="{FF2B5EF4-FFF2-40B4-BE49-F238E27FC236}">
                <a16:creationId xmlns:a16="http://schemas.microsoft.com/office/drawing/2014/main" id="{86621E80-8ECA-B09A-90B7-A2FD871E1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C9375-468B-98E5-36DF-997600610F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896A2-A823-CD47-41E5-732B3BAD0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5D9130-73F5-452F-B64D-29F1054862EA}" type="datetimeFigureOut">
              <a:rPr lang="en-US" smtClean="0"/>
              <a:t>5/27/2025</a:t>
            </a:fld>
            <a:endParaRPr lang="en-US" dirty="0"/>
          </a:p>
        </p:txBody>
      </p:sp>
      <p:sp>
        <p:nvSpPr>
          <p:cNvPr id="5" name="Footer Placeholder 4">
            <a:extLst>
              <a:ext uri="{FF2B5EF4-FFF2-40B4-BE49-F238E27FC236}">
                <a16:creationId xmlns:a16="http://schemas.microsoft.com/office/drawing/2014/main" id="{AAB93878-C6AD-9219-5048-5F1F18422A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4012D1B2-0C44-8B95-3600-1ECE38722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A96B23-171E-419D-880A-BE16A363F818}" type="slidenum">
              <a:rPr lang="en-US" smtClean="0"/>
              <a:t>‹#›</a:t>
            </a:fld>
            <a:endParaRPr lang="en-US" dirty="0"/>
          </a:p>
        </p:txBody>
      </p:sp>
    </p:spTree>
    <p:extLst>
      <p:ext uri="{BB962C8B-B14F-4D97-AF65-F5344CB8AC3E}">
        <p14:creationId xmlns:p14="http://schemas.microsoft.com/office/powerpoint/2010/main" val="22117917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Univers"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nivers"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nivers"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nivers"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33836E-C3E7-7146-823F-F1F10258D814}"/>
              </a:ext>
            </a:extLst>
          </p:cNvPr>
          <p:cNvSpPr>
            <a:spLocks noGrp="1"/>
          </p:cNvSpPr>
          <p:nvPr>
            <p:ph type="title"/>
          </p:nvPr>
        </p:nvSpPr>
        <p:spPr>
          <a:xfrm>
            <a:off x="274320" y="365125"/>
            <a:ext cx="11641540" cy="1325563"/>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EF4838D-5AA7-4842-A30A-9CFCDEA6A016}"/>
              </a:ext>
            </a:extLst>
          </p:cNvPr>
          <p:cNvSpPr>
            <a:spLocks noGrp="1"/>
          </p:cNvSpPr>
          <p:nvPr>
            <p:ph type="body" idx="1"/>
          </p:nvPr>
        </p:nvSpPr>
        <p:spPr>
          <a:xfrm>
            <a:off x="274320" y="1825625"/>
            <a:ext cx="1164154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04140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xStyles>
    <p:titleStyle>
      <a:lvl1pPr algn="l" defTabSz="914400" rtl="0" eaLnBrk="1" latinLnBrk="0" hangingPunct="1">
        <a:lnSpc>
          <a:spcPct val="90000"/>
        </a:lnSpc>
        <a:spcBef>
          <a:spcPct val="0"/>
        </a:spcBef>
        <a:buNone/>
        <a:defRPr sz="44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3B4A0"/>
        </a:buClr>
        <a:buSzPct val="115000"/>
        <a:buFont typeface="Arial" panose="020B0604020202020204" pitchFamily="34" charset="0"/>
        <a:buChar char="•"/>
        <a:defRPr sz="2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2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20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cdc.gov/nchs/data/hus/hus14.pdf" TargetMode="External"/><Relationship Id="rId2" Type="http://schemas.openxmlformats.org/officeDocument/2006/relationships/image" Target="../media/image19.emf"/><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hyperlink" Target="https://www-sciencedirect-com.proxy.library.vcu.edu/journal/the-lancet/vol/392/issue/1015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96FF21-6DB0-8B2E-3D82-44116238E658}"/>
              </a:ext>
            </a:extLst>
          </p:cNvPr>
          <p:cNvSpPr>
            <a:spLocks noGrp="1"/>
          </p:cNvSpPr>
          <p:nvPr>
            <p:ph type="subTitle" idx="1"/>
          </p:nvPr>
        </p:nvSpPr>
        <p:spPr/>
        <p:txBody>
          <a:bodyPr/>
          <a:lstStyle/>
          <a:p>
            <a:r>
              <a:rPr lang="en-US" b="1" dirty="0">
                <a:solidFill>
                  <a:schemeClr val="accent3"/>
                </a:solidFill>
                <a:effectLst>
                  <a:outerShdw blurRad="38100" dist="38100" dir="2700000" algn="tl">
                    <a:srgbClr val="000000">
                      <a:alpha val="43137"/>
                    </a:srgbClr>
                  </a:outerShdw>
                </a:effectLst>
              </a:rPr>
              <a:t>Arun J. Sanyal, MD</a:t>
            </a:r>
          </a:p>
          <a:p>
            <a:r>
              <a:rPr lang="en-US" sz="3000" b="1" dirty="0">
                <a:effectLst>
                  <a:outerShdw blurRad="38100" dist="38100" dir="2700000" algn="tl">
                    <a:srgbClr val="000000">
                      <a:alpha val="43137"/>
                    </a:srgbClr>
                  </a:outerShdw>
                </a:effectLst>
              </a:rPr>
              <a:t>Virginia Commonwealth University</a:t>
            </a:r>
          </a:p>
        </p:txBody>
      </p:sp>
      <p:sp>
        <p:nvSpPr>
          <p:cNvPr id="3" name="Title 2">
            <a:extLst>
              <a:ext uri="{FF2B5EF4-FFF2-40B4-BE49-F238E27FC236}">
                <a16:creationId xmlns:a16="http://schemas.microsoft.com/office/drawing/2014/main" id="{8162731F-9CC6-884E-C709-696B724FE0AE}"/>
              </a:ext>
            </a:extLst>
          </p:cNvPr>
          <p:cNvSpPr>
            <a:spLocks noGrp="1"/>
          </p:cNvSpPr>
          <p:nvPr>
            <p:ph type="title"/>
          </p:nvPr>
        </p:nvSpPr>
        <p:spPr/>
        <p:txBody>
          <a:bodyPr/>
          <a:lstStyle/>
          <a:p>
            <a:r>
              <a:rPr lang="en-US" dirty="0">
                <a:solidFill>
                  <a:schemeClr val="accent2"/>
                </a:solidFill>
                <a:effectLst>
                  <a:outerShdw blurRad="38100" dist="38100" dir="2700000" algn="tl">
                    <a:srgbClr val="000000">
                      <a:alpha val="43137"/>
                    </a:srgbClr>
                  </a:outerShdw>
                </a:effectLst>
              </a:rPr>
              <a:t>Curtis </a:t>
            </a:r>
            <a:r>
              <a:rPr lang="en-US" dirty="0" err="1">
                <a:solidFill>
                  <a:schemeClr val="accent2"/>
                </a:solidFill>
                <a:effectLst>
                  <a:outerShdw blurRad="38100" dist="38100" dir="2700000" algn="tl">
                    <a:srgbClr val="000000">
                      <a:alpha val="43137"/>
                    </a:srgbClr>
                  </a:outerShdw>
                </a:effectLst>
              </a:rPr>
              <a:t>Meinert</a:t>
            </a:r>
            <a:r>
              <a:rPr lang="en-US" dirty="0">
                <a:solidFill>
                  <a:schemeClr val="accent2"/>
                </a:solidFill>
                <a:effectLst>
                  <a:outerShdw blurRad="38100" dist="38100" dir="2700000" algn="tl">
                    <a:srgbClr val="000000">
                      <a:alpha val="43137"/>
                    </a:srgbClr>
                  </a:outerShdw>
                </a:effectLst>
              </a:rPr>
              <a:t> Keynote</a:t>
            </a:r>
          </a:p>
        </p:txBody>
      </p:sp>
      <p:pic>
        <p:nvPicPr>
          <p:cNvPr id="6" name="Picture Placeholder 5">
            <a:extLst>
              <a:ext uri="{FF2B5EF4-FFF2-40B4-BE49-F238E27FC236}">
                <a16:creationId xmlns:a16="http://schemas.microsoft.com/office/drawing/2014/main" id="{2BF6E9F4-393E-7CFE-0F0A-514D6668A35F}"/>
              </a:ext>
            </a:extLst>
          </p:cNvPr>
          <p:cNvPicPr>
            <a:picLocks noGrp="1" noChangeAspect="1"/>
          </p:cNvPicPr>
          <p:nvPr>
            <p:ph type="pic" sz="quarter" idx="10"/>
          </p:nvPr>
        </p:nvPicPr>
        <p:blipFill>
          <a:blip r:embed="rId2"/>
          <a:srcRect l="18372" r="18372"/>
          <a:stretch/>
        </p:blipFill>
        <p:spPr/>
      </p:pic>
    </p:spTree>
    <p:extLst>
      <p:ext uri="{BB962C8B-B14F-4D97-AF65-F5344CB8AC3E}">
        <p14:creationId xmlns:p14="http://schemas.microsoft.com/office/powerpoint/2010/main" val="171357196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0347-75F7-42F3-9527-469119E144DF}"/>
              </a:ext>
            </a:extLst>
          </p:cNvPr>
          <p:cNvSpPr>
            <a:spLocks noGrp="1"/>
          </p:cNvSpPr>
          <p:nvPr>
            <p:ph type="title"/>
          </p:nvPr>
        </p:nvSpPr>
        <p:spPr/>
        <p:txBody>
          <a:bodyPr/>
          <a:lstStyle/>
          <a:p>
            <a:r>
              <a:rPr lang="en-US" dirty="0">
                <a:solidFill>
                  <a:srgbClr val="0000FF"/>
                </a:solidFill>
              </a:rPr>
              <a:t>Consequences of status quo</a:t>
            </a:r>
          </a:p>
        </p:txBody>
      </p:sp>
      <p:sp>
        <p:nvSpPr>
          <p:cNvPr id="3" name="Content Placeholder 2">
            <a:extLst>
              <a:ext uri="{FF2B5EF4-FFF2-40B4-BE49-F238E27FC236}">
                <a16:creationId xmlns:a16="http://schemas.microsoft.com/office/drawing/2014/main" id="{7C145E4A-80E9-498D-9F8D-B14CD8CA3401}"/>
              </a:ext>
            </a:extLst>
          </p:cNvPr>
          <p:cNvSpPr>
            <a:spLocks noGrp="1"/>
          </p:cNvSpPr>
          <p:nvPr>
            <p:ph idx="1"/>
          </p:nvPr>
        </p:nvSpPr>
        <p:spPr/>
        <p:txBody>
          <a:bodyPr>
            <a:normAutofit fontScale="92500" lnSpcReduction="20000"/>
          </a:bodyPr>
          <a:lstStyle/>
          <a:p>
            <a:r>
              <a:rPr lang="en-US" dirty="0"/>
              <a:t>The WHO global plan for NCD has failed</a:t>
            </a:r>
          </a:p>
          <a:p>
            <a:pPr lvl="1"/>
            <a:r>
              <a:rPr lang="en-US" dirty="0"/>
              <a:t>Failure to recognize the full cluster of NCD related organ disease</a:t>
            </a:r>
          </a:p>
          <a:p>
            <a:pPr lvl="1"/>
            <a:r>
              <a:rPr lang="en-US" dirty="0"/>
              <a:t>Fragmented care delivery policies without consideration of economies of scale</a:t>
            </a:r>
          </a:p>
          <a:p>
            <a:r>
              <a:rPr lang="en-US" dirty="0"/>
              <a:t>Implications for the patient:</a:t>
            </a:r>
          </a:p>
          <a:p>
            <a:pPr lvl="1"/>
            <a:r>
              <a:rPr lang="en-US" dirty="0"/>
              <a:t>Delayed diagnosis</a:t>
            </a:r>
          </a:p>
          <a:p>
            <a:pPr lvl="1"/>
            <a:r>
              <a:rPr lang="en-US" dirty="0"/>
              <a:t>Fragmented messaging and care</a:t>
            </a:r>
          </a:p>
          <a:p>
            <a:pPr lvl="1"/>
            <a:r>
              <a:rPr lang="en-US" dirty="0"/>
              <a:t>Increased burden of diagnostics, therapies and care</a:t>
            </a:r>
          </a:p>
          <a:p>
            <a:r>
              <a:rPr lang="en-US" dirty="0"/>
              <a:t>Implications for clinical trials and drug development</a:t>
            </a:r>
          </a:p>
          <a:p>
            <a:pPr lvl="1"/>
            <a:r>
              <a:rPr lang="en-US" dirty="0"/>
              <a:t>Current approach is to evaluate one organ at a time where outcomes occur over a period of many decades</a:t>
            </a:r>
          </a:p>
          <a:p>
            <a:pPr lvl="1"/>
            <a:r>
              <a:rPr lang="en-US" dirty="0"/>
              <a:t>Failure to consider competing risks in drug evaluation strategies</a:t>
            </a:r>
          </a:p>
          <a:p>
            <a:pPr marL="0" indent="0">
              <a:buNone/>
            </a:pPr>
            <a:r>
              <a:rPr lang="en-US" dirty="0"/>
              <a:t>	</a:t>
            </a:r>
          </a:p>
        </p:txBody>
      </p:sp>
      <p:grpSp>
        <p:nvGrpSpPr>
          <p:cNvPr id="4" name="Group 3">
            <a:extLst>
              <a:ext uri="{FF2B5EF4-FFF2-40B4-BE49-F238E27FC236}">
                <a16:creationId xmlns:a16="http://schemas.microsoft.com/office/drawing/2014/main" id="{3647E197-3B5E-403B-8026-A0D850FC21D9}"/>
              </a:ext>
            </a:extLst>
          </p:cNvPr>
          <p:cNvGrpSpPr/>
          <p:nvPr/>
        </p:nvGrpSpPr>
        <p:grpSpPr>
          <a:xfrm>
            <a:off x="10609338" y="6488668"/>
            <a:ext cx="1508140" cy="369332"/>
            <a:chOff x="10609338" y="6488668"/>
            <a:chExt cx="1508140" cy="369332"/>
          </a:xfrm>
        </p:grpSpPr>
        <p:pic>
          <p:nvPicPr>
            <p:cNvPr id="5" name="Picture 188">
              <a:extLst>
                <a:ext uri="{FF2B5EF4-FFF2-40B4-BE49-F238E27FC236}">
                  <a16:creationId xmlns:a16="http://schemas.microsoft.com/office/drawing/2014/main" id="{9EF2C53A-B123-41E3-8117-C242F0B9034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7E841BBA-3A57-48C0-990B-4E82617E2D63}"/>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229401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8D5AEE-7B3D-46EC-8F58-479765398AFC}"/>
              </a:ext>
            </a:extLst>
          </p:cNvPr>
          <p:cNvSpPr>
            <a:spLocks noGrp="1"/>
          </p:cNvSpPr>
          <p:nvPr>
            <p:ph type="title"/>
          </p:nvPr>
        </p:nvSpPr>
        <p:spPr/>
        <p:txBody>
          <a:bodyPr/>
          <a:lstStyle/>
          <a:p>
            <a:r>
              <a:rPr lang="en-US" dirty="0">
                <a:solidFill>
                  <a:srgbClr val="FF0000"/>
                </a:solidFill>
              </a:rPr>
              <a:t>What can we do?</a:t>
            </a:r>
          </a:p>
        </p:txBody>
      </p:sp>
      <p:sp>
        <p:nvSpPr>
          <p:cNvPr id="7" name="Text Placeholder 6">
            <a:extLst>
              <a:ext uri="{FF2B5EF4-FFF2-40B4-BE49-F238E27FC236}">
                <a16:creationId xmlns:a16="http://schemas.microsoft.com/office/drawing/2014/main" id="{AE89C45F-EFD7-40B2-A283-5771E56E896C}"/>
              </a:ext>
            </a:extLst>
          </p:cNvPr>
          <p:cNvSpPr>
            <a:spLocks noGrp="1"/>
          </p:cNvSpPr>
          <p:nvPr>
            <p:ph type="body" idx="1"/>
          </p:nvPr>
        </p:nvSpPr>
        <p:spPr/>
        <p:txBody>
          <a:bodyPr/>
          <a:lstStyle/>
          <a:p>
            <a:pPr marL="342900" indent="-342900">
              <a:buFontTx/>
              <a:buChar char="-"/>
            </a:pPr>
            <a:r>
              <a:rPr lang="en-US" dirty="0">
                <a:solidFill>
                  <a:srgbClr val="0000FF"/>
                </a:solidFill>
              </a:rPr>
              <a:t>Defining the opportunity</a:t>
            </a:r>
          </a:p>
          <a:p>
            <a:pPr marL="342900" indent="-342900">
              <a:buFontTx/>
              <a:buChar char="-"/>
            </a:pPr>
            <a:r>
              <a:rPr lang="en-US" dirty="0">
                <a:solidFill>
                  <a:srgbClr val="0000FF"/>
                </a:solidFill>
              </a:rPr>
              <a:t>Moving from organ based care to Metabolic Medicine</a:t>
            </a:r>
          </a:p>
        </p:txBody>
      </p:sp>
      <p:grpSp>
        <p:nvGrpSpPr>
          <p:cNvPr id="8" name="Group 7">
            <a:extLst>
              <a:ext uri="{FF2B5EF4-FFF2-40B4-BE49-F238E27FC236}">
                <a16:creationId xmlns:a16="http://schemas.microsoft.com/office/drawing/2014/main" id="{AC4A0572-32A0-4B94-BE60-76835771FBFC}"/>
              </a:ext>
            </a:extLst>
          </p:cNvPr>
          <p:cNvGrpSpPr/>
          <p:nvPr/>
        </p:nvGrpSpPr>
        <p:grpSpPr>
          <a:xfrm>
            <a:off x="10609338" y="6488668"/>
            <a:ext cx="1508140" cy="369332"/>
            <a:chOff x="10609338" y="6488668"/>
            <a:chExt cx="1508140" cy="369332"/>
          </a:xfrm>
        </p:grpSpPr>
        <p:pic>
          <p:nvPicPr>
            <p:cNvPr id="9" name="Picture 188">
              <a:extLst>
                <a:ext uri="{FF2B5EF4-FFF2-40B4-BE49-F238E27FC236}">
                  <a16:creationId xmlns:a16="http://schemas.microsoft.com/office/drawing/2014/main" id="{A211C852-A5D0-49B0-8D89-767BD3D9C3B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A8780E6F-FB7F-4824-940B-94881DE5BE66}"/>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361604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210F-770E-4CBC-8DD4-C2D07A4BD44C}"/>
              </a:ext>
            </a:extLst>
          </p:cNvPr>
          <p:cNvSpPr>
            <a:spLocks noGrp="1"/>
          </p:cNvSpPr>
          <p:nvPr>
            <p:ph type="title"/>
          </p:nvPr>
        </p:nvSpPr>
        <p:spPr>
          <a:xfrm>
            <a:off x="601133" y="314325"/>
            <a:ext cx="11209867" cy="1325563"/>
          </a:xfrm>
        </p:spPr>
        <p:txBody>
          <a:bodyPr/>
          <a:lstStyle/>
          <a:p>
            <a:r>
              <a:rPr lang="en-US" dirty="0">
                <a:solidFill>
                  <a:srgbClr val="0000FF"/>
                </a:solidFill>
              </a:rPr>
              <a:t>MASLD- a key determinant of metabolic health</a:t>
            </a:r>
          </a:p>
        </p:txBody>
      </p:sp>
      <p:pic>
        <p:nvPicPr>
          <p:cNvPr id="4" name="Picture 2">
            <a:extLst>
              <a:ext uri="{FF2B5EF4-FFF2-40B4-BE49-F238E27FC236}">
                <a16:creationId xmlns:a16="http://schemas.microsoft.com/office/drawing/2014/main" id="{E050D454-2253-44A0-895E-4DCD079D5863}"/>
              </a:ext>
            </a:extLst>
          </p:cNvPr>
          <p:cNvPicPr>
            <a:picLocks noChangeAspect="1" noChangeArrowheads="1"/>
          </p:cNvPicPr>
          <p:nvPr/>
        </p:nvPicPr>
        <p:blipFill>
          <a:blip r:embed="rId2" cstate="print"/>
          <a:srcRect/>
          <a:stretch>
            <a:fillRect/>
          </a:stretch>
        </p:blipFill>
        <p:spPr bwMode="auto">
          <a:xfrm>
            <a:off x="1794472" y="2337234"/>
            <a:ext cx="4168775" cy="3017837"/>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E78C14F8-78E3-46DD-BDCD-E3D34C56D968}"/>
              </a:ext>
            </a:extLst>
          </p:cNvPr>
          <p:cNvSpPr txBox="1"/>
          <p:nvPr/>
        </p:nvSpPr>
        <p:spPr>
          <a:xfrm>
            <a:off x="1202267" y="5343346"/>
            <a:ext cx="6096000" cy="1200329"/>
          </a:xfrm>
          <a:prstGeom prst="rect">
            <a:avLst/>
          </a:prstGeom>
          <a:noFill/>
        </p:spPr>
        <p:txBody>
          <a:bodyPr wrap="square">
            <a:spAutoFit/>
          </a:bodyPr>
          <a:lstStyle/>
          <a:p>
            <a:r>
              <a:rPr lang="en-US" sz="800" dirty="0">
                <a:solidFill>
                  <a:srgbClr val="000000"/>
                </a:solidFill>
              </a:rPr>
              <a:t>Centers for Disease Control and Prevention, National Center for Health Statistics. National Health Examination Survey and National Health and Nutrition Examination Survey. Health, United States 2006.  Ogden CL, Carroll MD, Kit BK, </a:t>
            </a:r>
            <a:r>
              <a:rPr lang="en-US" sz="800" dirty="0" err="1">
                <a:solidFill>
                  <a:srgbClr val="000000"/>
                </a:solidFill>
              </a:rPr>
              <a:t>Flegal</a:t>
            </a:r>
            <a:r>
              <a:rPr lang="en-US" sz="800" dirty="0">
                <a:solidFill>
                  <a:srgbClr val="000000"/>
                </a:solidFill>
              </a:rPr>
              <a:t> KM. Prevalence of childhood and adult obesity in the United States, 2011-2012. JAMA, 311(8):806-814, 2014. Finkelstein EA, </a:t>
            </a:r>
            <a:r>
              <a:rPr lang="en-US" sz="800" dirty="0" err="1">
                <a:solidFill>
                  <a:srgbClr val="000000"/>
                </a:solidFill>
              </a:rPr>
              <a:t>Khavjou</a:t>
            </a:r>
            <a:r>
              <a:rPr lang="en-US" sz="800" dirty="0">
                <a:solidFill>
                  <a:srgbClr val="000000"/>
                </a:solidFill>
              </a:rPr>
              <a:t> OA, Thompson H, </a:t>
            </a:r>
            <a:r>
              <a:rPr lang="en-US" sz="800" dirty="0" err="1">
                <a:solidFill>
                  <a:srgbClr val="000000"/>
                </a:solidFill>
              </a:rPr>
              <a:t>Trogdon</a:t>
            </a:r>
            <a:r>
              <a:rPr lang="en-US" sz="800" dirty="0">
                <a:solidFill>
                  <a:srgbClr val="000000"/>
                </a:solidFill>
              </a:rPr>
              <a:t> JG, Pan L, Sherry B, et al. Obesity and severe obesity forecasts through 2030. American journal of preventive medicine. 2012;42(6):563-70. CDC Division of Diabetes Translation. 2011. Long-term trends in diagnosed Diabetes, October 2011. Accessed at www.cdc.gov/diabetes/statistics/slides/long_term_trends.pdf. National Center for Health Statistics. Health, United States, 2014. Hyattsville, MD. 2015. Available at: </a:t>
            </a:r>
            <a:r>
              <a:rPr lang="en-US" sz="800" dirty="0">
                <a:solidFill>
                  <a:srgbClr val="000000"/>
                </a:solidFill>
                <a:hlinkClick r:id="rId3"/>
              </a:rPr>
              <a:t>http://www.cdc.gov/nchs/data/hus/hus14.pdf</a:t>
            </a:r>
            <a:r>
              <a:rPr lang="en-US" sz="800" dirty="0">
                <a:solidFill>
                  <a:srgbClr val="000000"/>
                </a:solidFill>
              </a:rPr>
              <a:t> </a:t>
            </a:r>
            <a:r>
              <a:rPr lang="en-US" sz="800" dirty="0" err="1">
                <a:solidFill>
                  <a:srgbClr val="000000"/>
                </a:solidFill>
              </a:rPr>
              <a:t>Zregg</a:t>
            </a:r>
            <a:r>
              <a:rPr lang="en-US" sz="800" dirty="0">
                <a:solidFill>
                  <a:srgbClr val="000000"/>
                </a:solidFill>
              </a:rPr>
              <a:t> EW, Boyle JP, Thompson TJ, Barker LE, Albright AL, Williamson DF. Modeling the impact of prevention policies on future diabetes prevalence in the United States: 2010-2030. Population health metrics. 2013;11(1):18. Available at: http://www.ncbi.nlm.nih.gov/pubmed/24047329 </a:t>
            </a:r>
            <a:endParaRPr lang="en-US" sz="800" dirty="0"/>
          </a:p>
        </p:txBody>
      </p:sp>
      <p:sp>
        <p:nvSpPr>
          <p:cNvPr id="8" name="TextBox 7">
            <a:extLst>
              <a:ext uri="{FF2B5EF4-FFF2-40B4-BE49-F238E27FC236}">
                <a16:creationId xmlns:a16="http://schemas.microsoft.com/office/drawing/2014/main" id="{DCE70C66-9E7E-4536-A7F7-9B070D7CB369}"/>
              </a:ext>
            </a:extLst>
          </p:cNvPr>
          <p:cNvSpPr txBox="1"/>
          <p:nvPr/>
        </p:nvSpPr>
        <p:spPr>
          <a:xfrm>
            <a:off x="7450667" y="2337234"/>
            <a:ext cx="4470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Biological links between liver and metabolic comorbidities</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Clinical data- linking liver to metabolic comorbidities</a:t>
            </a:r>
          </a:p>
          <a:p>
            <a:endParaRPr lang="en-US" dirty="0"/>
          </a:p>
        </p:txBody>
      </p:sp>
      <p:cxnSp>
        <p:nvCxnSpPr>
          <p:cNvPr id="10" name="Connector: Curved 9">
            <a:extLst>
              <a:ext uri="{FF2B5EF4-FFF2-40B4-BE49-F238E27FC236}">
                <a16:creationId xmlns:a16="http://schemas.microsoft.com/office/drawing/2014/main" id="{4D684C0D-AD43-46F3-8CA2-9C61DF5D8B0A}"/>
              </a:ext>
            </a:extLst>
          </p:cNvPr>
          <p:cNvCxnSpPr>
            <a:stCxn id="4" idx="3"/>
          </p:cNvCxnSpPr>
          <p:nvPr/>
        </p:nvCxnSpPr>
        <p:spPr>
          <a:xfrm flipV="1">
            <a:off x="5963247" y="2523067"/>
            <a:ext cx="1487420" cy="1323086"/>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944C43B5-B4F7-43D0-BD3C-AB312F8A3E1F}"/>
              </a:ext>
            </a:extLst>
          </p:cNvPr>
          <p:cNvCxnSpPr>
            <a:cxnSpLocks/>
          </p:cNvCxnSpPr>
          <p:nvPr/>
        </p:nvCxnSpPr>
        <p:spPr>
          <a:xfrm>
            <a:off x="5920914" y="3863796"/>
            <a:ext cx="1529753" cy="1169311"/>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F941F63-74E4-49B1-B91C-3951C94FA322}"/>
              </a:ext>
            </a:extLst>
          </p:cNvPr>
          <p:cNvSpPr txBox="1"/>
          <p:nvPr/>
        </p:nvSpPr>
        <p:spPr>
          <a:xfrm>
            <a:off x="1363483" y="1825721"/>
            <a:ext cx="5030751" cy="369332"/>
          </a:xfrm>
          <a:prstGeom prst="rect">
            <a:avLst/>
          </a:prstGeom>
          <a:solidFill>
            <a:srgbClr val="C00000"/>
          </a:solidFill>
          <a:ln>
            <a:solidFill>
              <a:srgbClr val="C00000"/>
            </a:solidFill>
          </a:ln>
        </p:spPr>
        <p:txBody>
          <a:bodyPr wrap="square" rtlCol="0">
            <a:spAutoFit/>
          </a:bodyPr>
          <a:lstStyle/>
          <a:p>
            <a:r>
              <a:rPr lang="en-US" dirty="0">
                <a:solidFill>
                  <a:schemeClr val="bg1"/>
                </a:solidFill>
              </a:rPr>
              <a:t>NAFLD precedes development of T2DM</a:t>
            </a:r>
          </a:p>
        </p:txBody>
      </p:sp>
      <p:grpSp>
        <p:nvGrpSpPr>
          <p:cNvPr id="9" name="Group 8">
            <a:extLst>
              <a:ext uri="{FF2B5EF4-FFF2-40B4-BE49-F238E27FC236}">
                <a16:creationId xmlns:a16="http://schemas.microsoft.com/office/drawing/2014/main" id="{557DD95C-8034-412F-A4B3-15282F86A954}"/>
              </a:ext>
            </a:extLst>
          </p:cNvPr>
          <p:cNvGrpSpPr/>
          <p:nvPr/>
        </p:nvGrpSpPr>
        <p:grpSpPr>
          <a:xfrm>
            <a:off x="10285142" y="6515165"/>
            <a:ext cx="1536127" cy="369332"/>
            <a:chOff x="10468022" y="6490450"/>
            <a:chExt cx="1536127" cy="369332"/>
          </a:xfrm>
        </p:grpSpPr>
        <p:pic>
          <p:nvPicPr>
            <p:cNvPr id="11" name="Picture 188">
              <a:extLst>
                <a:ext uri="{FF2B5EF4-FFF2-40B4-BE49-F238E27FC236}">
                  <a16:creationId xmlns:a16="http://schemas.microsoft.com/office/drawing/2014/main" id="{5CAD99FF-017D-4AA7-AAF2-7198A5A032B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68022" y="6534833"/>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CBE682F9-9CC0-48AA-AA8A-D501FEAA5B0E}"/>
                </a:ext>
              </a:extLst>
            </p:cNvPr>
            <p:cNvSpPr txBox="1"/>
            <p:nvPr/>
          </p:nvSpPr>
          <p:spPr>
            <a:xfrm>
              <a:off x="10760860" y="6490450"/>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105961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05C5-3919-4E48-8C85-EDCBB753857A}"/>
              </a:ext>
            </a:extLst>
          </p:cNvPr>
          <p:cNvSpPr>
            <a:spLocks noGrp="1"/>
          </p:cNvSpPr>
          <p:nvPr>
            <p:ph type="title"/>
          </p:nvPr>
        </p:nvSpPr>
        <p:spPr>
          <a:xfrm>
            <a:off x="341542" y="105139"/>
            <a:ext cx="11924776" cy="1325563"/>
          </a:xfrm>
        </p:spPr>
        <p:txBody>
          <a:bodyPr>
            <a:normAutofit/>
          </a:bodyPr>
          <a:lstStyle/>
          <a:p>
            <a:r>
              <a:rPr lang="en-US" sz="2800" dirty="0">
                <a:solidFill>
                  <a:srgbClr val="0000FF"/>
                </a:solidFill>
              </a:rPr>
              <a:t>There is shared biology between MASLD/MASH and cardio-renal-metabolic diseases</a:t>
            </a:r>
          </a:p>
        </p:txBody>
      </p:sp>
      <p:sp>
        <p:nvSpPr>
          <p:cNvPr id="3" name="Text Placeholder 3">
            <a:extLst>
              <a:ext uri="{FF2B5EF4-FFF2-40B4-BE49-F238E27FC236}">
                <a16:creationId xmlns:a16="http://schemas.microsoft.com/office/drawing/2014/main" id="{6983B205-CD20-4512-A79F-F4FA920C07D6}"/>
              </a:ext>
            </a:extLst>
          </p:cNvPr>
          <p:cNvSpPr txBox="1">
            <a:spLocks/>
          </p:cNvSpPr>
          <p:nvPr/>
        </p:nvSpPr>
        <p:spPr>
          <a:xfrm>
            <a:off x="2260775" y="6381306"/>
            <a:ext cx="9289032"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nivers"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nivers"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nivers"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700"/>
              <a:t>ASCVD, atherosclerotic cardiovascular disease; CRM, Cardiovascular-Renal-Metabolic. Finney et al. Front Cardiovasc Med 2023;10:https://doi.org/10.3389/fcvm.2023.1116861.</a:t>
            </a:r>
            <a:endParaRPr lang="en-GB" sz="700" dirty="0"/>
          </a:p>
        </p:txBody>
      </p:sp>
      <p:grpSp>
        <p:nvGrpSpPr>
          <p:cNvPr id="213" name="Group 212">
            <a:extLst>
              <a:ext uri="{FF2B5EF4-FFF2-40B4-BE49-F238E27FC236}">
                <a16:creationId xmlns:a16="http://schemas.microsoft.com/office/drawing/2014/main" id="{3583AF8B-01A4-492E-A173-44C4A1189F09}"/>
              </a:ext>
            </a:extLst>
          </p:cNvPr>
          <p:cNvGrpSpPr/>
          <p:nvPr/>
        </p:nvGrpSpPr>
        <p:grpSpPr>
          <a:xfrm>
            <a:off x="438897" y="1028577"/>
            <a:ext cx="12018950" cy="4800846"/>
            <a:chOff x="368196" y="1324215"/>
            <a:chExt cx="12018950" cy="4800846"/>
          </a:xfrm>
        </p:grpSpPr>
        <p:sp>
          <p:nvSpPr>
            <p:cNvPr id="4" name="Arrow: Pentagon 3">
              <a:extLst>
                <a:ext uri="{FF2B5EF4-FFF2-40B4-BE49-F238E27FC236}">
                  <a16:creationId xmlns:a16="http://schemas.microsoft.com/office/drawing/2014/main" id="{879FE215-58F0-428D-817C-568435DEB4D6}"/>
                </a:ext>
              </a:extLst>
            </p:cNvPr>
            <p:cNvSpPr/>
            <p:nvPr/>
          </p:nvSpPr>
          <p:spPr bwMode="gray">
            <a:xfrm>
              <a:off x="2625652" y="3011055"/>
              <a:ext cx="9761494" cy="615971"/>
            </a:xfrm>
            <a:prstGeom prst="homePlate">
              <a:avLst/>
            </a:prstGeom>
            <a:gradFill flip="none" rotWithShape="1">
              <a:gsLst>
                <a:gs pos="0">
                  <a:srgbClr val="F5CDB9"/>
                </a:gs>
                <a:gs pos="100000">
                  <a:schemeClr val="accent5"/>
                </a:gs>
              </a:gsLst>
              <a:lin ang="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pic>
          <p:nvPicPr>
            <p:cNvPr id="5" name="Picture 4">
              <a:extLst>
                <a:ext uri="{FF2B5EF4-FFF2-40B4-BE49-F238E27FC236}">
                  <a16:creationId xmlns:a16="http://schemas.microsoft.com/office/drawing/2014/main" id="{FEA755D2-B8C1-4DEB-9C08-DD628E2E28D6}"/>
                </a:ext>
              </a:extLst>
            </p:cNvPr>
            <p:cNvPicPr>
              <a:picLocks noChangeAspect="1"/>
            </p:cNvPicPr>
            <p:nvPr/>
          </p:nvPicPr>
          <p:blipFill rotWithShape="1">
            <a:blip r:embed="rId2">
              <a:extLst>
                <a:ext uri="{28A0092B-C50C-407E-A947-70E740481C1C}">
                  <a14:useLocalDpi xmlns:a14="http://schemas.microsoft.com/office/drawing/2010/main" val="0"/>
                </a:ext>
              </a:extLst>
            </a:blip>
            <a:srcRect l="58156" r="28275"/>
            <a:stretch/>
          </p:blipFill>
          <p:spPr>
            <a:xfrm>
              <a:off x="8518557" y="4505859"/>
              <a:ext cx="1408056" cy="1225501"/>
            </a:xfrm>
            <a:prstGeom prst="rect">
              <a:avLst/>
            </a:prstGeom>
          </p:spPr>
        </p:pic>
        <p:sp>
          <p:nvSpPr>
            <p:cNvPr id="6" name="TextBox 5">
              <a:extLst>
                <a:ext uri="{FF2B5EF4-FFF2-40B4-BE49-F238E27FC236}">
                  <a16:creationId xmlns:a16="http://schemas.microsoft.com/office/drawing/2014/main" id="{D9DD82D3-B0C1-4D8E-B2FC-14D922A7D2DC}"/>
                </a:ext>
              </a:extLst>
            </p:cNvPr>
            <p:cNvSpPr txBox="1"/>
            <p:nvPr/>
          </p:nvSpPr>
          <p:spPr>
            <a:xfrm>
              <a:off x="4471514" y="3940192"/>
              <a:ext cx="2301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Fatty hepatocytes</a:t>
              </a:r>
              <a:endParaRPr kumimoji="0" lang="en-GB" sz="14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7" name="TextBox 6">
              <a:extLst>
                <a:ext uri="{FF2B5EF4-FFF2-40B4-BE49-F238E27FC236}">
                  <a16:creationId xmlns:a16="http://schemas.microsoft.com/office/drawing/2014/main" id="{9CE5C7BD-785B-4C50-B18D-DDD490CA728C}"/>
                </a:ext>
              </a:extLst>
            </p:cNvPr>
            <p:cNvSpPr txBox="1"/>
            <p:nvPr/>
          </p:nvSpPr>
          <p:spPr>
            <a:xfrm>
              <a:off x="6644769" y="3711022"/>
              <a:ext cx="1505861" cy="738664"/>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Steatohepatitis</a:t>
              </a:r>
              <a:b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b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(MASH without </a:t>
              </a:r>
              <a:b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b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fibrosis)</a:t>
              </a:r>
              <a:endParaRPr kumimoji="0" lang="en-GB" sz="14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8" name="TextBox 7">
              <a:extLst>
                <a:ext uri="{FF2B5EF4-FFF2-40B4-BE49-F238E27FC236}">
                  <a16:creationId xmlns:a16="http://schemas.microsoft.com/office/drawing/2014/main" id="{8B2BA893-2340-428F-9588-480CADC66DFC}"/>
                </a:ext>
              </a:extLst>
            </p:cNvPr>
            <p:cNvSpPr txBox="1"/>
            <p:nvPr/>
          </p:nvSpPr>
          <p:spPr>
            <a:xfrm>
              <a:off x="10500780" y="3898011"/>
              <a:ext cx="9316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Cirrhosis</a:t>
              </a:r>
            </a:p>
          </p:txBody>
        </p:sp>
        <p:pic>
          <p:nvPicPr>
            <p:cNvPr id="9" name="Picture 8">
              <a:extLst>
                <a:ext uri="{FF2B5EF4-FFF2-40B4-BE49-F238E27FC236}">
                  <a16:creationId xmlns:a16="http://schemas.microsoft.com/office/drawing/2014/main" id="{62F3A045-01CA-43F3-8448-FC93B42BC32A}"/>
                </a:ext>
              </a:extLst>
            </p:cNvPr>
            <p:cNvPicPr>
              <a:picLocks noChangeAspect="1"/>
            </p:cNvPicPr>
            <p:nvPr/>
          </p:nvPicPr>
          <p:blipFill rotWithShape="1">
            <a:blip r:embed="rId2">
              <a:extLst>
                <a:ext uri="{28A0092B-C50C-407E-A947-70E740481C1C}">
                  <a14:useLocalDpi xmlns:a14="http://schemas.microsoft.com/office/drawing/2010/main" val="0"/>
                </a:ext>
              </a:extLst>
            </a:blip>
            <a:srcRect l="14349" r="72878"/>
            <a:stretch/>
          </p:blipFill>
          <p:spPr>
            <a:xfrm>
              <a:off x="4962827" y="4505859"/>
              <a:ext cx="1325358" cy="1225501"/>
            </a:xfrm>
            <a:prstGeom prst="rect">
              <a:avLst/>
            </a:prstGeom>
          </p:spPr>
        </p:pic>
        <p:pic>
          <p:nvPicPr>
            <p:cNvPr id="10" name="Picture 9">
              <a:extLst>
                <a:ext uri="{FF2B5EF4-FFF2-40B4-BE49-F238E27FC236}">
                  <a16:creationId xmlns:a16="http://schemas.microsoft.com/office/drawing/2014/main" id="{11EEA583-80B3-4DA8-AB88-BB7540A0C45E}"/>
                </a:ext>
              </a:extLst>
            </p:cNvPr>
            <p:cNvPicPr>
              <a:picLocks noChangeAspect="1"/>
            </p:cNvPicPr>
            <p:nvPr/>
          </p:nvPicPr>
          <p:blipFill rotWithShape="1">
            <a:blip r:embed="rId2">
              <a:extLst>
                <a:ext uri="{28A0092B-C50C-407E-A947-70E740481C1C}">
                  <a14:useLocalDpi xmlns:a14="http://schemas.microsoft.com/office/drawing/2010/main" val="0"/>
                </a:ext>
              </a:extLst>
            </a:blip>
            <a:srcRect l="73018" r="13413"/>
            <a:stretch/>
          </p:blipFill>
          <p:spPr>
            <a:xfrm>
              <a:off x="10262585" y="4505859"/>
              <a:ext cx="1408056" cy="1225501"/>
            </a:xfrm>
            <a:prstGeom prst="rect">
              <a:avLst/>
            </a:prstGeom>
          </p:spPr>
        </p:pic>
        <p:pic>
          <p:nvPicPr>
            <p:cNvPr id="11" name="Picture 10">
              <a:extLst>
                <a:ext uri="{FF2B5EF4-FFF2-40B4-BE49-F238E27FC236}">
                  <a16:creationId xmlns:a16="http://schemas.microsoft.com/office/drawing/2014/main" id="{605F39C6-D41E-4482-8C70-E2D1F626C939}"/>
                </a:ext>
              </a:extLst>
            </p:cNvPr>
            <p:cNvPicPr>
              <a:picLocks noChangeAspect="1"/>
            </p:cNvPicPr>
            <p:nvPr/>
          </p:nvPicPr>
          <p:blipFill rotWithShape="1">
            <a:blip r:embed="rId2">
              <a:extLst>
                <a:ext uri="{28A0092B-C50C-407E-A947-70E740481C1C}">
                  <a14:useLocalDpi xmlns:a14="http://schemas.microsoft.com/office/drawing/2010/main" val="0"/>
                </a:ext>
              </a:extLst>
            </a:blip>
            <a:srcRect l="43294" r="43137"/>
            <a:stretch/>
          </p:blipFill>
          <p:spPr>
            <a:xfrm>
              <a:off x="6693666" y="4505859"/>
              <a:ext cx="1408056" cy="1225501"/>
            </a:xfrm>
            <a:prstGeom prst="rect">
              <a:avLst/>
            </a:prstGeom>
          </p:spPr>
        </p:pic>
        <p:pic>
          <p:nvPicPr>
            <p:cNvPr id="12" name="Picture 11">
              <a:extLst>
                <a:ext uri="{FF2B5EF4-FFF2-40B4-BE49-F238E27FC236}">
                  <a16:creationId xmlns:a16="http://schemas.microsoft.com/office/drawing/2014/main" id="{EEFDF7AC-782F-4EF5-B8D7-00615543AC3A}"/>
                </a:ext>
              </a:extLst>
            </p:cNvPr>
            <p:cNvPicPr>
              <a:picLocks noChangeAspect="1"/>
            </p:cNvPicPr>
            <p:nvPr/>
          </p:nvPicPr>
          <p:blipFill rotWithShape="1">
            <a:blip r:embed="rId2">
              <a:extLst>
                <a:ext uri="{28A0092B-C50C-407E-A947-70E740481C1C}">
                  <a14:useLocalDpi xmlns:a14="http://schemas.microsoft.com/office/drawing/2010/main" val="0"/>
                </a:ext>
              </a:extLst>
            </a:blip>
            <a:srcRect r="87716"/>
            <a:stretch/>
          </p:blipFill>
          <p:spPr>
            <a:xfrm>
              <a:off x="3196879" y="4505859"/>
              <a:ext cx="1274635" cy="1225501"/>
            </a:xfrm>
            <a:prstGeom prst="rect">
              <a:avLst/>
            </a:prstGeom>
          </p:spPr>
        </p:pic>
        <p:sp>
          <p:nvSpPr>
            <p:cNvPr id="13" name="TextBox 12">
              <a:extLst>
                <a:ext uri="{FF2B5EF4-FFF2-40B4-BE49-F238E27FC236}">
                  <a16:creationId xmlns:a16="http://schemas.microsoft.com/office/drawing/2014/main" id="{724A3939-3696-41DA-823A-045302757722}"/>
                </a:ext>
              </a:extLst>
            </p:cNvPr>
            <p:cNvSpPr txBox="1"/>
            <p:nvPr/>
          </p:nvSpPr>
          <p:spPr bwMode="gray">
            <a:xfrm>
              <a:off x="3458292" y="3172705"/>
              <a:ext cx="751809" cy="315920"/>
            </a:xfrm>
            <a:prstGeom prst="rect">
              <a:avLst/>
            </a:prstGeom>
            <a:noFill/>
          </p:spPr>
          <p:txBody>
            <a:bodyPr wrap="none" lIns="0" tIns="0" rIns="0" bIns="0"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t>Normal</a:t>
              </a:r>
            </a:p>
          </p:txBody>
        </p:sp>
        <p:sp>
          <p:nvSpPr>
            <p:cNvPr id="14" name="TextBox 13">
              <a:extLst>
                <a:ext uri="{FF2B5EF4-FFF2-40B4-BE49-F238E27FC236}">
                  <a16:creationId xmlns:a16="http://schemas.microsoft.com/office/drawing/2014/main" id="{7FF59CF5-C456-4050-B9DE-8DB3DD3768FE}"/>
                </a:ext>
              </a:extLst>
            </p:cNvPr>
            <p:cNvSpPr txBox="1"/>
            <p:nvPr/>
          </p:nvSpPr>
          <p:spPr bwMode="gray">
            <a:xfrm>
              <a:off x="4947084" y="3075871"/>
              <a:ext cx="1356846" cy="492443"/>
            </a:xfrm>
            <a:prstGeom prst="rect">
              <a:avLst/>
            </a:prstGeom>
            <a:noFill/>
          </p:spPr>
          <p:txBody>
            <a:bodyPr wrap="non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t>Lipid </a:t>
              </a:r>
              <a:b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br>
              <a: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t>accumulation</a:t>
              </a:r>
            </a:p>
          </p:txBody>
        </p:sp>
        <p:sp>
          <p:nvSpPr>
            <p:cNvPr id="15" name="TextBox 14">
              <a:extLst>
                <a:ext uri="{FF2B5EF4-FFF2-40B4-BE49-F238E27FC236}">
                  <a16:creationId xmlns:a16="http://schemas.microsoft.com/office/drawing/2014/main" id="{A53CEEE9-4FC2-4632-9E3F-7D96776FEA86}"/>
                </a:ext>
              </a:extLst>
            </p:cNvPr>
            <p:cNvSpPr txBox="1"/>
            <p:nvPr/>
          </p:nvSpPr>
          <p:spPr bwMode="gray">
            <a:xfrm>
              <a:off x="6734820" y="3172705"/>
              <a:ext cx="1325749" cy="315920"/>
            </a:xfrm>
            <a:prstGeom prst="rect">
              <a:avLst/>
            </a:prstGeom>
            <a:noFill/>
          </p:spPr>
          <p:txBody>
            <a:bodyPr wrap="none" lIns="0" tIns="0" rIns="0" bIns="0"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t>Inflammation</a:t>
              </a:r>
            </a:p>
          </p:txBody>
        </p:sp>
        <p:sp>
          <p:nvSpPr>
            <p:cNvPr id="16" name="TextBox 15">
              <a:extLst>
                <a:ext uri="{FF2B5EF4-FFF2-40B4-BE49-F238E27FC236}">
                  <a16:creationId xmlns:a16="http://schemas.microsoft.com/office/drawing/2014/main" id="{1D310E0D-3C81-48B6-AABB-572340B51E75}"/>
                </a:ext>
              </a:extLst>
            </p:cNvPr>
            <p:cNvSpPr txBox="1"/>
            <p:nvPr/>
          </p:nvSpPr>
          <p:spPr bwMode="gray">
            <a:xfrm>
              <a:off x="8838023" y="3172705"/>
              <a:ext cx="769121" cy="315920"/>
            </a:xfrm>
            <a:prstGeom prst="rect">
              <a:avLst/>
            </a:prstGeom>
            <a:noFill/>
          </p:spPr>
          <p:txBody>
            <a:bodyPr wrap="none" lIns="0" tIns="0" rIns="0" bIns="0"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t>Fibrosis</a:t>
              </a:r>
            </a:p>
          </p:txBody>
        </p:sp>
        <p:sp>
          <p:nvSpPr>
            <p:cNvPr id="17" name="TextBox 16">
              <a:extLst>
                <a:ext uri="{FF2B5EF4-FFF2-40B4-BE49-F238E27FC236}">
                  <a16:creationId xmlns:a16="http://schemas.microsoft.com/office/drawing/2014/main" id="{ABA7558F-A663-48F0-BD05-D4BAE7B109C9}"/>
                </a:ext>
              </a:extLst>
            </p:cNvPr>
            <p:cNvSpPr txBox="1"/>
            <p:nvPr/>
          </p:nvSpPr>
          <p:spPr bwMode="gray">
            <a:xfrm>
              <a:off x="10503507" y="3090597"/>
              <a:ext cx="111644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t>Advanced</a:t>
              </a:r>
              <a:b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br>
              <a: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t>disease</a:t>
              </a:r>
            </a:p>
          </p:txBody>
        </p:sp>
        <p:grpSp>
          <p:nvGrpSpPr>
            <p:cNvPr id="18" name="Group 17">
              <a:extLst>
                <a:ext uri="{FF2B5EF4-FFF2-40B4-BE49-F238E27FC236}">
                  <a16:creationId xmlns:a16="http://schemas.microsoft.com/office/drawing/2014/main" id="{56315ADA-4004-44BD-BDAD-7D421EE9BEAF}"/>
                </a:ext>
              </a:extLst>
            </p:cNvPr>
            <p:cNvGrpSpPr/>
            <p:nvPr/>
          </p:nvGrpSpPr>
          <p:grpSpPr>
            <a:xfrm>
              <a:off x="3090210" y="1324215"/>
              <a:ext cx="1475106" cy="1368230"/>
              <a:chOff x="1600785" y="1772189"/>
              <a:chExt cx="1584176" cy="1469398"/>
            </a:xfrm>
          </p:grpSpPr>
          <p:sp>
            <p:nvSpPr>
              <p:cNvPr id="19" name="Oval 18">
                <a:extLst>
                  <a:ext uri="{FF2B5EF4-FFF2-40B4-BE49-F238E27FC236}">
                    <a16:creationId xmlns:a16="http://schemas.microsoft.com/office/drawing/2014/main" id="{AEFE2818-B2E4-43DC-A02E-4F015931C610}"/>
                  </a:ext>
                </a:extLst>
              </p:cNvPr>
              <p:cNvSpPr/>
              <p:nvPr/>
            </p:nvSpPr>
            <p:spPr bwMode="gray">
              <a:xfrm>
                <a:off x="1715831" y="1848831"/>
                <a:ext cx="1316115" cy="1316115"/>
              </a:xfrm>
              <a:prstGeom prst="ellipse">
                <a:avLst/>
              </a:prstGeom>
              <a:solidFill>
                <a:srgbClr val="F5CDB9"/>
              </a:solid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0" name="Oval 19">
                <a:extLst>
                  <a:ext uri="{FF2B5EF4-FFF2-40B4-BE49-F238E27FC236}">
                    <a16:creationId xmlns:a16="http://schemas.microsoft.com/office/drawing/2014/main" id="{1FCCB692-CED2-4CC9-9C03-BDD3C895BC3B}"/>
                  </a:ext>
                </a:extLst>
              </p:cNvPr>
              <p:cNvSpPr/>
              <p:nvPr/>
            </p:nvSpPr>
            <p:spPr bwMode="gray">
              <a:xfrm>
                <a:off x="1960825" y="2279193"/>
                <a:ext cx="361293" cy="135485"/>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1" name="Oval 20">
                <a:extLst>
                  <a:ext uri="{FF2B5EF4-FFF2-40B4-BE49-F238E27FC236}">
                    <a16:creationId xmlns:a16="http://schemas.microsoft.com/office/drawing/2014/main" id="{B3E6A895-8D5F-4ABD-9C45-66B92D9D8899}"/>
                  </a:ext>
                </a:extLst>
              </p:cNvPr>
              <p:cNvSpPr/>
              <p:nvPr/>
            </p:nvSpPr>
            <p:spPr bwMode="gray">
              <a:xfrm rot="20482472">
                <a:off x="2586222" y="2695363"/>
                <a:ext cx="361293" cy="135485"/>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2" name="Oval 21">
                <a:extLst>
                  <a:ext uri="{FF2B5EF4-FFF2-40B4-BE49-F238E27FC236}">
                    <a16:creationId xmlns:a16="http://schemas.microsoft.com/office/drawing/2014/main" id="{C26D69EB-F50F-459E-8CF4-177A74568E55}"/>
                  </a:ext>
                </a:extLst>
              </p:cNvPr>
              <p:cNvSpPr/>
              <p:nvPr/>
            </p:nvSpPr>
            <p:spPr bwMode="gray">
              <a:xfrm rot="1800000">
                <a:off x="1995999" y="2695363"/>
                <a:ext cx="361293" cy="135485"/>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3" name="Oval 22">
                <a:extLst>
                  <a:ext uri="{FF2B5EF4-FFF2-40B4-BE49-F238E27FC236}">
                    <a16:creationId xmlns:a16="http://schemas.microsoft.com/office/drawing/2014/main" id="{362A2C23-A016-4E07-AB6D-BCE3C6B7DE6D}"/>
                  </a:ext>
                </a:extLst>
              </p:cNvPr>
              <p:cNvSpPr/>
              <p:nvPr/>
            </p:nvSpPr>
            <p:spPr bwMode="gray">
              <a:xfrm>
                <a:off x="2481005" y="2279193"/>
                <a:ext cx="274485" cy="243781"/>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4" name="Oval 23">
                <a:extLst>
                  <a:ext uri="{FF2B5EF4-FFF2-40B4-BE49-F238E27FC236}">
                    <a16:creationId xmlns:a16="http://schemas.microsoft.com/office/drawing/2014/main" id="{B1D85B7B-8DA9-4B0E-B895-83CE11B519C9}"/>
                  </a:ext>
                </a:extLst>
              </p:cNvPr>
              <p:cNvSpPr/>
              <p:nvPr/>
            </p:nvSpPr>
            <p:spPr bwMode="gray">
              <a:xfrm>
                <a:off x="2176849" y="2012768"/>
                <a:ext cx="145269" cy="145269"/>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5" name="Oval 24">
                <a:extLst>
                  <a:ext uri="{FF2B5EF4-FFF2-40B4-BE49-F238E27FC236}">
                    <a16:creationId xmlns:a16="http://schemas.microsoft.com/office/drawing/2014/main" id="{B236FAFD-A86F-4B60-85BE-7B6B56E72087}"/>
                  </a:ext>
                </a:extLst>
              </p:cNvPr>
              <p:cNvSpPr/>
              <p:nvPr/>
            </p:nvSpPr>
            <p:spPr bwMode="gray">
              <a:xfrm>
                <a:off x="2358682" y="2027341"/>
                <a:ext cx="145269" cy="145269"/>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6" name="Oval 25">
                <a:extLst>
                  <a:ext uri="{FF2B5EF4-FFF2-40B4-BE49-F238E27FC236}">
                    <a16:creationId xmlns:a16="http://schemas.microsoft.com/office/drawing/2014/main" id="{329C3BAB-E146-41A1-AF1B-B9786CC50A70}"/>
                  </a:ext>
                </a:extLst>
              </p:cNvPr>
              <p:cNvSpPr/>
              <p:nvPr/>
            </p:nvSpPr>
            <p:spPr bwMode="gray">
              <a:xfrm>
                <a:off x="2474734" y="2872197"/>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7" name="Rectangle: Rounded Corners 26">
                <a:extLst>
                  <a:ext uri="{FF2B5EF4-FFF2-40B4-BE49-F238E27FC236}">
                    <a16:creationId xmlns:a16="http://schemas.microsoft.com/office/drawing/2014/main" id="{02418A26-DE74-4981-8782-364897DFCD52}"/>
                  </a:ext>
                </a:extLst>
              </p:cNvPr>
              <p:cNvSpPr/>
              <p:nvPr/>
            </p:nvSpPr>
            <p:spPr bwMode="gray">
              <a:xfrm>
                <a:off x="2374535"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8" name="Rectangle: Rounded Corners 27">
                <a:extLst>
                  <a:ext uri="{FF2B5EF4-FFF2-40B4-BE49-F238E27FC236}">
                    <a16:creationId xmlns:a16="http://schemas.microsoft.com/office/drawing/2014/main" id="{FB046BF3-BEE8-40C9-86CE-79745B4D9C80}"/>
                  </a:ext>
                </a:extLst>
              </p:cNvPr>
              <p:cNvSpPr/>
              <p:nvPr/>
            </p:nvSpPr>
            <p:spPr bwMode="gray">
              <a:xfrm>
                <a:off x="2104841"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29" name="Rectangle: Rounded Corners 28">
                <a:extLst>
                  <a:ext uri="{FF2B5EF4-FFF2-40B4-BE49-F238E27FC236}">
                    <a16:creationId xmlns:a16="http://schemas.microsoft.com/office/drawing/2014/main" id="{03DD60B8-6157-4C2D-948F-7C670BC82394}"/>
                  </a:ext>
                </a:extLst>
              </p:cNvPr>
              <p:cNvSpPr/>
              <p:nvPr/>
            </p:nvSpPr>
            <p:spPr bwMode="gray">
              <a:xfrm>
                <a:off x="2374535" y="3071615"/>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30" name="Rectangle: Rounded Corners 29">
                <a:extLst>
                  <a:ext uri="{FF2B5EF4-FFF2-40B4-BE49-F238E27FC236}">
                    <a16:creationId xmlns:a16="http://schemas.microsoft.com/office/drawing/2014/main" id="{6CB104D1-39B8-4939-A2CB-CBDB3B07FCB4}"/>
                  </a:ext>
                </a:extLst>
              </p:cNvPr>
              <p:cNvSpPr/>
              <p:nvPr/>
            </p:nvSpPr>
            <p:spPr bwMode="gray">
              <a:xfrm>
                <a:off x="2104841" y="3071615"/>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31" name="Rectangle: Rounded Corners 30">
                <a:extLst>
                  <a:ext uri="{FF2B5EF4-FFF2-40B4-BE49-F238E27FC236}">
                    <a16:creationId xmlns:a16="http://schemas.microsoft.com/office/drawing/2014/main" id="{3D5A1168-09B2-4320-A2B5-CF27A5740519}"/>
                  </a:ext>
                </a:extLst>
              </p:cNvPr>
              <p:cNvSpPr/>
              <p:nvPr/>
            </p:nvSpPr>
            <p:spPr bwMode="gray">
              <a:xfrm>
                <a:off x="2644230" y="1848831"/>
                <a:ext cx="107472"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32" name="Rectangle: Rounded Corners 31">
                <a:extLst>
                  <a:ext uri="{FF2B5EF4-FFF2-40B4-BE49-F238E27FC236}">
                    <a16:creationId xmlns:a16="http://schemas.microsoft.com/office/drawing/2014/main" id="{89D78209-616D-4A50-9163-59626B3B3A89}"/>
                  </a:ext>
                </a:extLst>
              </p:cNvPr>
              <p:cNvSpPr/>
              <p:nvPr/>
            </p:nvSpPr>
            <p:spPr bwMode="gray">
              <a:xfrm>
                <a:off x="2048307" y="1848831"/>
                <a:ext cx="45719"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33" name="Rectangle: Rounded Corners 32">
                <a:extLst>
                  <a:ext uri="{FF2B5EF4-FFF2-40B4-BE49-F238E27FC236}">
                    <a16:creationId xmlns:a16="http://schemas.microsoft.com/office/drawing/2014/main" id="{43729ED7-F3AF-45C4-BDCE-252166933C6E}"/>
                  </a:ext>
                </a:extLst>
              </p:cNvPr>
              <p:cNvSpPr/>
              <p:nvPr/>
            </p:nvSpPr>
            <p:spPr bwMode="gray">
              <a:xfrm>
                <a:off x="2048307" y="3071615"/>
                <a:ext cx="45719" cy="93331"/>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34" name="Rectangle: Rounded Corners 33">
                <a:extLst>
                  <a:ext uri="{FF2B5EF4-FFF2-40B4-BE49-F238E27FC236}">
                    <a16:creationId xmlns:a16="http://schemas.microsoft.com/office/drawing/2014/main" id="{1DB18D2C-5209-439B-863D-6634C49EF714}"/>
                  </a:ext>
                </a:extLst>
              </p:cNvPr>
              <p:cNvSpPr/>
              <p:nvPr/>
            </p:nvSpPr>
            <p:spPr bwMode="gray">
              <a:xfrm>
                <a:off x="2653609" y="3071615"/>
                <a:ext cx="98093" cy="93331"/>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35" name="Circle: Hollow 34">
                <a:extLst>
                  <a:ext uri="{FF2B5EF4-FFF2-40B4-BE49-F238E27FC236}">
                    <a16:creationId xmlns:a16="http://schemas.microsoft.com/office/drawing/2014/main" id="{A6C7DD44-EE2D-41C1-8474-C97E58C79208}"/>
                  </a:ext>
                </a:extLst>
              </p:cNvPr>
              <p:cNvSpPr/>
              <p:nvPr/>
            </p:nvSpPr>
            <p:spPr bwMode="gray">
              <a:xfrm>
                <a:off x="1600785" y="1772189"/>
                <a:ext cx="1584176" cy="1469398"/>
              </a:xfrm>
              <a:prstGeom prst="donut">
                <a:avLst>
                  <a:gd name="adj" fmla="val 6521"/>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grpSp>
          <p:nvGrpSpPr>
            <p:cNvPr id="36" name="Group 35">
              <a:extLst>
                <a:ext uri="{FF2B5EF4-FFF2-40B4-BE49-F238E27FC236}">
                  <a16:creationId xmlns:a16="http://schemas.microsoft.com/office/drawing/2014/main" id="{68B67924-4649-4843-9C0D-C18378952CB5}"/>
                </a:ext>
              </a:extLst>
            </p:cNvPr>
            <p:cNvGrpSpPr/>
            <p:nvPr/>
          </p:nvGrpSpPr>
          <p:grpSpPr>
            <a:xfrm>
              <a:off x="6665416" y="1324215"/>
              <a:ext cx="1436306" cy="1368230"/>
              <a:chOff x="5258609" y="1549021"/>
              <a:chExt cx="1542507" cy="1469398"/>
            </a:xfrm>
          </p:grpSpPr>
          <p:grpSp>
            <p:nvGrpSpPr>
              <p:cNvPr id="37" name="Group 36">
                <a:extLst>
                  <a:ext uri="{FF2B5EF4-FFF2-40B4-BE49-F238E27FC236}">
                    <a16:creationId xmlns:a16="http://schemas.microsoft.com/office/drawing/2014/main" id="{E0E933FC-C26E-47DB-B188-0CFE45EA0F5E}"/>
                  </a:ext>
                </a:extLst>
              </p:cNvPr>
              <p:cNvGrpSpPr/>
              <p:nvPr/>
            </p:nvGrpSpPr>
            <p:grpSpPr>
              <a:xfrm>
                <a:off x="5258609" y="1549021"/>
                <a:ext cx="1542507" cy="1469398"/>
                <a:chOff x="2967710" y="1549021"/>
                <a:chExt cx="1542507" cy="1469398"/>
              </a:xfrm>
            </p:grpSpPr>
            <p:grpSp>
              <p:nvGrpSpPr>
                <p:cNvPr id="43" name="Group 42">
                  <a:extLst>
                    <a:ext uri="{FF2B5EF4-FFF2-40B4-BE49-F238E27FC236}">
                      <a16:creationId xmlns:a16="http://schemas.microsoft.com/office/drawing/2014/main" id="{34D27B56-6FAF-4832-AE24-3AF46547EEF6}"/>
                    </a:ext>
                  </a:extLst>
                </p:cNvPr>
                <p:cNvGrpSpPr/>
                <p:nvPr/>
              </p:nvGrpSpPr>
              <p:grpSpPr>
                <a:xfrm>
                  <a:off x="2967710" y="1549021"/>
                  <a:ext cx="1542507" cy="1469398"/>
                  <a:chOff x="1600785" y="1772189"/>
                  <a:chExt cx="1542507" cy="1469398"/>
                </a:xfrm>
              </p:grpSpPr>
              <p:sp>
                <p:nvSpPr>
                  <p:cNvPr id="49" name="Oval 48">
                    <a:extLst>
                      <a:ext uri="{FF2B5EF4-FFF2-40B4-BE49-F238E27FC236}">
                        <a16:creationId xmlns:a16="http://schemas.microsoft.com/office/drawing/2014/main" id="{F3030844-305E-4E38-ADD2-5FE2499E4F4C}"/>
                      </a:ext>
                    </a:extLst>
                  </p:cNvPr>
                  <p:cNvSpPr/>
                  <p:nvPr/>
                </p:nvSpPr>
                <p:spPr bwMode="gray">
                  <a:xfrm>
                    <a:off x="1715831" y="1848831"/>
                    <a:ext cx="1316115" cy="1316115"/>
                  </a:xfrm>
                  <a:prstGeom prst="ellipse">
                    <a:avLst/>
                  </a:prstGeom>
                  <a:solidFill>
                    <a:srgbClr val="F5CDB9"/>
                  </a:solid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0" name="Oval 49">
                    <a:extLst>
                      <a:ext uri="{FF2B5EF4-FFF2-40B4-BE49-F238E27FC236}">
                        <a16:creationId xmlns:a16="http://schemas.microsoft.com/office/drawing/2014/main" id="{3F654DD8-BF7D-472B-86F6-21947EDDFDAD}"/>
                      </a:ext>
                    </a:extLst>
                  </p:cNvPr>
                  <p:cNvSpPr/>
                  <p:nvPr/>
                </p:nvSpPr>
                <p:spPr bwMode="gray">
                  <a:xfrm>
                    <a:off x="1960825" y="2279193"/>
                    <a:ext cx="361293" cy="135485"/>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1" name="Oval 50">
                    <a:extLst>
                      <a:ext uri="{FF2B5EF4-FFF2-40B4-BE49-F238E27FC236}">
                        <a16:creationId xmlns:a16="http://schemas.microsoft.com/office/drawing/2014/main" id="{0344A4ED-B339-4350-A051-E7FBE72BF74D}"/>
                      </a:ext>
                    </a:extLst>
                  </p:cNvPr>
                  <p:cNvSpPr/>
                  <p:nvPr/>
                </p:nvSpPr>
                <p:spPr bwMode="gray">
                  <a:xfrm>
                    <a:off x="2467187" y="2504478"/>
                    <a:ext cx="274485" cy="243781"/>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2" name="Oval 51">
                    <a:extLst>
                      <a:ext uri="{FF2B5EF4-FFF2-40B4-BE49-F238E27FC236}">
                        <a16:creationId xmlns:a16="http://schemas.microsoft.com/office/drawing/2014/main" id="{69244AC9-DA33-48B4-BFC2-683BED701796}"/>
                      </a:ext>
                    </a:extLst>
                  </p:cNvPr>
                  <p:cNvSpPr/>
                  <p:nvPr/>
                </p:nvSpPr>
                <p:spPr bwMode="gray">
                  <a:xfrm>
                    <a:off x="2176849" y="2012768"/>
                    <a:ext cx="145269" cy="145269"/>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3" name="Oval 52">
                    <a:extLst>
                      <a:ext uri="{FF2B5EF4-FFF2-40B4-BE49-F238E27FC236}">
                        <a16:creationId xmlns:a16="http://schemas.microsoft.com/office/drawing/2014/main" id="{576310D8-E903-4656-9704-5A9D72827A2A}"/>
                      </a:ext>
                    </a:extLst>
                  </p:cNvPr>
                  <p:cNvSpPr/>
                  <p:nvPr/>
                </p:nvSpPr>
                <p:spPr bwMode="gray">
                  <a:xfrm>
                    <a:off x="2358682" y="2027341"/>
                    <a:ext cx="145269" cy="145269"/>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4" name="Rectangle: Rounded Corners 53">
                    <a:extLst>
                      <a:ext uri="{FF2B5EF4-FFF2-40B4-BE49-F238E27FC236}">
                        <a16:creationId xmlns:a16="http://schemas.microsoft.com/office/drawing/2014/main" id="{ABE0FD66-8FD5-4335-B5E3-99B8246033EB}"/>
                      </a:ext>
                    </a:extLst>
                  </p:cNvPr>
                  <p:cNvSpPr/>
                  <p:nvPr/>
                </p:nvSpPr>
                <p:spPr bwMode="gray">
                  <a:xfrm>
                    <a:off x="2374535"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5" name="Rectangle: Rounded Corners 54">
                    <a:extLst>
                      <a:ext uri="{FF2B5EF4-FFF2-40B4-BE49-F238E27FC236}">
                        <a16:creationId xmlns:a16="http://schemas.microsoft.com/office/drawing/2014/main" id="{777BB1B2-23F4-4356-8C76-30EE5FA33E9C}"/>
                      </a:ext>
                    </a:extLst>
                  </p:cNvPr>
                  <p:cNvSpPr/>
                  <p:nvPr/>
                </p:nvSpPr>
                <p:spPr bwMode="gray">
                  <a:xfrm>
                    <a:off x="2104841"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6" name="Rectangle: Rounded Corners 55">
                    <a:extLst>
                      <a:ext uri="{FF2B5EF4-FFF2-40B4-BE49-F238E27FC236}">
                        <a16:creationId xmlns:a16="http://schemas.microsoft.com/office/drawing/2014/main" id="{55CCA41C-4878-42F6-8C42-9F94666C0B37}"/>
                      </a:ext>
                    </a:extLst>
                  </p:cNvPr>
                  <p:cNvSpPr/>
                  <p:nvPr/>
                </p:nvSpPr>
                <p:spPr bwMode="gray">
                  <a:xfrm>
                    <a:off x="2048307" y="1848831"/>
                    <a:ext cx="45719"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7" name="Rectangle: Rounded Corners 56">
                    <a:extLst>
                      <a:ext uri="{FF2B5EF4-FFF2-40B4-BE49-F238E27FC236}">
                        <a16:creationId xmlns:a16="http://schemas.microsoft.com/office/drawing/2014/main" id="{0F711B02-2D15-4B4B-A288-5FEEAF5E3FED}"/>
                      </a:ext>
                    </a:extLst>
                  </p:cNvPr>
                  <p:cNvSpPr/>
                  <p:nvPr/>
                </p:nvSpPr>
                <p:spPr bwMode="gray">
                  <a:xfrm>
                    <a:off x="2048307" y="3071615"/>
                    <a:ext cx="45719" cy="93331"/>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8" name="Rectangle: Rounded Corners 57">
                    <a:extLst>
                      <a:ext uri="{FF2B5EF4-FFF2-40B4-BE49-F238E27FC236}">
                        <a16:creationId xmlns:a16="http://schemas.microsoft.com/office/drawing/2014/main" id="{155B6337-B417-4D79-B409-008BFA9ED2B4}"/>
                      </a:ext>
                    </a:extLst>
                  </p:cNvPr>
                  <p:cNvSpPr/>
                  <p:nvPr/>
                </p:nvSpPr>
                <p:spPr bwMode="gray">
                  <a:xfrm>
                    <a:off x="2374535"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59" name="Rectangle: Rounded Corners 58">
                    <a:extLst>
                      <a:ext uri="{FF2B5EF4-FFF2-40B4-BE49-F238E27FC236}">
                        <a16:creationId xmlns:a16="http://schemas.microsoft.com/office/drawing/2014/main" id="{7A694470-9D35-4FB1-8ECE-F4C8DFBD97DA}"/>
                      </a:ext>
                    </a:extLst>
                  </p:cNvPr>
                  <p:cNvSpPr/>
                  <p:nvPr/>
                </p:nvSpPr>
                <p:spPr bwMode="gray">
                  <a:xfrm>
                    <a:off x="2104841"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60" name="Rectangle: Rounded Corners 59">
                    <a:extLst>
                      <a:ext uri="{FF2B5EF4-FFF2-40B4-BE49-F238E27FC236}">
                        <a16:creationId xmlns:a16="http://schemas.microsoft.com/office/drawing/2014/main" id="{66142AAF-DE6C-470D-89A7-28932F250A58}"/>
                      </a:ext>
                    </a:extLst>
                  </p:cNvPr>
                  <p:cNvSpPr/>
                  <p:nvPr/>
                </p:nvSpPr>
                <p:spPr bwMode="gray">
                  <a:xfrm>
                    <a:off x="2648810"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61" name="Rectangle: Rounded Corners 60">
                    <a:extLst>
                      <a:ext uri="{FF2B5EF4-FFF2-40B4-BE49-F238E27FC236}">
                        <a16:creationId xmlns:a16="http://schemas.microsoft.com/office/drawing/2014/main" id="{7C76880F-D9E8-4688-BF77-15041E0EE311}"/>
                      </a:ext>
                    </a:extLst>
                  </p:cNvPr>
                  <p:cNvSpPr/>
                  <p:nvPr/>
                </p:nvSpPr>
                <p:spPr bwMode="gray">
                  <a:xfrm>
                    <a:off x="1829764"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62" name="Rectangle: Rounded Corners 61">
                    <a:extLst>
                      <a:ext uri="{FF2B5EF4-FFF2-40B4-BE49-F238E27FC236}">
                        <a16:creationId xmlns:a16="http://schemas.microsoft.com/office/drawing/2014/main" id="{5909D8FA-7465-4916-A0B0-21E2C340C8D8}"/>
                      </a:ext>
                    </a:extLst>
                  </p:cNvPr>
                  <p:cNvSpPr/>
                  <p:nvPr/>
                </p:nvSpPr>
                <p:spPr bwMode="gray">
                  <a:xfrm>
                    <a:off x="1690437" y="2669512"/>
                    <a:ext cx="121403"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63" name="Rectangle: Rounded Corners 62">
                    <a:extLst>
                      <a:ext uri="{FF2B5EF4-FFF2-40B4-BE49-F238E27FC236}">
                        <a16:creationId xmlns:a16="http://schemas.microsoft.com/office/drawing/2014/main" id="{4923AD3C-81F5-4D30-850E-7D07A672AABD}"/>
                      </a:ext>
                    </a:extLst>
                  </p:cNvPr>
                  <p:cNvSpPr/>
                  <p:nvPr/>
                </p:nvSpPr>
                <p:spPr bwMode="gray">
                  <a:xfrm>
                    <a:off x="2929967" y="2669512"/>
                    <a:ext cx="143718"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64" name="Circle: Hollow 63">
                    <a:extLst>
                      <a:ext uri="{FF2B5EF4-FFF2-40B4-BE49-F238E27FC236}">
                        <a16:creationId xmlns:a16="http://schemas.microsoft.com/office/drawing/2014/main" id="{7D757325-C30D-4984-ABD2-B3C3D0EB4FC6}"/>
                      </a:ext>
                    </a:extLst>
                  </p:cNvPr>
                  <p:cNvSpPr/>
                  <p:nvPr/>
                </p:nvSpPr>
                <p:spPr bwMode="gray">
                  <a:xfrm>
                    <a:off x="1600785" y="1772189"/>
                    <a:ext cx="1542507" cy="1469398"/>
                  </a:xfrm>
                  <a:prstGeom prst="donut">
                    <a:avLst>
                      <a:gd name="adj" fmla="val 6521"/>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44" name="Oval 43">
                  <a:extLst>
                    <a:ext uri="{FF2B5EF4-FFF2-40B4-BE49-F238E27FC236}">
                      <a16:creationId xmlns:a16="http://schemas.microsoft.com/office/drawing/2014/main" id="{23813971-AB6A-4004-8CAE-23574F896C6E}"/>
                    </a:ext>
                  </a:extLst>
                </p:cNvPr>
                <p:cNvSpPr/>
                <p:nvPr/>
              </p:nvSpPr>
              <p:spPr bwMode="gray">
                <a:xfrm>
                  <a:off x="3659367" y="1963681"/>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45" name="Oval 44">
                  <a:extLst>
                    <a:ext uri="{FF2B5EF4-FFF2-40B4-BE49-F238E27FC236}">
                      <a16:creationId xmlns:a16="http://schemas.microsoft.com/office/drawing/2014/main" id="{F0A13092-E9BC-48A4-BAF4-ABA61D64BBC8}"/>
                    </a:ext>
                  </a:extLst>
                </p:cNvPr>
                <p:cNvSpPr/>
                <p:nvPr/>
              </p:nvSpPr>
              <p:spPr bwMode="gray">
                <a:xfrm>
                  <a:off x="3298009" y="2263800"/>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46" name="Oval 45">
                  <a:extLst>
                    <a:ext uri="{FF2B5EF4-FFF2-40B4-BE49-F238E27FC236}">
                      <a16:creationId xmlns:a16="http://schemas.microsoft.com/office/drawing/2014/main" id="{800ADE76-FE05-4F09-9FD5-8C47BFA077F3}"/>
                    </a:ext>
                  </a:extLst>
                </p:cNvPr>
                <p:cNvSpPr/>
                <p:nvPr/>
              </p:nvSpPr>
              <p:spPr bwMode="gray">
                <a:xfrm>
                  <a:off x="4252993" y="2192954"/>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47" name="Oval 46">
                  <a:extLst>
                    <a:ext uri="{FF2B5EF4-FFF2-40B4-BE49-F238E27FC236}">
                      <a16:creationId xmlns:a16="http://schemas.microsoft.com/office/drawing/2014/main" id="{528E42A0-B91C-4A6B-8C77-9DA12617EB1F}"/>
                    </a:ext>
                  </a:extLst>
                </p:cNvPr>
                <p:cNvSpPr/>
                <p:nvPr/>
              </p:nvSpPr>
              <p:spPr bwMode="gray">
                <a:xfrm>
                  <a:off x="4203596" y="2027535"/>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48" name="Oval 47">
                  <a:extLst>
                    <a:ext uri="{FF2B5EF4-FFF2-40B4-BE49-F238E27FC236}">
                      <a16:creationId xmlns:a16="http://schemas.microsoft.com/office/drawing/2014/main" id="{38A20E39-E270-464C-AC14-BBA7564DDE70}"/>
                    </a:ext>
                  </a:extLst>
                </p:cNvPr>
                <p:cNvSpPr/>
                <p:nvPr/>
              </p:nvSpPr>
              <p:spPr bwMode="gray">
                <a:xfrm>
                  <a:off x="3463002" y="2268152"/>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38" name="Partial Circle 37">
                <a:extLst>
                  <a:ext uri="{FF2B5EF4-FFF2-40B4-BE49-F238E27FC236}">
                    <a16:creationId xmlns:a16="http://schemas.microsoft.com/office/drawing/2014/main" id="{5E6652C4-BF5F-492B-94D8-3F610F9F1287}"/>
                  </a:ext>
                </a:extLst>
              </p:cNvPr>
              <p:cNvSpPr/>
              <p:nvPr/>
            </p:nvSpPr>
            <p:spPr bwMode="gray">
              <a:xfrm>
                <a:off x="5435575" y="2176458"/>
                <a:ext cx="1189960" cy="748486"/>
              </a:xfrm>
              <a:prstGeom prst="pie">
                <a:avLst>
                  <a:gd name="adj1" fmla="val 0"/>
                  <a:gd name="adj2" fmla="val 10784914"/>
                </a:avLst>
              </a:prstGeom>
              <a:solidFill>
                <a:srgbClr val="FFE667"/>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39" name="Plaque 38">
                <a:extLst>
                  <a:ext uri="{FF2B5EF4-FFF2-40B4-BE49-F238E27FC236}">
                    <a16:creationId xmlns:a16="http://schemas.microsoft.com/office/drawing/2014/main" id="{C068BB2D-5ED3-4D52-9D63-B232E1446F38}"/>
                  </a:ext>
                </a:extLst>
              </p:cNvPr>
              <p:cNvSpPr/>
              <p:nvPr/>
            </p:nvSpPr>
            <p:spPr bwMode="gray">
              <a:xfrm>
                <a:off x="5884941" y="2649029"/>
                <a:ext cx="153783" cy="153783"/>
              </a:xfrm>
              <a:prstGeom prst="plaque">
                <a:avLst/>
              </a:prstGeom>
              <a:solidFill>
                <a:srgbClr val="076D7E"/>
              </a:solidFill>
              <a:ln w="635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40" name="Plaque 39">
                <a:extLst>
                  <a:ext uri="{FF2B5EF4-FFF2-40B4-BE49-F238E27FC236}">
                    <a16:creationId xmlns:a16="http://schemas.microsoft.com/office/drawing/2014/main" id="{D5C52B3F-673A-4075-884B-47AEB71BD34D}"/>
                  </a:ext>
                </a:extLst>
              </p:cNvPr>
              <p:cNvSpPr/>
              <p:nvPr/>
            </p:nvSpPr>
            <p:spPr bwMode="gray">
              <a:xfrm>
                <a:off x="6273549" y="2602220"/>
                <a:ext cx="153783" cy="153783"/>
              </a:xfrm>
              <a:prstGeom prst="plaque">
                <a:avLst/>
              </a:prstGeom>
              <a:solidFill>
                <a:srgbClr val="076D7E"/>
              </a:solidFill>
              <a:ln w="635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41" name="Oval 40">
                <a:extLst>
                  <a:ext uri="{FF2B5EF4-FFF2-40B4-BE49-F238E27FC236}">
                    <a16:creationId xmlns:a16="http://schemas.microsoft.com/office/drawing/2014/main" id="{EA204523-6DF0-426A-8FB2-BFF6DB31BE0F}"/>
                  </a:ext>
                </a:extLst>
              </p:cNvPr>
              <p:cNvSpPr/>
              <p:nvPr/>
            </p:nvSpPr>
            <p:spPr bwMode="gray">
              <a:xfrm>
                <a:off x="6324820" y="2618243"/>
                <a:ext cx="92791" cy="92791"/>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42" name="Oval 41">
                <a:extLst>
                  <a:ext uri="{FF2B5EF4-FFF2-40B4-BE49-F238E27FC236}">
                    <a16:creationId xmlns:a16="http://schemas.microsoft.com/office/drawing/2014/main" id="{588380FE-8818-40D8-82C6-F9FEDD23022A}"/>
                  </a:ext>
                </a:extLst>
              </p:cNvPr>
              <p:cNvSpPr/>
              <p:nvPr/>
            </p:nvSpPr>
            <p:spPr bwMode="gray">
              <a:xfrm>
                <a:off x="5608565" y="2618231"/>
                <a:ext cx="163964" cy="145623"/>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grpSp>
          <p:nvGrpSpPr>
            <p:cNvPr id="65" name="Group 64">
              <a:extLst>
                <a:ext uri="{FF2B5EF4-FFF2-40B4-BE49-F238E27FC236}">
                  <a16:creationId xmlns:a16="http://schemas.microsoft.com/office/drawing/2014/main" id="{5E033C9D-80CD-4C87-9E3F-51DF6954A977}"/>
                </a:ext>
              </a:extLst>
            </p:cNvPr>
            <p:cNvGrpSpPr/>
            <p:nvPr/>
          </p:nvGrpSpPr>
          <p:grpSpPr>
            <a:xfrm>
              <a:off x="8505325" y="1324215"/>
              <a:ext cx="1436306" cy="1368230"/>
              <a:chOff x="7604376" y="1549021"/>
              <a:chExt cx="1542507" cy="1469398"/>
            </a:xfrm>
          </p:grpSpPr>
          <p:grpSp>
            <p:nvGrpSpPr>
              <p:cNvPr id="66" name="Group 65">
                <a:extLst>
                  <a:ext uri="{FF2B5EF4-FFF2-40B4-BE49-F238E27FC236}">
                    <a16:creationId xmlns:a16="http://schemas.microsoft.com/office/drawing/2014/main" id="{6BD4A344-3D57-4A79-846E-90F963F355BF}"/>
                  </a:ext>
                </a:extLst>
              </p:cNvPr>
              <p:cNvGrpSpPr/>
              <p:nvPr/>
            </p:nvGrpSpPr>
            <p:grpSpPr>
              <a:xfrm>
                <a:off x="7604376" y="1549021"/>
                <a:ext cx="1542507" cy="1469398"/>
                <a:chOff x="5258609" y="1549021"/>
                <a:chExt cx="1542507" cy="1469398"/>
              </a:xfrm>
            </p:grpSpPr>
            <p:grpSp>
              <p:nvGrpSpPr>
                <p:cNvPr id="76" name="Group 75">
                  <a:extLst>
                    <a:ext uri="{FF2B5EF4-FFF2-40B4-BE49-F238E27FC236}">
                      <a16:creationId xmlns:a16="http://schemas.microsoft.com/office/drawing/2014/main" id="{9A195A71-1207-44A3-9A3A-F24912B638A6}"/>
                    </a:ext>
                  </a:extLst>
                </p:cNvPr>
                <p:cNvGrpSpPr/>
                <p:nvPr/>
              </p:nvGrpSpPr>
              <p:grpSpPr>
                <a:xfrm>
                  <a:off x="5258609" y="1549021"/>
                  <a:ext cx="1542507" cy="1469398"/>
                  <a:chOff x="2967710" y="1549021"/>
                  <a:chExt cx="1542507" cy="1469398"/>
                </a:xfrm>
              </p:grpSpPr>
              <p:grpSp>
                <p:nvGrpSpPr>
                  <p:cNvPr id="80" name="Group 79">
                    <a:extLst>
                      <a:ext uri="{FF2B5EF4-FFF2-40B4-BE49-F238E27FC236}">
                        <a16:creationId xmlns:a16="http://schemas.microsoft.com/office/drawing/2014/main" id="{287AEC2D-6F4E-4CE5-90EE-683690D87C8A}"/>
                      </a:ext>
                    </a:extLst>
                  </p:cNvPr>
                  <p:cNvGrpSpPr/>
                  <p:nvPr/>
                </p:nvGrpSpPr>
                <p:grpSpPr>
                  <a:xfrm>
                    <a:off x="2967710" y="1549021"/>
                    <a:ext cx="1542507" cy="1469398"/>
                    <a:chOff x="1600785" y="1772189"/>
                    <a:chExt cx="1542507" cy="1469398"/>
                  </a:xfrm>
                </p:grpSpPr>
                <p:sp>
                  <p:nvSpPr>
                    <p:cNvPr id="86" name="Oval 85">
                      <a:extLst>
                        <a:ext uri="{FF2B5EF4-FFF2-40B4-BE49-F238E27FC236}">
                          <a16:creationId xmlns:a16="http://schemas.microsoft.com/office/drawing/2014/main" id="{6226CA56-B50D-4895-9AD5-396098063181}"/>
                        </a:ext>
                      </a:extLst>
                    </p:cNvPr>
                    <p:cNvSpPr/>
                    <p:nvPr/>
                  </p:nvSpPr>
                  <p:spPr bwMode="gray">
                    <a:xfrm>
                      <a:off x="1715831" y="1848831"/>
                      <a:ext cx="1316115" cy="1316115"/>
                    </a:xfrm>
                    <a:prstGeom prst="ellipse">
                      <a:avLst/>
                    </a:prstGeom>
                    <a:solidFill>
                      <a:srgbClr val="F5CDB9"/>
                    </a:solid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87" name="Oval 86">
                      <a:extLst>
                        <a:ext uri="{FF2B5EF4-FFF2-40B4-BE49-F238E27FC236}">
                          <a16:creationId xmlns:a16="http://schemas.microsoft.com/office/drawing/2014/main" id="{41141A09-268D-41D4-AB9A-028AB60BD8FC}"/>
                        </a:ext>
                      </a:extLst>
                    </p:cNvPr>
                    <p:cNvSpPr/>
                    <p:nvPr/>
                  </p:nvSpPr>
                  <p:spPr bwMode="gray">
                    <a:xfrm>
                      <a:off x="1681893" y="2255199"/>
                      <a:ext cx="361293" cy="135485"/>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88" name="Oval 87">
                      <a:extLst>
                        <a:ext uri="{FF2B5EF4-FFF2-40B4-BE49-F238E27FC236}">
                          <a16:creationId xmlns:a16="http://schemas.microsoft.com/office/drawing/2014/main" id="{C99C4B37-531D-4B5A-B05A-9809B822FE42}"/>
                        </a:ext>
                      </a:extLst>
                    </p:cNvPr>
                    <p:cNvSpPr/>
                    <p:nvPr/>
                  </p:nvSpPr>
                  <p:spPr bwMode="gray">
                    <a:xfrm>
                      <a:off x="2176849" y="2012768"/>
                      <a:ext cx="145269" cy="145269"/>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89" name="Oval 88">
                      <a:extLst>
                        <a:ext uri="{FF2B5EF4-FFF2-40B4-BE49-F238E27FC236}">
                          <a16:creationId xmlns:a16="http://schemas.microsoft.com/office/drawing/2014/main" id="{44568B99-6B7D-4A7A-AF0C-6E36C8AA999A}"/>
                        </a:ext>
                      </a:extLst>
                    </p:cNvPr>
                    <p:cNvSpPr/>
                    <p:nvPr/>
                  </p:nvSpPr>
                  <p:spPr bwMode="gray">
                    <a:xfrm>
                      <a:off x="2358682" y="2027341"/>
                      <a:ext cx="145269" cy="145269"/>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0" name="Rectangle: Rounded Corners 89">
                      <a:extLst>
                        <a:ext uri="{FF2B5EF4-FFF2-40B4-BE49-F238E27FC236}">
                          <a16:creationId xmlns:a16="http://schemas.microsoft.com/office/drawing/2014/main" id="{981A501D-6411-4015-9E30-CFBE753BE943}"/>
                        </a:ext>
                      </a:extLst>
                    </p:cNvPr>
                    <p:cNvSpPr/>
                    <p:nvPr/>
                  </p:nvSpPr>
                  <p:spPr bwMode="gray">
                    <a:xfrm>
                      <a:off x="2374535"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1" name="Rectangle: Rounded Corners 90">
                      <a:extLst>
                        <a:ext uri="{FF2B5EF4-FFF2-40B4-BE49-F238E27FC236}">
                          <a16:creationId xmlns:a16="http://schemas.microsoft.com/office/drawing/2014/main" id="{B3DBDBA6-AC15-475A-A432-7F4E0E21D12C}"/>
                        </a:ext>
                      </a:extLst>
                    </p:cNvPr>
                    <p:cNvSpPr/>
                    <p:nvPr/>
                  </p:nvSpPr>
                  <p:spPr bwMode="gray">
                    <a:xfrm>
                      <a:off x="2104841"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2" name="Rectangle: Rounded Corners 91">
                      <a:extLst>
                        <a:ext uri="{FF2B5EF4-FFF2-40B4-BE49-F238E27FC236}">
                          <a16:creationId xmlns:a16="http://schemas.microsoft.com/office/drawing/2014/main" id="{441A253F-B4DC-4E06-9D21-80391E09FE4B}"/>
                        </a:ext>
                      </a:extLst>
                    </p:cNvPr>
                    <p:cNvSpPr/>
                    <p:nvPr/>
                  </p:nvSpPr>
                  <p:spPr bwMode="gray">
                    <a:xfrm>
                      <a:off x="2048307" y="1848831"/>
                      <a:ext cx="45719"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3" name="Rectangle: Rounded Corners 92">
                      <a:extLst>
                        <a:ext uri="{FF2B5EF4-FFF2-40B4-BE49-F238E27FC236}">
                          <a16:creationId xmlns:a16="http://schemas.microsoft.com/office/drawing/2014/main" id="{D668E49D-E388-4485-BDD4-1D3FCA0C5FE3}"/>
                        </a:ext>
                      </a:extLst>
                    </p:cNvPr>
                    <p:cNvSpPr/>
                    <p:nvPr/>
                  </p:nvSpPr>
                  <p:spPr bwMode="gray">
                    <a:xfrm>
                      <a:off x="2048307" y="3071615"/>
                      <a:ext cx="45719" cy="93331"/>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4" name="Rectangle: Rounded Corners 93">
                      <a:extLst>
                        <a:ext uri="{FF2B5EF4-FFF2-40B4-BE49-F238E27FC236}">
                          <a16:creationId xmlns:a16="http://schemas.microsoft.com/office/drawing/2014/main" id="{6B198886-B2FD-4D98-9D3C-8BAE4DFC8E0B}"/>
                        </a:ext>
                      </a:extLst>
                    </p:cNvPr>
                    <p:cNvSpPr/>
                    <p:nvPr/>
                  </p:nvSpPr>
                  <p:spPr bwMode="gray">
                    <a:xfrm>
                      <a:off x="2104841"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5" name="Rectangle: Rounded Corners 94">
                      <a:extLst>
                        <a:ext uri="{FF2B5EF4-FFF2-40B4-BE49-F238E27FC236}">
                          <a16:creationId xmlns:a16="http://schemas.microsoft.com/office/drawing/2014/main" id="{3DE1D93C-70F0-46F5-A9A6-505A5640DC50}"/>
                        </a:ext>
                      </a:extLst>
                    </p:cNvPr>
                    <p:cNvSpPr/>
                    <p:nvPr/>
                  </p:nvSpPr>
                  <p:spPr bwMode="gray">
                    <a:xfrm>
                      <a:off x="1829764"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6" name="Rectangle: Rounded Corners 95">
                      <a:extLst>
                        <a:ext uri="{FF2B5EF4-FFF2-40B4-BE49-F238E27FC236}">
                          <a16:creationId xmlns:a16="http://schemas.microsoft.com/office/drawing/2014/main" id="{E39EA6A9-80A4-488C-B4A5-F49D905278B9}"/>
                        </a:ext>
                      </a:extLst>
                    </p:cNvPr>
                    <p:cNvSpPr/>
                    <p:nvPr/>
                  </p:nvSpPr>
                  <p:spPr bwMode="gray">
                    <a:xfrm>
                      <a:off x="1690437" y="2669512"/>
                      <a:ext cx="121403"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7" name="Rectangle: Rounded Corners 96">
                      <a:extLst>
                        <a:ext uri="{FF2B5EF4-FFF2-40B4-BE49-F238E27FC236}">
                          <a16:creationId xmlns:a16="http://schemas.microsoft.com/office/drawing/2014/main" id="{0366C9A2-2E0D-40D1-8C56-84F207BE263A}"/>
                        </a:ext>
                      </a:extLst>
                    </p:cNvPr>
                    <p:cNvSpPr/>
                    <p:nvPr/>
                  </p:nvSpPr>
                  <p:spPr bwMode="gray">
                    <a:xfrm>
                      <a:off x="2933092" y="2572735"/>
                      <a:ext cx="143718"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8" name="Circle: Hollow 97">
                      <a:extLst>
                        <a:ext uri="{FF2B5EF4-FFF2-40B4-BE49-F238E27FC236}">
                          <a16:creationId xmlns:a16="http://schemas.microsoft.com/office/drawing/2014/main" id="{74C1C68D-99DB-4DCF-B5C2-15BFF45C5CED}"/>
                        </a:ext>
                      </a:extLst>
                    </p:cNvPr>
                    <p:cNvSpPr/>
                    <p:nvPr/>
                  </p:nvSpPr>
                  <p:spPr bwMode="gray">
                    <a:xfrm>
                      <a:off x="1600785" y="1772189"/>
                      <a:ext cx="1542507" cy="1469398"/>
                    </a:xfrm>
                    <a:prstGeom prst="donut">
                      <a:avLst>
                        <a:gd name="adj" fmla="val 6521"/>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99" name="Rectangle: Rounded Corners 98">
                      <a:extLst>
                        <a:ext uri="{FF2B5EF4-FFF2-40B4-BE49-F238E27FC236}">
                          <a16:creationId xmlns:a16="http://schemas.microsoft.com/office/drawing/2014/main" id="{2ECC2843-BA93-4162-A24C-53E42829DA3C}"/>
                        </a:ext>
                      </a:extLst>
                    </p:cNvPr>
                    <p:cNvSpPr/>
                    <p:nvPr/>
                  </p:nvSpPr>
                  <p:spPr bwMode="gray">
                    <a:xfrm rot="21112673">
                      <a:off x="2382044" y="264618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00" name="Rectangle: Rounded Corners 99">
                      <a:extLst>
                        <a:ext uri="{FF2B5EF4-FFF2-40B4-BE49-F238E27FC236}">
                          <a16:creationId xmlns:a16="http://schemas.microsoft.com/office/drawing/2014/main" id="{7533EBAF-089C-4B18-B745-F21CC3E75B4F}"/>
                        </a:ext>
                      </a:extLst>
                    </p:cNvPr>
                    <p:cNvSpPr/>
                    <p:nvPr/>
                  </p:nvSpPr>
                  <p:spPr bwMode="gray">
                    <a:xfrm rot="20950824">
                      <a:off x="2656520" y="2594177"/>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81" name="Oval 80">
                    <a:extLst>
                      <a:ext uri="{FF2B5EF4-FFF2-40B4-BE49-F238E27FC236}">
                        <a16:creationId xmlns:a16="http://schemas.microsoft.com/office/drawing/2014/main" id="{C7885697-A08F-4DA6-A892-5F6A7EC55355}"/>
                      </a:ext>
                    </a:extLst>
                  </p:cNvPr>
                  <p:cNvSpPr/>
                  <p:nvPr/>
                </p:nvSpPr>
                <p:spPr bwMode="gray">
                  <a:xfrm>
                    <a:off x="3659367" y="1963681"/>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82" name="Oval 81">
                    <a:extLst>
                      <a:ext uri="{FF2B5EF4-FFF2-40B4-BE49-F238E27FC236}">
                        <a16:creationId xmlns:a16="http://schemas.microsoft.com/office/drawing/2014/main" id="{72C3D9F7-78AB-4470-88F2-E1F09491BE1D}"/>
                      </a:ext>
                    </a:extLst>
                  </p:cNvPr>
                  <p:cNvSpPr/>
                  <p:nvPr/>
                </p:nvSpPr>
                <p:spPr bwMode="gray">
                  <a:xfrm>
                    <a:off x="3298009" y="2263800"/>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83" name="Oval 82">
                    <a:extLst>
                      <a:ext uri="{FF2B5EF4-FFF2-40B4-BE49-F238E27FC236}">
                        <a16:creationId xmlns:a16="http://schemas.microsoft.com/office/drawing/2014/main" id="{3D2E8914-C29E-42CE-8C23-681F7D77B9EA}"/>
                      </a:ext>
                    </a:extLst>
                  </p:cNvPr>
                  <p:cNvSpPr/>
                  <p:nvPr/>
                </p:nvSpPr>
                <p:spPr bwMode="gray">
                  <a:xfrm>
                    <a:off x="4252993" y="2192954"/>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84" name="Oval 83">
                    <a:extLst>
                      <a:ext uri="{FF2B5EF4-FFF2-40B4-BE49-F238E27FC236}">
                        <a16:creationId xmlns:a16="http://schemas.microsoft.com/office/drawing/2014/main" id="{50AB1ABE-2099-47E2-A09F-B04F7DB18742}"/>
                      </a:ext>
                    </a:extLst>
                  </p:cNvPr>
                  <p:cNvSpPr/>
                  <p:nvPr/>
                </p:nvSpPr>
                <p:spPr bwMode="gray">
                  <a:xfrm>
                    <a:off x="4203596" y="2027535"/>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85" name="Oval 84">
                    <a:extLst>
                      <a:ext uri="{FF2B5EF4-FFF2-40B4-BE49-F238E27FC236}">
                        <a16:creationId xmlns:a16="http://schemas.microsoft.com/office/drawing/2014/main" id="{3C789977-BB93-46F8-9765-184C26CF3FB5}"/>
                      </a:ext>
                    </a:extLst>
                  </p:cNvPr>
                  <p:cNvSpPr/>
                  <p:nvPr/>
                </p:nvSpPr>
                <p:spPr bwMode="gray">
                  <a:xfrm>
                    <a:off x="3463002" y="2268152"/>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77" name="Partial Circle 76">
                  <a:extLst>
                    <a:ext uri="{FF2B5EF4-FFF2-40B4-BE49-F238E27FC236}">
                      <a16:creationId xmlns:a16="http://schemas.microsoft.com/office/drawing/2014/main" id="{D963026E-391C-4906-A3C8-45296D51FB51}"/>
                    </a:ext>
                  </a:extLst>
                </p:cNvPr>
                <p:cNvSpPr/>
                <p:nvPr/>
              </p:nvSpPr>
              <p:spPr bwMode="gray">
                <a:xfrm>
                  <a:off x="5435575" y="2176458"/>
                  <a:ext cx="1163900" cy="748486"/>
                </a:xfrm>
                <a:prstGeom prst="pie">
                  <a:avLst>
                    <a:gd name="adj1" fmla="val 21162521"/>
                    <a:gd name="adj2" fmla="val 10784914"/>
                  </a:avLst>
                </a:prstGeom>
                <a:solidFill>
                  <a:srgbClr val="FFE667"/>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78" name="Plaque 77">
                  <a:extLst>
                    <a:ext uri="{FF2B5EF4-FFF2-40B4-BE49-F238E27FC236}">
                      <a16:creationId xmlns:a16="http://schemas.microsoft.com/office/drawing/2014/main" id="{F75DEB32-D271-4A2D-AD32-621B19E028D1}"/>
                    </a:ext>
                  </a:extLst>
                </p:cNvPr>
                <p:cNvSpPr/>
                <p:nvPr/>
              </p:nvSpPr>
              <p:spPr bwMode="gray">
                <a:xfrm>
                  <a:off x="6122595" y="2725920"/>
                  <a:ext cx="153783" cy="153783"/>
                </a:xfrm>
                <a:prstGeom prst="plaque">
                  <a:avLst/>
                </a:prstGeom>
                <a:solidFill>
                  <a:srgbClr val="076D7E"/>
                </a:solidFill>
                <a:ln w="635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79" name="Oval 78">
                  <a:extLst>
                    <a:ext uri="{FF2B5EF4-FFF2-40B4-BE49-F238E27FC236}">
                      <a16:creationId xmlns:a16="http://schemas.microsoft.com/office/drawing/2014/main" id="{58214A22-8F3E-4783-9E61-9433313123E0}"/>
                    </a:ext>
                  </a:extLst>
                </p:cNvPr>
                <p:cNvSpPr/>
                <p:nvPr/>
              </p:nvSpPr>
              <p:spPr bwMode="gray">
                <a:xfrm>
                  <a:off x="5706131" y="2706704"/>
                  <a:ext cx="163964" cy="145623"/>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67" name="Oval 66">
                <a:extLst>
                  <a:ext uri="{FF2B5EF4-FFF2-40B4-BE49-F238E27FC236}">
                    <a16:creationId xmlns:a16="http://schemas.microsoft.com/office/drawing/2014/main" id="{70352F4E-1D07-4D9F-83D1-BC3DE411531F}"/>
                  </a:ext>
                </a:extLst>
              </p:cNvPr>
              <p:cNvSpPr/>
              <p:nvPr/>
            </p:nvSpPr>
            <p:spPr bwMode="gray">
              <a:xfrm>
                <a:off x="8230708" y="2578132"/>
                <a:ext cx="346930" cy="73894"/>
              </a:xfrm>
              <a:prstGeom prst="ellipse">
                <a:avLst/>
              </a:prstGeom>
              <a:solidFill>
                <a:srgbClr val="E18600"/>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68" name="Oval 67">
                <a:extLst>
                  <a:ext uri="{FF2B5EF4-FFF2-40B4-BE49-F238E27FC236}">
                    <a16:creationId xmlns:a16="http://schemas.microsoft.com/office/drawing/2014/main" id="{F02A09A3-8320-4174-B925-65B8E7ECDCED}"/>
                  </a:ext>
                </a:extLst>
              </p:cNvPr>
              <p:cNvSpPr/>
              <p:nvPr/>
            </p:nvSpPr>
            <p:spPr bwMode="gray">
              <a:xfrm>
                <a:off x="8598311" y="2578132"/>
                <a:ext cx="346930" cy="73894"/>
              </a:xfrm>
              <a:prstGeom prst="ellipse">
                <a:avLst/>
              </a:prstGeom>
              <a:solidFill>
                <a:srgbClr val="E18600"/>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69" name="Oval 68">
                <a:extLst>
                  <a:ext uri="{FF2B5EF4-FFF2-40B4-BE49-F238E27FC236}">
                    <a16:creationId xmlns:a16="http://schemas.microsoft.com/office/drawing/2014/main" id="{FF6C202C-9420-49F2-A33F-BB09010A5B27}"/>
                  </a:ext>
                </a:extLst>
              </p:cNvPr>
              <p:cNvSpPr/>
              <p:nvPr/>
            </p:nvSpPr>
            <p:spPr bwMode="gray">
              <a:xfrm>
                <a:off x="7836428" y="2578132"/>
                <a:ext cx="346930" cy="73894"/>
              </a:xfrm>
              <a:prstGeom prst="ellipse">
                <a:avLst/>
              </a:prstGeom>
              <a:solidFill>
                <a:srgbClr val="E18600"/>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cxnSp>
            <p:nvCxnSpPr>
              <p:cNvPr id="70" name="Straight Connector 69">
                <a:extLst>
                  <a:ext uri="{FF2B5EF4-FFF2-40B4-BE49-F238E27FC236}">
                    <a16:creationId xmlns:a16="http://schemas.microsoft.com/office/drawing/2014/main" id="{030E83BF-B83E-4A44-8E31-633841B5CA71}"/>
                  </a:ext>
                </a:extLst>
              </p:cNvPr>
              <p:cNvCxnSpPr>
                <a:stCxn id="69" idx="4"/>
                <a:endCxn id="67" idx="0"/>
              </p:cNvCxnSpPr>
              <p:nvPr/>
            </p:nvCxnSpPr>
            <p:spPr bwMode="gray">
              <a:xfrm flipV="1">
                <a:off x="8009893" y="2578132"/>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F50C94A-9E3A-490F-82D3-1CA8AD27F17F}"/>
                  </a:ext>
                </a:extLst>
              </p:cNvPr>
              <p:cNvCxnSpPr/>
              <p:nvPr/>
            </p:nvCxnSpPr>
            <p:spPr bwMode="gray">
              <a:xfrm flipV="1">
                <a:off x="8166697" y="2578132"/>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4FE88F4-61FD-42D3-B5D2-2663C7679D92}"/>
                  </a:ext>
                </a:extLst>
              </p:cNvPr>
              <p:cNvCxnSpPr/>
              <p:nvPr/>
            </p:nvCxnSpPr>
            <p:spPr bwMode="gray">
              <a:xfrm flipV="1">
                <a:off x="8534076" y="2578132"/>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5E386AA-77D6-4B4E-A2AD-9E975DFCFCB5}"/>
                  </a:ext>
                </a:extLst>
              </p:cNvPr>
              <p:cNvCxnSpPr>
                <a:cxnSpLocks/>
              </p:cNvCxnSpPr>
              <p:nvPr/>
            </p:nvCxnSpPr>
            <p:spPr bwMode="gray">
              <a:xfrm>
                <a:off x="8460913" y="2579505"/>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8F0DC37-D68E-4DDE-935B-164D53D7D7F7}"/>
                  </a:ext>
                </a:extLst>
              </p:cNvPr>
              <p:cNvCxnSpPr>
                <a:cxnSpLocks/>
              </p:cNvCxnSpPr>
              <p:nvPr/>
            </p:nvCxnSpPr>
            <p:spPr bwMode="gray">
              <a:xfrm>
                <a:off x="7900477" y="2579505"/>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598B341-71C2-427B-9469-83A2AEF9C2B7}"/>
                  </a:ext>
                </a:extLst>
              </p:cNvPr>
              <p:cNvCxnSpPr>
                <a:cxnSpLocks/>
              </p:cNvCxnSpPr>
              <p:nvPr/>
            </p:nvCxnSpPr>
            <p:spPr bwMode="gray">
              <a:xfrm>
                <a:off x="8051860" y="2579505"/>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40DF0CEB-3FF8-47E4-B724-CE2A89E8606D}"/>
                </a:ext>
              </a:extLst>
            </p:cNvPr>
            <p:cNvGrpSpPr/>
            <p:nvPr/>
          </p:nvGrpSpPr>
          <p:grpSpPr>
            <a:xfrm>
              <a:off x="10296759" y="1324215"/>
              <a:ext cx="1340543" cy="1368230"/>
              <a:chOff x="7656247" y="1549021"/>
              <a:chExt cx="1439664" cy="1469398"/>
            </a:xfrm>
          </p:grpSpPr>
          <p:grpSp>
            <p:nvGrpSpPr>
              <p:cNvPr id="102" name="Group 101">
                <a:extLst>
                  <a:ext uri="{FF2B5EF4-FFF2-40B4-BE49-F238E27FC236}">
                    <a16:creationId xmlns:a16="http://schemas.microsoft.com/office/drawing/2014/main" id="{E7E77AD2-D470-4A7C-AF0C-9F4FA7FB82FB}"/>
                  </a:ext>
                </a:extLst>
              </p:cNvPr>
              <p:cNvGrpSpPr/>
              <p:nvPr/>
            </p:nvGrpSpPr>
            <p:grpSpPr>
              <a:xfrm>
                <a:off x="7656247" y="1549021"/>
                <a:ext cx="1439664" cy="1469398"/>
                <a:chOff x="5310480" y="1549021"/>
                <a:chExt cx="1439664" cy="1469398"/>
              </a:xfrm>
            </p:grpSpPr>
            <p:grpSp>
              <p:nvGrpSpPr>
                <p:cNvPr id="108" name="Group 107">
                  <a:extLst>
                    <a:ext uri="{FF2B5EF4-FFF2-40B4-BE49-F238E27FC236}">
                      <a16:creationId xmlns:a16="http://schemas.microsoft.com/office/drawing/2014/main" id="{076A6B7E-C05B-4986-9624-0C2F911E1A5D}"/>
                    </a:ext>
                  </a:extLst>
                </p:cNvPr>
                <p:cNvGrpSpPr/>
                <p:nvPr/>
              </p:nvGrpSpPr>
              <p:grpSpPr>
                <a:xfrm>
                  <a:off x="5310480" y="1549021"/>
                  <a:ext cx="1439664" cy="1469398"/>
                  <a:chOff x="1652656" y="1772189"/>
                  <a:chExt cx="1439664" cy="1469398"/>
                </a:xfrm>
              </p:grpSpPr>
              <p:sp>
                <p:nvSpPr>
                  <p:cNvPr id="110" name="Oval 109">
                    <a:extLst>
                      <a:ext uri="{FF2B5EF4-FFF2-40B4-BE49-F238E27FC236}">
                        <a16:creationId xmlns:a16="http://schemas.microsoft.com/office/drawing/2014/main" id="{AFC42FCF-58FA-45CE-8BEF-003E7E82458D}"/>
                      </a:ext>
                    </a:extLst>
                  </p:cNvPr>
                  <p:cNvSpPr/>
                  <p:nvPr/>
                </p:nvSpPr>
                <p:spPr bwMode="gray">
                  <a:xfrm>
                    <a:off x="1764002" y="1848831"/>
                    <a:ext cx="1233468" cy="1316115"/>
                  </a:xfrm>
                  <a:prstGeom prst="ellipse">
                    <a:avLst/>
                  </a:prstGeom>
                  <a:solidFill>
                    <a:srgbClr val="F5CDB9"/>
                  </a:solid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1" name="Rectangle: Rounded Corners 110">
                    <a:extLst>
                      <a:ext uri="{FF2B5EF4-FFF2-40B4-BE49-F238E27FC236}">
                        <a16:creationId xmlns:a16="http://schemas.microsoft.com/office/drawing/2014/main" id="{565DDC05-994E-4B3F-9E6C-BD2F35D78862}"/>
                      </a:ext>
                    </a:extLst>
                  </p:cNvPr>
                  <p:cNvSpPr/>
                  <p:nvPr/>
                </p:nvSpPr>
                <p:spPr bwMode="gray">
                  <a:xfrm>
                    <a:off x="2374535"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2" name="Rectangle: Rounded Corners 111">
                    <a:extLst>
                      <a:ext uri="{FF2B5EF4-FFF2-40B4-BE49-F238E27FC236}">
                        <a16:creationId xmlns:a16="http://schemas.microsoft.com/office/drawing/2014/main" id="{3D813EE4-13EC-4332-ABDB-748F1157E99C}"/>
                      </a:ext>
                    </a:extLst>
                  </p:cNvPr>
                  <p:cNvSpPr/>
                  <p:nvPr/>
                </p:nvSpPr>
                <p:spPr bwMode="gray">
                  <a:xfrm>
                    <a:off x="2104841"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3" name="Rectangle: Rounded Corners 112">
                    <a:extLst>
                      <a:ext uri="{FF2B5EF4-FFF2-40B4-BE49-F238E27FC236}">
                        <a16:creationId xmlns:a16="http://schemas.microsoft.com/office/drawing/2014/main" id="{2464B32D-691C-4656-B382-44894292B032}"/>
                      </a:ext>
                    </a:extLst>
                  </p:cNvPr>
                  <p:cNvSpPr/>
                  <p:nvPr/>
                </p:nvSpPr>
                <p:spPr bwMode="gray">
                  <a:xfrm>
                    <a:off x="2048307" y="1848831"/>
                    <a:ext cx="45719"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4" name="Rectangle: Rounded Corners 113">
                    <a:extLst>
                      <a:ext uri="{FF2B5EF4-FFF2-40B4-BE49-F238E27FC236}">
                        <a16:creationId xmlns:a16="http://schemas.microsoft.com/office/drawing/2014/main" id="{6BCFADCF-3B9F-46A7-BA37-AE8CE6F603AE}"/>
                      </a:ext>
                    </a:extLst>
                  </p:cNvPr>
                  <p:cNvSpPr/>
                  <p:nvPr/>
                </p:nvSpPr>
                <p:spPr bwMode="gray">
                  <a:xfrm>
                    <a:off x="2048307" y="3071615"/>
                    <a:ext cx="45719" cy="93331"/>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5" name="Rectangle: Rounded Corners 114">
                    <a:extLst>
                      <a:ext uri="{FF2B5EF4-FFF2-40B4-BE49-F238E27FC236}">
                        <a16:creationId xmlns:a16="http://schemas.microsoft.com/office/drawing/2014/main" id="{443D722A-AC91-41E0-90F2-A84382E401D4}"/>
                      </a:ext>
                    </a:extLst>
                  </p:cNvPr>
                  <p:cNvSpPr/>
                  <p:nvPr/>
                </p:nvSpPr>
                <p:spPr bwMode="gray">
                  <a:xfrm>
                    <a:off x="1690437" y="2489466"/>
                    <a:ext cx="121403"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6" name="Rectangle: Rounded Corners 115">
                    <a:extLst>
                      <a:ext uri="{FF2B5EF4-FFF2-40B4-BE49-F238E27FC236}">
                        <a16:creationId xmlns:a16="http://schemas.microsoft.com/office/drawing/2014/main" id="{3AACA98E-8F26-4698-B39F-3D1730794C15}"/>
                      </a:ext>
                    </a:extLst>
                  </p:cNvPr>
                  <p:cNvSpPr/>
                  <p:nvPr/>
                </p:nvSpPr>
                <p:spPr bwMode="gray">
                  <a:xfrm>
                    <a:off x="2929967" y="2489466"/>
                    <a:ext cx="143718"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7" name="Circle: Hollow 116">
                    <a:extLst>
                      <a:ext uri="{FF2B5EF4-FFF2-40B4-BE49-F238E27FC236}">
                        <a16:creationId xmlns:a16="http://schemas.microsoft.com/office/drawing/2014/main" id="{7963BF74-723B-4458-B8E1-4378A81274BF}"/>
                      </a:ext>
                    </a:extLst>
                  </p:cNvPr>
                  <p:cNvSpPr/>
                  <p:nvPr/>
                </p:nvSpPr>
                <p:spPr bwMode="gray">
                  <a:xfrm>
                    <a:off x="1652656" y="1772189"/>
                    <a:ext cx="1439664" cy="1469398"/>
                  </a:xfrm>
                  <a:prstGeom prst="donut">
                    <a:avLst>
                      <a:gd name="adj" fmla="val 6521"/>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8" name="Rectangle: Rounded Corners 117">
                    <a:extLst>
                      <a:ext uri="{FF2B5EF4-FFF2-40B4-BE49-F238E27FC236}">
                        <a16:creationId xmlns:a16="http://schemas.microsoft.com/office/drawing/2014/main" id="{942C11D4-6D1C-48EA-BC81-1C57530700C6}"/>
                      </a:ext>
                    </a:extLst>
                  </p:cNvPr>
                  <p:cNvSpPr/>
                  <p:nvPr/>
                </p:nvSpPr>
                <p:spPr bwMode="gray">
                  <a:xfrm rot="471997">
                    <a:off x="2374535" y="2489467"/>
                    <a:ext cx="262121" cy="101635"/>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19" name="Rectangle: Rounded Corners 118">
                    <a:extLst>
                      <a:ext uri="{FF2B5EF4-FFF2-40B4-BE49-F238E27FC236}">
                        <a16:creationId xmlns:a16="http://schemas.microsoft.com/office/drawing/2014/main" id="{782B50D0-2D53-46FA-BFCC-C56C5FB44E26}"/>
                      </a:ext>
                    </a:extLst>
                  </p:cNvPr>
                  <p:cNvSpPr/>
                  <p:nvPr/>
                </p:nvSpPr>
                <p:spPr bwMode="gray">
                  <a:xfrm rot="20811991">
                    <a:off x="2104841" y="2489467"/>
                    <a:ext cx="262121" cy="101635"/>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0" name="Rectangle: Rounded Corners 119">
                    <a:extLst>
                      <a:ext uri="{FF2B5EF4-FFF2-40B4-BE49-F238E27FC236}">
                        <a16:creationId xmlns:a16="http://schemas.microsoft.com/office/drawing/2014/main" id="{566F4F02-B846-4ED0-BF4F-FC8A55D9970C}"/>
                      </a:ext>
                    </a:extLst>
                  </p:cNvPr>
                  <p:cNvSpPr/>
                  <p:nvPr/>
                </p:nvSpPr>
                <p:spPr bwMode="gray">
                  <a:xfrm>
                    <a:off x="2648810" y="2489466"/>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1" name="Rectangle: Rounded Corners 120">
                    <a:extLst>
                      <a:ext uri="{FF2B5EF4-FFF2-40B4-BE49-F238E27FC236}">
                        <a16:creationId xmlns:a16="http://schemas.microsoft.com/office/drawing/2014/main" id="{B189992E-7BA9-42D9-B1A5-36FC06D4F626}"/>
                      </a:ext>
                    </a:extLst>
                  </p:cNvPr>
                  <p:cNvSpPr/>
                  <p:nvPr/>
                </p:nvSpPr>
                <p:spPr bwMode="gray">
                  <a:xfrm>
                    <a:off x="1829764" y="2489466"/>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109" name="Partial Circle 108">
                  <a:extLst>
                    <a:ext uri="{FF2B5EF4-FFF2-40B4-BE49-F238E27FC236}">
                      <a16:creationId xmlns:a16="http://schemas.microsoft.com/office/drawing/2014/main" id="{47AE0059-1EBB-4EC8-ABED-DAC69AD1F689}"/>
                    </a:ext>
                  </a:extLst>
                </p:cNvPr>
                <p:cNvSpPr/>
                <p:nvPr/>
              </p:nvSpPr>
              <p:spPr bwMode="gray">
                <a:xfrm>
                  <a:off x="5435575" y="1846190"/>
                  <a:ext cx="1189960" cy="1078754"/>
                </a:xfrm>
                <a:prstGeom prst="pie">
                  <a:avLst>
                    <a:gd name="adj1" fmla="val 0"/>
                    <a:gd name="adj2" fmla="val 10784914"/>
                  </a:avLst>
                </a:prstGeom>
                <a:solidFill>
                  <a:srgbClr val="FFE667"/>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103" name="Oval 102">
                <a:extLst>
                  <a:ext uri="{FF2B5EF4-FFF2-40B4-BE49-F238E27FC236}">
                    <a16:creationId xmlns:a16="http://schemas.microsoft.com/office/drawing/2014/main" id="{44BA1171-C815-488A-970B-A9F3127A6657}"/>
                  </a:ext>
                </a:extLst>
              </p:cNvPr>
              <p:cNvSpPr/>
              <p:nvPr/>
            </p:nvSpPr>
            <p:spPr bwMode="gray">
              <a:xfrm>
                <a:off x="7790475" y="2392115"/>
                <a:ext cx="346930" cy="73894"/>
              </a:xfrm>
              <a:prstGeom prst="ellipse">
                <a:avLst/>
              </a:prstGeom>
              <a:solidFill>
                <a:srgbClr val="E18600"/>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04" name="Oval 103">
                <a:extLst>
                  <a:ext uri="{FF2B5EF4-FFF2-40B4-BE49-F238E27FC236}">
                    <a16:creationId xmlns:a16="http://schemas.microsoft.com/office/drawing/2014/main" id="{C2F92CA6-8366-46E4-AA51-5884E48AE1B5}"/>
                  </a:ext>
                </a:extLst>
              </p:cNvPr>
              <p:cNvSpPr/>
              <p:nvPr/>
            </p:nvSpPr>
            <p:spPr bwMode="gray">
              <a:xfrm>
                <a:off x="8581426" y="2389369"/>
                <a:ext cx="346930" cy="73894"/>
              </a:xfrm>
              <a:prstGeom prst="ellipse">
                <a:avLst/>
              </a:prstGeom>
              <a:solidFill>
                <a:srgbClr val="E18600"/>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cxnSp>
            <p:nvCxnSpPr>
              <p:cNvPr id="105" name="Straight Connector 104">
                <a:extLst>
                  <a:ext uri="{FF2B5EF4-FFF2-40B4-BE49-F238E27FC236}">
                    <a16:creationId xmlns:a16="http://schemas.microsoft.com/office/drawing/2014/main" id="{B49A2AC3-781D-4F6E-B4B8-54D6BF14E8E8}"/>
                  </a:ext>
                </a:extLst>
              </p:cNvPr>
              <p:cNvCxnSpPr/>
              <p:nvPr/>
            </p:nvCxnSpPr>
            <p:spPr bwMode="gray">
              <a:xfrm flipV="1">
                <a:off x="7781139" y="2403064"/>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B27136-53E6-4DC5-9D30-5C0888C34BF0}"/>
                  </a:ext>
                </a:extLst>
              </p:cNvPr>
              <p:cNvCxnSpPr/>
              <p:nvPr/>
            </p:nvCxnSpPr>
            <p:spPr bwMode="gray">
              <a:xfrm flipV="1">
                <a:off x="8505211" y="2411362"/>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7DD1A4-646D-4F33-9A2F-697F64C6075F}"/>
                  </a:ext>
                </a:extLst>
              </p:cNvPr>
              <p:cNvCxnSpPr>
                <a:cxnSpLocks/>
              </p:cNvCxnSpPr>
              <p:nvPr/>
            </p:nvCxnSpPr>
            <p:spPr bwMode="gray">
              <a:xfrm>
                <a:off x="8470421" y="2390742"/>
                <a:ext cx="394280" cy="73894"/>
              </a:xfrm>
              <a:prstGeom prst="line">
                <a:avLst/>
              </a:prstGeom>
              <a:ln w="6350">
                <a:solidFill>
                  <a:srgbClr val="E5E3DE"/>
                </a:solidFill>
              </a:ln>
            </p:spPr>
            <p:style>
              <a:lnRef idx="1">
                <a:schemeClr val="accent1"/>
              </a:lnRef>
              <a:fillRef idx="0">
                <a:schemeClr val="accent1"/>
              </a:fillRef>
              <a:effectRef idx="0">
                <a:schemeClr val="accent1"/>
              </a:effectRef>
              <a:fontRef idx="minor">
                <a:schemeClr val="tx1"/>
              </a:fontRef>
            </p:style>
          </p:cxnSp>
        </p:grpSp>
        <p:sp>
          <p:nvSpPr>
            <p:cNvPr id="122" name="Oval 121">
              <a:extLst>
                <a:ext uri="{FF2B5EF4-FFF2-40B4-BE49-F238E27FC236}">
                  <a16:creationId xmlns:a16="http://schemas.microsoft.com/office/drawing/2014/main" id="{0AB87D58-CDF8-49E8-8EA0-BD7894D8E9EF}"/>
                </a:ext>
              </a:extLst>
            </p:cNvPr>
            <p:cNvSpPr/>
            <p:nvPr/>
          </p:nvSpPr>
          <p:spPr bwMode="gray">
            <a:xfrm>
              <a:off x="10567444" y="1863683"/>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3" name="Oval 122">
              <a:extLst>
                <a:ext uri="{FF2B5EF4-FFF2-40B4-BE49-F238E27FC236}">
                  <a16:creationId xmlns:a16="http://schemas.microsoft.com/office/drawing/2014/main" id="{DB73B909-9D34-4098-A956-205CEE4F89F7}"/>
                </a:ext>
              </a:extLst>
            </p:cNvPr>
            <p:cNvSpPr/>
            <p:nvPr/>
          </p:nvSpPr>
          <p:spPr bwMode="gray">
            <a:xfrm>
              <a:off x="10935406" y="1858445"/>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4" name="Oval 123">
              <a:extLst>
                <a:ext uri="{FF2B5EF4-FFF2-40B4-BE49-F238E27FC236}">
                  <a16:creationId xmlns:a16="http://schemas.microsoft.com/office/drawing/2014/main" id="{DE36A979-8491-47EB-A722-93B5B1868559}"/>
                </a:ext>
              </a:extLst>
            </p:cNvPr>
            <p:cNvSpPr/>
            <p:nvPr/>
          </p:nvSpPr>
          <p:spPr bwMode="gray">
            <a:xfrm>
              <a:off x="10537538" y="1804681"/>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5" name="Oval 124">
              <a:extLst>
                <a:ext uri="{FF2B5EF4-FFF2-40B4-BE49-F238E27FC236}">
                  <a16:creationId xmlns:a16="http://schemas.microsoft.com/office/drawing/2014/main" id="{181E8B08-4431-49AA-A868-330311FFBF31}"/>
                </a:ext>
              </a:extLst>
            </p:cNvPr>
            <p:cNvSpPr/>
            <p:nvPr/>
          </p:nvSpPr>
          <p:spPr bwMode="gray">
            <a:xfrm>
              <a:off x="10802781" y="1804681"/>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6" name="Oval 125">
              <a:extLst>
                <a:ext uri="{FF2B5EF4-FFF2-40B4-BE49-F238E27FC236}">
                  <a16:creationId xmlns:a16="http://schemas.microsoft.com/office/drawing/2014/main" id="{36578242-223A-4D83-A41D-25E4FEC14120}"/>
                </a:ext>
              </a:extLst>
            </p:cNvPr>
            <p:cNvSpPr/>
            <p:nvPr/>
          </p:nvSpPr>
          <p:spPr bwMode="gray">
            <a:xfrm>
              <a:off x="10802781" y="1680736"/>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7" name="Oval 126">
              <a:extLst>
                <a:ext uri="{FF2B5EF4-FFF2-40B4-BE49-F238E27FC236}">
                  <a16:creationId xmlns:a16="http://schemas.microsoft.com/office/drawing/2014/main" id="{9ADAEF2E-432B-4CB3-A99A-D0FB9BBB4F03}"/>
                </a:ext>
              </a:extLst>
            </p:cNvPr>
            <p:cNvSpPr/>
            <p:nvPr/>
          </p:nvSpPr>
          <p:spPr bwMode="gray">
            <a:xfrm>
              <a:off x="10603855" y="1633753"/>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8" name="Oval 127">
              <a:extLst>
                <a:ext uri="{FF2B5EF4-FFF2-40B4-BE49-F238E27FC236}">
                  <a16:creationId xmlns:a16="http://schemas.microsoft.com/office/drawing/2014/main" id="{39FED73C-8D16-4479-A97A-49FE339E2C28}"/>
                </a:ext>
              </a:extLst>
            </p:cNvPr>
            <p:cNvSpPr/>
            <p:nvPr/>
          </p:nvSpPr>
          <p:spPr bwMode="gray">
            <a:xfrm>
              <a:off x="11039065" y="1703659"/>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29" name="Cloud 128">
              <a:extLst>
                <a:ext uri="{FF2B5EF4-FFF2-40B4-BE49-F238E27FC236}">
                  <a16:creationId xmlns:a16="http://schemas.microsoft.com/office/drawing/2014/main" id="{0C2E2054-3030-4F01-9EBC-F99D277B3667}"/>
                </a:ext>
              </a:extLst>
            </p:cNvPr>
            <p:cNvSpPr/>
            <p:nvPr/>
          </p:nvSpPr>
          <p:spPr bwMode="gray">
            <a:xfrm>
              <a:off x="10779297" y="2029647"/>
              <a:ext cx="314489" cy="255712"/>
            </a:xfrm>
            <a:prstGeom prst="cloud">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30" name="Oval 129">
              <a:extLst>
                <a:ext uri="{FF2B5EF4-FFF2-40B4-BE49-F238E27FC236}">
                  <a16:creationId xmlns:a16="http://schemas.microsoft.com/office/drawing/2014/main" id="{BFF2994E-C029-4EB4-8EEA-DF13E90FB029}"/>
                </a:ext>
              </a:extLst>
            </p:cNvPr>
            <p:cNvSpPr/>
            <p:nvPr/>
          </p:nvSpPr>
          <p:spPr bwMode="gray">
            <a:xfrm>
              <a:off x="11126551" y="2208848"/>
              <a:ext cx="122018" cy="122018"/>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31" name="Freeform: Shape 130">
              <a:extLst>
                <a:ext uri="{FF2B5EF4-FFF2-40B4-BE49-F238E27FC236}">
                  <a16:creationId xmlns:a16="http://schemas.microsoft.com/office/drawing/2014/main" id="{5705A858-E777-4BA4-9E29-06BB27C67160}"/>
                </a:ext>
              </a:extLst>
            </p:cNvPr>
            <p:cNvSpPr/>
            <p:nvPr/>
          </p:nvSpPr>
          <p:spPr bwMode="gray">
            <a:xfrm>
              <a:off x="10691889" y="1673000"/>
              <a:ext cx="529677" cy="277587"/>
            </a:xfrm>
            <a:custGeom>
              <a:avLst/>
              <a:gdLst>
                <a:gd name="connsiteX0" fmla="*/ 0 w 568842"/>
                <a:gd name="connsiteY0" fmla="*/ 436833 h 485576"/>
                <a:gd name="connsiteX1" fmla="*/ 196703 w 568842"/>
                <a:gd name="connsiteY1" fmla="*/ 447465 h 485576"/>
                <a:gd name="connsiteX2" fmla="*/ 377456 w 568842"/>
                <a:gd name="connsiteY2" fmla="*/ 16847 h 485576"/>
                <a:gd name="connsiteX3" fmla="*/ 568842 w 568842"/>
                <a:gd name="connsiteY3" fmla="*/ 128489 h 485576"/>
              </a:gdLst>
              <a:ahLst/>
              <a:cxnLst>
                <a:cxn ang="0">
                  <a:pos x="connsiteX0" y="connsiteY0"/>
                </a:cxn>
                <a:cxn ang="0">
                  <a:pos x="connsiteX1" y="connsiteY1"/>
                </a:cxn>
                <a:cxn ang="0">
                  <a:pos x="connsiteX2" y="connsiteY2"/>
                </a:cxn>
                <a:cxn ang="0">
                  <a:pos x="connsiteX3" y="connsiteY3"/>
                </a:cxn>
              </a:cxnLst>
              <a:rect l="l" t="t" r="r" b="b"/>
              <a:pathLst>
                <a:path w="568842" h="485576">
                  <a:moveTo>
                    <a:pt x="0" y="436833"/>
                  </a:moveTo>
                  <a:cubicBezTo>
                    <a:pt x="66897" y="477148"/>
                    <a:pt x="133794" y="517463"/>
                    <a:pt x="196703" y="447465"/>
                  </a:cubicBezTo>
                  <a:cubicBezTo>
                    <a:pt x="259612" y="377467"/>
                    <a:pt x="315433" y="70010"/>
                    <a:pt x="377456" y="16847"/>
                  </a:cubicBezTo>
                  <a:cubicBezTo>
                    <a:pt x="439479" y="-36316"/>
                    <a:pt x="504160" y="46086"/>
                    <a:pt x="568842" y="128489"/>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oehringer Forward Text" panose="020B0604020202020204" charset="0"/>
              </a:endParaRPr>
            </a:p>
          </p:txBody>
        </p:sp>
        <p:sp>
          <p:nvSpPr>
            <p:cNvPr id="132" name="Freeform: Shape 131">
              <a:extLst>
                <a:ext uri="{FF2B5EF4-FFF2-40B4-BE49-F238E27FC236}">
                  <a16:creationId xmlns:a16="http://schemas.microsoft.com/office/drawing/2014/main" id="{7D732EBC-D4FC-486C-9A42-5CA0D075935D}"/>
                </a:ext>
              </a:extLst>
            </p:cNvPr>
            <p:cNvSpPr/>
            <p:nvPr/>
          </p:nvSpPr>
          <p:spPr bwMode="gray">
            <a:xfrm rot="3155516">
              <a:off x="10635512" y="1784757"/>
              <a:ext cx="389923" cy="96852"/>
            </a:xfrm>
            <a:custGeom>
              <a:avLst/>
              <a:gdLst>
                <a:gd name="connsiteX0" fmla="*/ 0 w 568842"/>
                <a:gd name="connsiteY0" fmla="*/ 436833 h 485576"/>
                <a:gd name="connsiteX1" fmla="*/ 196703 w 568842"/>
                <a:gd name="connsiteY1" fmla="*/ 447465 h 485576"/>
                <a:gd name="connsiteX2" fmla="*/ 377456 w 568842"/>
                <a:gd name="connsiteY2" fmla="*/ 16847 h 485576"/>
                <a:gd name="connsiteX3" fmla="*/ 568842 w 568842"/>
                <a:gd name="connsiteY3" fmla="*/ 128489 h 485576"/>
              </a:gdLst>
              <a:ahLst/>
              <a:cxnLst>
                <a:cxn ang="0">
                  <a:pos x="connsiteX0" y="connsiteY0"/>
                </a:cxn>
                <a:cxn ang="0">
                  <a:pos x="connsiteX1" y="connsiteY1"/>
                </a:cxn>
                <a:cxn ang="0">
                  <a:pos x="connsiteX2" y="connsiteY2"/>
                </a:cxn>
                <a:cxn ang="0">
                  <a:pos x="connsiteX3" y="connsiteY3"/>
                </a:cxn>
              </a:cxnLst>
              <a:rect l="l" t="t" r="r" b="b"/>
              <a:pathLst>
                <a:path w="568842" h="485576">
                  <a:moveTo>
                    <a:pt x="0" y="436833"/>
                  </a:moveTo>
                  <a:cubicBezTo>
                    <a:pt x="66897" y="477148"/>
                    <a:pt x="133794" y="517463"/>
                    <a:pt x="196703" y="447465"/>
                  </a:cubicBezTo>
                  <a:cubicBezTo>
                    <a:pt x="259612" y="377467"/>
                    <a:pt x="315433" y="70010"/>
                    <a:pt x="377456" y="16847"/>
                  </a:cubicBezTo>
                  <a:cubicBezTo>
                    <a:pt x="439479" y="-36316"/>
                    <a:pt x="504160" y="46086"/>
                    <a:pt x="568842" y="128489"/>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oehringer Forward Text" panose="020B0604020202020204" charset="0"/>
              </a:endParaRPr>
            </a:p>
          </p:txBody>
        </p:sp>
        <p:sp>
          <p:nvSpPr>
            <p:cNvPr id="133" name="Freeform: Shape 132">
              <a:extLst>
                <a:ext uri="{FF2B5EF4-FFF2-40B4-BE49-F238E27FC236}">
                  <a16:creationId xmlns:a16="http://schemas.microsoft.com/office/drawing/2014/main" id="{6A3CA880-1B64-4F77-8C15-49353D9A60F7}"/>
                </a:ext>
              </a:extLst>
            </p:cNvPr>
            <p:cNvSpPr/>
            <p:nvPr/>
          </p:nvSpPr>
          <p:spPr bwMode="gray">
            <a:xfrm rot="8555516" flipV="1">
              <a:off x="10969387" y="1835363"/>
              <a:ext cx="300678" cy="42571"/>
            </a:xfrm>
            <a:custGeom>
              <a:avLst/>
              <a:gdLst>
                <a:gd name="connsiteX0" fmla="*/ 0 w 568842"/>
                <a:gd name="connsiteY0" fmla="*/ 436833 h 485576"/>
                <a:gd name="connsiteX1" fmla="*/ 196703 w 568842"/>
                <a:gd name="connsiteY1" fmla="*/ 447465 h 485576"/>
                <a:gd name="connsiteX2" fmla="*/ 377456 w 568842"/>
                <a:gd name="connsiteY2" fmla="*/ 16847 h 485576"/>
                <a:gd name="connsiteX3" fmla="*/ 568842 w 568842"/>
                <a:gd name="connsiteY3" fmla="*/ 128489 h 485576"/>
              </a:gdLst>
              <a:ahLst/>
              <a:cxnLst>
                <a:cxn ang="0">
                  <a:pos x="connsiteX0" y="connsiteY0"/>
                </a:cxn>
                <a:cxn ang="0">
                  <a:pos x="connsiteX1" y="connsiteY1"/>
                </a:cxn>
                <a:cxn ang="0">
                  <a:pos x="connsiteX2" y="connsiteY2"/>
                </a:cxn>
                <a:cxn ang="0">
                  <a:pos x="connsiteX3" y="connsiteY3"/>
                </a:cxn>
              </a:cxnLst>
              <a:rect l="l" t="t" r="r" b="b"/>
              <a:pathLst>
                <a:path w="568842" h="485576">
                  <a:moveTo>
                    <a:pt x="0" y="436833"/>
                  </a:moveTo>
                  <a:cubicBezTo>
                    <a:pt x="66897" y="477148"/>
                    <a:pt x="133794" y="517463"/>
                    <a:pt x="196703" y="447465"/>
                  </a:cubicBezTo>
                  <a:cubicBezTo>
                    <a:pt x="259612" y="377467"/>
                    <a:pt x="315433" y="70010"/>
                    <a:pt x="377456" y="16847"/>
                  </a:cubicBezTo>
                  <a:cubicBezTo>
                    <a:pt x="439479" y="-36316"/>
                    <a:pt x="504160" y="46086"/>
                    <a:pt x="568842" y="128489"/>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oehringer Forward Text" panose="020B0604020202020204" charset="0"/>
              </a:endParaRPr>
            </a:p>
          </p:txBody>
        </p:sp>
        <p:sp>
          <p:nvSpPr>
            <p:cNvPr id="134" name="Freeform: Shape 133">
              <a:extLst>
                <a:ext uri="{FF2B5EF4-FFF2-40B4-BE49-F238E27FC236}">
                  <a16:creationId xmlns:a16="http://schemas.microsoft.com/office/drawing/2014/main" id="{61FDA3AB-896C-4462-9738-CAB3DEC22AF9}"/>
                </a:ext>
              </a:extLst>
            </p:cNvPr>
            <p:cNvSpPr/>
            <p:nvPr/>
          </p:nvSpPr>
          <p:spPr bwMode="gray">
            <a:xfrm rot="8555516">
              <a:off x="10591419" y="1739846"/>
              <a:ext cx="389923" cy="96852"/>
            </a:xfrm>
            <a:custGeom>
              <a:avLst/>
              <a:gdLst>
                <a:gd name="connsiteX0" fmla="*/ 0 w 568842"/>
                <a:gd name="connsiteY0" fmla="*/ 436833 h 485576"/>
                <a:gd name="connsiteX1" fmla="*/ 196703 w 568842"/>
                <a:gd name="connsiteY1" fmla="*/ 447465 h 485576"/>
                <a:gd name="connsiteX2" fmla="*/ 377456 w 568842"/>
                <a:gd name="connsiteY2" fmla="*/ 16847 h 485576"/>
                <a:gd name="connsiteX3" fmla="*/ 568842 w 568842"/>
                <a:gd name="connsiteY3" fmla="*/ 128489 h 485576"/>
              </a:gdLst>
              <a:ahLst/>
              <a:cxnLst>
                <a:cxn ang="0">
                  <a:pos x="connsiteX0" y="connsiteY0"/>
                </a:cxn>
                <a:cxn ang="0">
                  <a:pos x="connsiteX1" y="connsiteY1"/>
                </a:cxn>
                <a:cxn ang="0">
                  <a:pos x="connsiteX2" y="connsiteY2"/>
                </a:cxn>
                <a:cxn ang="0">
                  <a:pos x="connsiteX3" y="connsiteY3"/>
                </a:cxn>
              </a:cxnLst>
              <a:rect l="l" t="t" r="r" b="b"/>
              <a:pathLst>
                <a:path w="568842" h="485576">
                  <a:moveTo>
                    <a:pt x="0" y="436833"/>
                  </a:moveTo>
                  <a:cubicBezTo>
                    <a:pt x="66897" y="477148"/>
                    <a:pt x="133794" y="517463"/>
                    <a:pt x="196703" y="447465"/>
                  </a:cubicBezTo>
                  <a:cubicBezTo>
                    <a:pt x="259612" y="377467"/>
                    <a:pt x="315433" y="70010"/>
                    <a:pt x="377456" y="16847"/>
                  </a:cubicBezTo>
                  <a:cubicBezTo>
                    <a:pt x="439479" y="-36316"/>
                    <a:pt x="504160" y="46086"/>
                    <a:pt x="568842" y="128489"/>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oehringer Forward Text" panose="020B0604020202020204" charset="0"/>
              </a:endParaRPr>
            </a:p>
          </p:txBody>
        </p:sp>
        <p:sp>
          <p:nvSpPr>
            <p:cNvPr id="135" name="Plaque 134">
              <a:extLst>
                <a:ext uri="{FF2B5EF4-FFF2-40B4-BE49-F238E27FC236}">
                  <a16:creationId xmlns:a16="http://schemas.microsoft.com/office/drawing/2014/main" id="{845D196C-AE8F-462E-9F94-F6BFCBB63FC2}"/>
                </a:ext>
              </a:extLst>
            </p:cNvPr>
            <p:cNvSpPr/>
            <p:nvPr/>
          </p:nvSpPr>
          <p:spPr bwMode="gray">
            <a:xfrm>
              <a:off x="10885129" y="2362285"/>
              <a:ext cx="143195" cy="143195"/>
            </a:xfrm>
            <a:prstGeom prst="plaque">
              <a:avLst/>
            </a:prstGeom>
            <a:solidFill>
              <a:srgbClr val="076D7E"/>
            </a:solidFill>
            <a:ln w="635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36" name="TextBox 135">
              <a:extLst>
                <a:ext uri="{FF2B5EF4-FFF2-40B4-BE49-F238E27FC236}">
                  <a16:creationId xmlns:a16="http://schemas.microsoft.com/office/drawing/2014/main" id="{FD2C6491-4E9C-401B-B294-62AA5FE4734B}"/>
                </a:ext>
              </a:extLst>
            </p:cNvPr>
            <p:cNvSpPr txBox="1"/>
            <p:nvPr/>
          </p:nvSpPr>
          <p:spPr>
            <a:xfrm>
              <a:off x="4799633" y="2726401"/>
              <a:ext cx="16073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Fatty streak</a:t>
              </a:r>
              <a:endParaRPr kumimoji="0" lang="en-GB" sz="14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37" name="TextBox 136">
              <a:extLst>
                <a:ext uri="{FF2B5EF4-FFF2-40B4-BE49-F238E27FC236}">
                  <a16:creationId xmlns:a16="http://schemas.microsoft.com/office/drawing/2014/main" id="{08777CC0-4B29-429A-AAC7-FC1A73504E39}"/>
                </a:ext>
              </a:extLst>
            </p:cNvPr>
            <p:cNvSpPr txBox="1"/>
            <p:nvPr/>
          </p:nvSpPr>
          <p:spPr>
            <a:xfrm>
              <a:off x="6895218" y="2726401"/>
              <a:ext cx="1004955" cy="307777"/>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Atheroma</a:t>
              </a:r>
              <a:endParaRPr kumimoji="0" lang="en-GB" sz="14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38" name="TextBox 137">
              <a:extLst>
                <a:ext uri="{FF2B5EF4-FFF2-40B4-BE49-F238E27FC236}">
                  <a16:creationId xmlns:a16="http://schemas.microsoft.com/office/drawing/2014/main" id="{B32A89A2-2812-4801-B8C3-3F9481B9A39F}"/>
                </a:ext>
              </a:extLst>
            </p:cNvPr>
            <p:cNvSpPr txBox="1"/>
            <p:nvPr/>
          </p:nvSpPr>
          <p:spPr>
            <a:xfrm>
              <a:off x="8553364" y="2726401"/>
              <a:ext cx="133844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Stable plaque</a:t>
              </a:r>
              <a:endParaRPr kumimoji="0" lang="en-GB" sz="14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39" name="TextBox 138">
              <a:extLst>
                <a:ext uri="{FF2B5EF4-FFF2-40B4-BE49-F238E27FC236}">
                  <a16:creationId xmlns:a16="http://schemas.microsoft.com/office/drawing/2014/main" id="{02CFF7A5-275D-4A7E-B4FF-038B01B6AA70}"/>
                </a:ext>
              </a:extLst>
            </p:cNvPr>
            <p:cNvSpPr txBox="1"/>
            <p:nvPr/>
          </p:nvSpPr>
          <p:spPr>
            <a:xfrm>
              <a:off x="10195601" y="2726401"/>
              <a:ext cx="154202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Unstable plaque</a:t>
              </a:r>
            </a:p>
          </p:txBody>
        </p:sp>
        <p:sp>
          <p:nvSpPr>
            <p:cNvPr id="140" name="TextBox 139">
              <a:extLst>
                <a:ext uri="{FF2B5EF4-FFF2-40B4-BE49-F238E27FC236}">
                  <a16:creationId xmlns:a16="http://schemas.microsoft.com/office/drawing/2014/main" id="{A47E7168-64C8-4E00-85AD-4922445115FE}"/>
                </a:ext>
              </a:extLst>
            </p:cNvPr>
            <p:cNvSpPr txBox="1"/>
            <p:nvPr/>
          </p:nvSpPr>
          <p:spPr bwMode="gray">
            <a:xfrm>
              <a:off x="698293" y="1552022"/>
              <a:ext cx="1766509" cy="786306"/>
            </a:xfrm>
            <a:prstGeom prst="rect">
              <a:avLst/>
            </a:prstGeom>
            <a:noFill/>
          </p:spPr>
          <p:txBody>
            <a:bodyPr wrap="none" lIns="0" tIns="0" rIns="0" bIns="0"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Boehringer Forward Text" panose="020B0604020202020204" charset="0"/>
                </a:rPr>
                <a:t>CRM diseases</a:t>
              </a:r>
              <a:br>
                <a:rPr kumimoji="0" lang="en-GB" sz="2000" b="1" i="0" u="none" strike="noStrike" kern="1200" cap="none" spc="0" normalizeH="0" baseline="0" noProof="0" dirty="0">
                  <a:ln>
                    <a:noFill/>
                  </a:ln>
                  <a:solidFill>
                    <a:prstClr val="black"/>
                  </a:solidFill>
                  <a:effectLst/>
                  <a:uLnTx/>
                  <a:uFillTx/>
                  <a:latin typeface="Boehringer Forward Text" panose="020B0604020202020204" charset="0"/>
                </a:rPr>
              </a:br>
              <a:r>
                <a:rPr kumimoji="0" lang="en-GB" i="1" u="none" strike="noStrike" kern="1200" cap="none" spc="0" normalizeH="0" baseline="0" noProof="0" dirty="0">
                  <a:ln>
                    <a:noFill/>
                  </a:ln>
                  <a:solidFill>
                    <a:prstClr val="black"/>
                  </a:solidFill>
                  <a:effectLst/>
                  <a:uLnTx/>
                  <a:uFillTx/>
                  <a:latin typeface="Boehringer Forward Text" panose="020B0604020202020204" charset="0"/>
                </a:rPr>
                <a:t>e.g. ASCVD</a:t>
              </a:r>
              <a:endParaRPr kumimoji="0" lang="en-GB" sz="2000" i="1"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41" name="TextBox 140">
              <a:extLst>
                <a:ext uri="{FF2B5EF4-FFF2-40B4-BE49-F238E27FC236}">
                  <a16:creationId xmlns:a16="http://schemas.microsoft.com/office/drawing/2014/main" id="{BFF3B467-2845-443C-BA23-708110EF8911}"/>
                </a:ext>
              </a:extLst>
            </p:cNvPr>
            <p:cNvSpPr txBox="1"/>
            <p:nvPr/>
          </p:nvSpPr>
          <p:spPr bwMode="gray">
            <a:xfrm>
              <a:off x="698293" y="5050535"/>
              <a:ext cx="796693" cy="394916"/>
            </a:xfrm>
            <a:prstGeom prst="rect">
              <a:avLst/>
            </a:prstGeom>
            <a:noFill/>
          </p:spPr>
          <p:txBody>
            <a:bodyPr wrap="none" lIns="0" tIns="0" rIns="0" bIns="0"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Boehringer Forward Text" panose="020B0604020202020204" charset="0"/>
                </a:rPr>
                <a:t>MASH</a:t>
              </a:r>
            </a:p>
          </p:txBody>
        </p:sp>
        <p:sp>
          <p:nvSpPr>
            <p:cNvPr id="142" name="TextBox 141">
              <a:extLst>
                <a:ext uri="{FF2B5EF4-FFF2-40B4-BE49-F238E27FC236}">
                  <a16:creationId xmlns:a16="http://schemas.microsoft.com/office/drawing/2014/main" id="{B52445ED-1CC1-44F8-882A-63D3F5483C97}"/>
                </a:ext>
              </a:extLst>
            </p:cNvPr>
            <p:cNvSpPr txBox="1"/>
            <p:nvPr/>
          </p:nvSpPr>
          <p:spPr bwMode="gray">
            <a:xfrm>
              <a:off x="1483210" y="5809141"/>
              <a:ext cx="10109306" cy="315920"/>
            </a:xfrm>
            <a:prstGeom prst="rect">
              <a:avLst/>
            </a:prstGeom>
            <a:noFill/>
          </p:spPr>
          <p:txBody>
            <a:bodyPr wrap="none" lIns="0" tIns="0" rIns="0" bIns="0"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Boehringer Forward Text" panose="020B0604020202020204" charset="0"/>
                </a:rPr>
                <a:t>Liver disease progression is associated with progression of disease in other organs, such as the heart</a:t>
              </a:r>
            </a:p>
          </p:txBody>
        </p:sp>
        <p:sp>
          <p:nvSpPr>
            <p:cNvPr id="143" name="TextBox 142">
              <a:extLst>
                <a:ext uri="{FF2B5EF4-FFF2-40B4-BE49-F238E27FC236}">
                  <a16:creationId xmlns:a16="http://schemas.microsoft.com/office/drawing/2014/main" id="{F088A189-E834-4195-A43D-89F93FBC56B0}"/>
                </a:ext>
              </a:extLst>
            </p:cNvPr>
            <p:cNvSpPr txBox="1"/>
            <p:nvPr/>
          </p:nvSpPr>
          <p:spPr bwMode="gray">
            <a:xfrm>
              <a:off x="368196" y="2657320"/>
              <a:ext cx="2268224" cy="1323439"/>
            </a:xfrm>
            <a:prstGeom prst="rect">
              <a:avLst/>
            </a:prstGeom>
            <a:solidFill>
              <a:schemeClr val="accent5"/>
            </a:solidFill>
          </p:spPr>
          <p:txBody>
            <a:bodyPr wrap="square">
              <a:spAutoFit/>
            </a:bodyPr>
            <a:lstStyle/>
            <a:p>
              <a:pPr algn="ctr"/>
              <a:r>
                <a:rPr lang="en-GB" sz="2000" b="1" dirty="0">
                  <a:solidFill>
                    <a:schemeClr val="bg1"/>
                  </a:solidFill>
                </a:rPr>
                <a:t>There is a shared biology between MASH and other CRM diseases</a:t>
              </a:r>
            </a:p>
          </p:txBody>
        </p:sp>
        <p:sp>
          <p:nvSpPr>
            <p:cNvPr id="144" name="TextBox 143">
              <a:extLst>
                <a:ext uri="{FF2B5EF4-FFF2-40B4-BE49-F238E27FC236}">
                  <a16:creationId xmlns:a16="http://schemas.microsoft.com/office/drawing/2014/main" id="{51B0EB4C-1FDD-4FDC-A6CD-5AE5A1A20D10}"/>
                </a:ext>
              </a:extLst>
            </p:cNvPr>
            <p:cNvSpPr txBox="1"/>
            <p:nvPr/>
          </p:nvSpPr>
          <p:spPr>
            <a:xfrm>
              <a:off x="8465820" y="3724749"/>
              <a:ext cx="1505861" cy="738664"/>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Steatohepatitis</a:t>
              </a:r>
              <a:b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b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(MASH with </a:t>
              </a:r>
              <a:b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br>
              <a:r>
                <a:rPr kumimoji="0" lang="en-US" sz="1400" b="0" i="0" u="none" strike="noStrike" kern="1200" cap="none" spc="0" normalizeH="0" baseline="0" noProof="0" dirty="0">
                  <a:ln>
                    <a:noFill/>
                  </a:ln>
                  <a:solidFill>
                    <a:prstClr val="black"/>
                  </a:solidFill>
                  <a:effectLst/>
                  <a:uLnTx/>
                  <a:uFillTx/>
                  <a:latin typeface="Boehringer Forward Text" panose="020B0604020202020204" charset="0"/>
                </a:rPr>
                <a:t>fibrosis)</a:t>
              </a:r>
              <a:endParaRPr kumimoji="0" lang="en-GB" sz="14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nvGrpSpPr>
            <p:cNvPr id="145" name="Group 144">
              <a:extLst>
                <a:ext uri="{FF2B5EF4-FFF2-40B4-BE49-F238E27FC236}">
                  <a16:creationId xmlns:a16="http://schemas.microsoft.com/office/drawing/2014/main" id="{73C97972-7567-42AC-A663-389107004032}"/>
                </a:ext>
              </a:extLst>
            </p:cNvPr>
            <p:cNvGrpSpPr/>
            <p:nvPr/>
          </p:nvGrpSpPr>
          <p:grpSpPr>
            <a:xfrm>
              <a:off x="4881779" y="1324215"/>
              <a:ext cx="1436306" cy="1368230"/>
              <a:chOff x="5258609" y="1549021"/>
              <a:chExt cx="1542507" cy="1469398"/>
            </a:xfrm>
          </p:grpSpPr>
          <p:grpSp>
            <p:nvGrpSpPr>
              <p:cNvPr id="146" name="Group 145">
                <a:extLst>
                  <a:ext uri="{FF2B5EF4-FFF2-40B4-BE49-F238E27FC236}">
                    <a16:creationId xmlns:a16="http://schemas.microsoft.com/office/drawing/2014/main" id="{A2E9000D-CCD7-49B8-B32C-F29E8DFE830B}"/>
                  </a:ext>
                </a:extLst>
              </p:cNvPr>
              <p:cNvGrpSpPr/>
              <p:nvPr/>
            </p:nvGrpSpPr>
            <p:grpSpPr>
              <a:xfrm>
                <a:off x="5258609" y="1549021"/>
                <a:ext cx="1542507" cy="1469398"/>
                <a:chOff x="2967710" y="1549021"/>
                <a:chExt cx="1542507" cy="1469398"/>
              </a:xfrm>
            </p:grpSpPr>
            <p:grpSp>
              <p:nvGrpSpPr>
                <p:cNvPr id="148" name="Group 147">
                  <a:extLst>
                    <a:ext uri="{FF2B5EF4-FFF2-40B4-BE49-F238E27FC236}">
                      <a16:creationId xmlns:a16="http://schemas.microsoft.com/office/drawing/2014/main" id="{5F1E3676-E9BC-4A8D-86EA-F302AEAC585E}"/>
                    </a:ext>
                  </a:extLst>
                </p:cNvPr>
                <p:cNvGrpSpPr/>
                <p:nvPr/>
              </p:nvGrpSpPr>
              <p:grpSpPr>
                <a:xfrm>
                  <a:off x="2967710" y="1549021"/>
                  <a:ext cx="1542507" cy="1469398"/>
                  <a:chOff x="1600785" y="1772189"/>
                  <a:chExt cx="1542507" cy="1469398"/>
                </a:xfrm>
              </p:grpSpPr>
              <p:sp>
                <p:nvSpPr>
                  <p:cNvPr id="152" name="Oval 151">
                    <a:extLst>
                      <a:ext uri="{FF2B5EF4-FFF2-40B4-BE49-F238E27FC236}">
                        <a16:creationId xmlns:a16="http://schemas.microsoft.com/office/drawing/2014/main" id="{E85C93FA-891C-4A84-998E-463CE28E5938}"/>
                      </a:ext>
                    </a:extLst>
                  </p:cNvPr>
                  <p:cNvSpPr/>
                  <p:nvPr/>
                </p:nvSpPr>
                <p:spPr bwMode="gray">
                  <a:xfrm>
                    <a:off x="1715831" y="1848831"/>
                    <a:ext cx="1316115" cy="1316115"/>
                  </a:xfrm>
                  <a:prstGeom prst="ellipse">
                    <a:avLst/>
                  </a:prstGeom>
                  <a:solidFill>
                    <a:srgbClr val="F5CDB9"/>
                  </a:solid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3" name="Oval 152">
                    <a:extLst>
                      <a:ext uri="{FF2B5EF4-FFF2-40B4-BE49-F238E27FC236}">
                        <a16:creationId xmlns:a16="http://schemas.microsoft.com/office/drawing/2014/main" id="{EF96CE12-A144-486E-8EA3-4C6E7DC83590}"/>
                      </a:ext>
                    </a:extLst>
                  </p:cNvPr>
                  <p:cNvSpPr/>
                  <p:nvPr/>
                </p:nvSpPr>
                <p:spPr bwMode="gray">
                  <a:xfrm>
                    <a:off x="1960825" y="2279193"/>
                    <a:ext cx="361293" cy="135485"/>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4" name="Oval 153">
                    <a:extLst>
                      <a:ext uri="{FF2B5EF4-FFF2-40B4-BE49-F238E27FC236}">
                        <a16:creationId xmlns:a16="http://schemas.microsoft.com/office/drawing/2014/main" id="{862C657E-4733-42E1-89FE-BF9EDAB5BECB}"/>
                      </a:ext>
                    </a:extLst>
                  </p:cNvPr>
                  <p:cNvSpPr/>
                  <p:nvPr/>
                </p:nvSpPr>
                <p:spPr bwMode="gray">
                  <a:xfrm>
                    <a:off x="2481005" y="2279193"/>
                    <a:ext cx="274485" cy="243781"/>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5" name="Oval 154">
                    <a:extLst>
                      <a:ext uri="{FF2B5EF4-FFF2-40B4-BE49-F238E27FC236}">
                        <a16:creationId xmlns:a16="http://schemas.microsoft.com/office/drawing/2014/main" id="{CFF83FB1-9120-4965-BF00-DBCCF7A89885}"/>
                      </a:ext>
                    </a:extLst>
                  </p:cNvPr>
                  <p:cNvSpPr/>
                  <p:nvPr/>
                </p:nvSpPr>
                <p:spPr bwMode="gray">
                  <a:xfrm>
                    <a:off x="2176849" y="2012768"/>
                    <a:ext cx="145269" cy="145269"/>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6" name="Oval 155">
                    <a:extLst>
                      <a:ext uri="{FF2B5EF4-FFF2-40B4-BE49-F238E27FC236}">
                        <a16:creationId xmlns:a16="http://schemas.microsoft.com/office/drawing/2014/main" id="{946E1A31-E785-4BBA-B21B-9DAD6B7738C5}"/>
                      </a:ext>
                    </a:extLst>
                  </p:cNvPr>
                  <p:cNvSpPr/>
                  <p:nvPr/>
                </p:nvSpPr>
                <p:spPr bwMode="gray">
                  <a:xfrm>
                    <a:off x="2358682" y="2027341"/>
                    <a:ext cx="145269" cy="145269"/>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7" name="Rectangle: Rounded Corners 156">
                    <a:extLst>
                      <a:ext uri="{FF2B5EF4-FFF2-40B4-BE49-F238E27FC236}">
                        <a16:creationId xmlns:a16="http://schemas.microsoft.com/office/drawing/2014/main" id="{7F9EB9FD-6BB4-48D3-A94C-BB3A8F6173CC}"/>
                      </a:ext>
                    </a:extLst>
                  </p:cNvPr>
                  <p:cNvSpPr/>
                  <p:nvPr/>
                </p:nvSpPr>
                <p:spPr bwMode="gray">
                  <a:xfrm>
                    <a:off x="2374535"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8" name="Rectangle: Rounded Corners 157">
                    <a:extLst>
                      <a:ext uri="{FF2B5EF4-FFF2-40B4-BE49-F238E27FC236}">
                        <a16:creationId xmlns:a16="http://schemas.microsoft.com/office/drawing/2014/main" id="{CB474A30-BC60-4DE8-8978-CE06294732A9}"/>
                      </a:ext>
                    </a:extLst>
                  </p:cNvPr>
                  <p:cNvSpPr/>
                  <p:nvPr/>
                </p:nvSpPr>
                <p:spPr bwMode="gray">
                  <a:xfrm>
                    <a:off x="2104841" y="1848831"/>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9" name="Rectangle: Rounded Corners 158">
                    <a:extLst>
                      <a:ext uri="{FF2B5EF4-FFF2-40B4-BE49-F238E27FC236}">
                        <a16:creationId xmlns:a16="http://schemas.microsoft.com/office/drawing/2014/main" id="{21E8A318-4BE3-4F03-9751-E788837ADE78}"/>
                      </a:ext>
                    </a:extLst>
                  </p:cNvPr>
                  <p:cNvSpPr/>
                  <p:nvPr/>
                </p:nvSpPr>
                <p:spPr bwMode="gray">
                  <a:xfrm>
                    <a:off x="2048307" y="1848831"/>
                    <a:ext cx="45719"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0" name="Rectangle: Rounded Corners 159">
                    <a:extLst>
                      <a:ext uri="{FF2B5EF4-FFF2-40B4-BE49-F238E27FC236}">
                        <a16:creationId xmlns:a16="http://schemas.microsoft.com/office/drawing/2014/main" id="{1978228E-7E74-47B2-9612-F2F74287B58D}"/>
                      </a:ext>
                    </a:extLst>
                  </p:cNvPr>
                  <p:cNvSpPr/>
                  <p:nvPr/>
                </p:nvSpPr>
                <p:spPr bwMode="gray">
                  <a:xfrm>
                    <a:off x="2048307" y="3071615"/>
                    <a:ext cx="45719" cy="93331"/>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1" name="Rectangle: Rounded Corners 160">
                    <a:extLst>
                      <a:ext uri="{FF2B5EF4-FFF2-40B4-BE49-F238E27FC236}">
                        <a16:creationId xmlns:a16="http://schemas.microsoft.com/office/drawing/2014/main" id="{46727DBA-A049-4FF4-B93E-E500E877A59A}"/>
                      </a:ext>
                    </a:extLst>
                  </p:cNvPr>
                  <p:cNvSpPr/>
                  <p:nvPr/>
                </p:nvSpPr>
                <p:spPr bwMode="gray">
                  <a:xfrm>
                    <a:off x="2374535"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2" name="Rectangle: Rounded Corners 161">
                    <a:extLst>
                      <a:ext uri="{FF2B5EF4-FFF2-40B4-BE49-F238E27FC236}">
                        <a16:creationId xmlns:a16="http://schemas.microsoft.com/office/drawing/2014/main" id="{013F83AB-FA16-4A76-B037-0406F2B710E3}"/>
                      </a:ext>
                    </a:extLst>
                  </p:cNvPr>
                  <p:cNvSpPr/>
                  <p:nvPr/>
                </p:nvSpPr>
                <p:spPr bwMode="gray">
                  <a:xfrm>
                    <a:off x="2104841"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3" name="Rectangle: Rounded Corners 162">
                    <a:extLst>
                      <a:ext uri="{FF2B5EF4-FFF2-40B4-BE49-F238E27FC236}">
                        <a16:creationId xmlns:a16="http://schemas.microsoft.com/office/drawing/2014/main" id="{3BBA3182-E207-4FEF-A387-7DD2AA612844}"/>
                      </a:ext>
                    </a:extLst>
                  </p:cNvPr>
                  <p:cNvSpPr/>
                  <p:nvPr/>
                </p:nvSpPr>
                <p:spPr bwMode="gray">
                  <a:xfrm>
                    <a:off x="2648810"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4" name="Rectangle: Rounded Corners 163">
                    <a:extLst>
                      <a:ext uri="{FF2B5EF4-FFF2-40B4-BE49-F238E27FC236}">
                        <a16:creationId xmlns:a16="http://schemas.microsoft.com/office/drawing/2014/main" id="{289181A3-884F-480F-A005-9256F202FFDC}"/>
                      </a:ext>
                    </a:extLst>
                  </p:cNvPr>
                  <p:cNvSpPr/>
                  <p:nvPr/>
                </p:nvSpPr>
                <p:spPr bwMode="gray">
                  <a:xfrm>
                    <a:off x="1829764" y="2669512"/>
                    <a:ext cx="262121"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5" name="Rectangle: Rounded Corners 164">
                    <a:extLst>
                      <a:ext uri="{FF2B5EF4-FFF2-40B4-BE49-F238E27FC236}">
                        <a16:creationId xmlns:a16="http://schemas.microsoft.com/office/drawing/2014/main" id="{BAFB7482-DA0C-46FB-A762-647E6AE4A0E1}"/>
                      </a:ext>
                    </a:extLst>
                  </p:cNvPr>
                  <p:cNvSpPr/>
                  <p:nvPr/>
                </p:nvSpPr>
                <p:spPr bwMode="gray">
                  <a:xfrm>
                    <a:off x="1690437" y="2669512"/>
                    <a:ext cx="121403"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6" name="Rectangle: Rounded Corners 165">
                    <a:extLst>
                      <a:ext uri="{FF2B5EF4-FFF2-40B4-BE49-F238E27FC236}">
                        <a16:creationId xmlns:a16="http://schemas.microsoft.com/office/drawing/2014/main" id="{9BC6707A-97E1-43F3-9DF7-0447864CC598}"/>
                      </a:ext>
                    </a:extLst>
                  </p:cNvPr>
                  <p:cNvSpPr/>
                  <p:nvPr/>
                </p:nvSpPr>
                <p:spPr bwMode="gray">
                  <a:xfrm>
                    <a:off x="2929967" y="2669512"/>
                    <a:ext cx="143718" cy="101634"/>
                  </a:xfrm>
                  <a:prstGeom prst="roundRect">
                    <a:avLst/>
                  </a:prstGeom>
                  <a:solidFill>
                    <a:srgbClr val="F58A68"/>
                  </a:solidFill>
                  <a:ln w="6350">
                    <a:solidFill>
                      <a:srgbClr val="862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7" name="Circle: Hollow 166">
                    <a:extLst>
                      <a:ext uri="{FF2B5EF4-FFF2-40B4-BE49-F238E27FC236}">
                        <a16:creationId xmlns:a16="http://schemas.microsoft.com/office/drawing/2014/main" id="{66CADFF4-93F8-4BC2-A766-E50929822CAC}"/>
                      </a:ext>
                    </a:extLst>
                  </p:cNvPr>
                  <p:cNvSpPr/>
                  <p:nvPr/>
                </p:nvSpPr>
                <p:spPr bwMode="gray">
                  <a:xfrm>
                    <a:off x="1600785" y="1772189"/>
                    <a:ext cx="1542507" cy="1469398"/>
                  </a:xfrm>
                  <a:prstGeom prst="donut">
                    <a:avLst>
                      <a:gd name="adj" fmla="val 6521"/>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149" name="Oval 148">
                  <a:extLst>
                    <a:ext uri="{FF2B5EF4-FFF2-40B4-BE49-F238E27FC236}">
                      <a16:creationId xmlns:a16="http://schemas.microsoft.com/office/drawing/2014/main" id="{3CCB4D3E-7CCB-46B8-9F2F-B68E58603B79}"/>
                    </a:ext>
                  </a:extLst>
                </p:cNvPr>
                <p:cNvSpPr/>
                <p:nvPr/>
              </p:nvSpPr>
              <p:spPr bwMode="gray">
                <a:xfrm>
                  <a:off x="3298009" y="2263800"/>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0" name="Oval 149">
                  <a:extLst>
                    <a:ext uri="{FF2B5EF4-FFF2-40B4-BE49-F238E27FC236}">
                      <a16:creationId xmlns:a16="http://schemas.microsoft.com/office/drawing/2014/main" id="{2397C43C-D4D9-46B9-9D8A-DB576962BE4F}"/>
                    </a:ext>
                  </a:extLst>
                </p:cNvPr>
                <p:cNvSpPr/>
                <p:nvPr/>
              </p:nvSpPr>
              <p:spPr bwMode="gray">
                <a:xfrm>
                  <a:off x="4252993" y="2192954"/>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51" name="Oval 150">
                  <a:extLst>
                    <a:ext uri="{FF2B5EF4-FFF2-40B4-BE49-F238E27FC236}">
                      <a16:creationId xmlns:a16="http://schemas.microsoft.com/office/drawing/2014/main" id="{BE8E7103-8CCC-4E07-9B3E-8F53E7CF549D}"/>
                    </a:ext>
                  </a:extLst>
                </p:cNvPr>
                <p:cNvSpPr/>
                <p:nvPr/>
              </p:nvSpPr>
              <p:spPr bwMode="gray">
                <a:xfrm>
                  <a:off x="3463002" y="2268152"/>
                  <a:ext cx="131040" cy="131040"/>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147" name="Partial Circle 146">
                <a:extLst>
                  <a:ext uri="{FF2B5EF4-FFF2-40B4-BE49-F238E27FC236}">
                    <a16:creationId xmlns:a16="http://schemas.microsoft.com/office/drawing/2014/main" id="{E4D2845F-6BE1-4B3E-84CD-EBC621558663}"/>
                  </a:ext>
                </a:extLst>
              </p:cNvPr>
              <p:cNvSpPr/>
              <p:nvPr/>
            </p:nvSpPr>
            <p:spPr bwMode="gray">
              <a:xfrm>
                <a:off x="5435575" y="2176458"/>
                <a:ext cx="1189960" cy="748486"/>
              </a:xfrm>
              <a:prstGeom prst="pie">
                <a:avLst>
                  <a:gd name="adj1" fmla="val 0"/>
                  <a:gd name="adj2" fmla="val 10784914"/>
                </a:avLst>
              </a:prstGeom>
              <a:solidFill>
                <a:srgbClr val="FFE667"/>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168" name="Oval 167">
              <a:extLst>
                <a:ext uri="{FF2B5EF4-FFF2-40B4-BE49-F238E27FC236}">
                  <a16:creationId xmlns:a16="http://schemas.microsoft.com/office/drawing/2014/main" id="{6B3CF178-4546-46FC-9555-07F69F871447}"/>
                </a:ext>
              </a:extLst>
            </p:cNvPr>
            <p:cNvSpPr/>
            <p:nvPr/>
          </p:nvSpPr>
          <p:spPr bwMode="gray">
            <a:xfrm>
              <a:off x="5282914" y="2324287"/>
              <a:ext cx="135267" cy="135267"/>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69" name="Oval 168">
              <a:extLst>
                <a:ext uri="{FF2B5EF4-FFF2-40B4-BE49-F238E27FC236}">
                  <a16:creationId xmlns:a16="http://schemas.microsoft.com/office/drawing/2014/main" id="{AADB9906-A09B-4698-B630-6CFB1C5F1084}"/>
                </a:ext>
              </a:extLst>
            </p:cNvPr>
            <p:cNvSpPr/>
            <p:nvPr/>
          </p:nvSpPr>
          <p:spPr bwMode="gray">
            <a:xfrm>
              <a:off x="5578050" y="2440208"/>
              <a:ext cx="135267" cy="135267"/>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70" name="Oval 169">
              <a:extLst>
                <a:ext uri="{FF2B5EF4-FFF2-40B4-BE49-F238E27FC236}">
                  <a16:creationId xmlns:a16="http://schemas.microsoft.com/office/drawing/2014/main" id="{570A5A9C-7C2E-4DFC-BF8D-57C70C4B9B73}"/>
                </a:ext>
              </a:extLst>
            </p:cNvPr>
            <p:cNvSpPr/>
            <p:nvPr/>
          </p:nvSpPr>
          <p:spPr bwMode="gray">
            <a:xfrm>
              <a:off x="5820605" y="2304901"/>
              <a:ext cx="122018" cy="122018"/>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71" name="Oval 170">
              <a:extLst>
                <a:ext uri="{FF2B5EF4-FFF2-40B4-BE49-F238E27FC236}">
                  <a16:creationId xmlns:a16="http://schemas.microsoft.com/office/drawing/2014/main" id="{0267EB9E-8CB2-44ED-BC15-1454E08EB2BE}"/>
                </a:ext>
              </a:extLst>
            </p:cNvPr>
            <p:cNvSpPr/>
            <p:nvPr/>
          </p:nvSpPr>
          <p:spPr bwMode="gray">
            <a:xfrm>
              <a:off x="5506366" y="2309551"/>
              <a:ext cx="122018" cy="122018"/>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72" name="Oval 171">
              <a:extLst>
                <a:ext uri="{FF2B5EF4-FFF2-40B4-BE49-F238E27FC236}">
                  <a16:creationId xmlns:a16="http://schemas.microsoft.com/office/drawing/2014/main" id="{91AF8124-F21D-49B0-B37D-245379A98FA5}"/>
                </a:ext>
              </a:extLst>
            </p:cNvPr>
            <p:cNvSpPr/>
            <p:nvPr/>
          </p:nvSpPr>
          <p:spPr bwMode="gray">
            <a:xfrm>
              <a:off x="9311631" y="2431193"/>
              <a:ext cx="86402" cy="86402"/>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nvGrpSpPr>
            <p:cNvPr id="173" name="Group 172">
              <a:extLst>
                <a:ext uri="{FF2B5EF4-FFF2-40B4-BE49-F238E27FC236}">
                  <a16:creationId xmlns:a16="http://schemas.microsoft.com/office/drawing/2014/main" id="{98E9EDFB-AB00-4F1E-B84D-5EBEEE180C3A}"/>
                </a:ext>
              </a:extLst>
            </p:cNvPr>
            <p:cNvGrpSpPr/>
            <p:nvPr/>
          </p:nvGrpSpPr>
          <p:grpSpPr>
            <a:xfrm>
              <a:off x="10743517" y="2129070"/>
              <a:ext cx="145296" cy="131755"/>
              <a:chOff x="11022933" y="2299412"/>
              <a:chExt cx="236548" cy="214503"/>
            </a:xfrm>
            <a:solidFill>
              <a:schemeClr val="accent6"/>
            </a:solidFill>
          </p:grpSpPr>
          <p:grpSp>
            <p:nvGrpSpPr>
              <p:cNvPr id="174" name="Group 173">
                <a:extLst>
                  <a:ext uri="{FF2B5EF4-FFF2-40B4-BE49-F238E27FC236}">
                    <a16:creationId xmlns:a16="http://schemas.microsoft.com/office/drawing/2014/main" id="{EFB8247B-C5D4-4E0B-B4CE-66EE820E1475}"/>
                  </a:ext>
                </a:extLst>
              </p:cNvPr>
              <p:cNvGrpSpPr/>
              <p:nvPr/>
            </p:nvGrpSpPr>
            <p:grpSpPr>
              <a:xfrm>
                <a:off x="11022933" y="2299412"/>
                <a:ext cx="236548" cy="214503"/>
                <a:chOff x="11022933" y="2299412"/>
                <a:chExt cx="236548" cy="214503"/>
              </a:xfrm>
              <a:grpFill/>
            </p:grpSpPr>
            <p:sp>
              <p:nvSpPr>
                <p:cNvPr id="176" name="Oval 175">
                  <a:extLst>
                    <a:ext uri="{FF2B5EF4-FFF2-40B4-BE49-F238E27FC236}">
                      <a16:creationId xmlns:a16="http://schemas.microsoft.com/office/drawing/2014/main" id="{3461F5B8-8052-440D-B742-6F3BFE950B75}"/>
                    </a:ext>
                  </a:extLst>
                </p:cNvPr>
                <p:cNvSpPr/>
                <p:nvPr/>
              </p:nvSpPr>
              <p:spPr bwMode="gray">
                <a:xfrm>
                  <a:off x="11178260" y="2299412"/>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sp>
              <p:nvSpPr>
                <p:cNvPr id="177" name="Oval 176">
                  <a:extLst>
                    <a:ext uri="{FF2B5EF4-FFF2-40B4-BE49-F238E27FC236}">
                      <a16:creationId xmlns:a16="http://schemas.microsoft.com/office/drawing/2014/main" id="{F35B4AB1-5B9D-464A-88DE-9E524C59CEA6}"/>
                    </a:ext>
                  </a:extLst>
                </p:cNvPr>
                <p:cNvSpPr/>
                <p:nvPr/>
              </p:nvSpPr>
              <p:spPr bwMode="gray">
                <a:xfrm>
                  <a:off x="11022933" y="2370156"/>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sp>
              <p:nvSpPr>
                <p:cNvPr id="178" name="Oval 177">
                  <a:extLst>
                    <a:ext uri="{FF2B5EF4-FFF2-40B4-BE49-F238E27FC236}">
                      <a16:creationId xmlns:a16="http://schemas.microsoft.com/office/drawing/2014/main" id="{261949CE-1D1F-478A-8A49-92620ADAAF48}"/>
                    </a:ext>
                  </a:extLst>
                </p:cNvPr>
                <p:cNvSpPr/>
                <p:nvPr/>
              </p:nvSpPr>
              <p:spPr bwMode="gray">
                <a:xfrm>
                  <a:off x="11178763" y="2433197"/>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grpSp>
          <p:sp>
            <p:nvSpPr>
              <p:cNvPr id="175" name="Plaque 174">
                <a:extLst>
                  <a:ext uri="{FF2B5EF4-FFF2-40B4-BE49-F238E27FC236}">
                    <a16:creationId xmlns:a16="http://schemas.microsoft.com/office/drawing/2014/main" id="{2690273C-911C-4632-BF89-BB497540E8DC}"/>
                  </a:ext>
                </a:extLst>
              </p:cNvPr>
              <p:cNvSpPr/>
              <p:nvPr/>
            </p:nvSpPr>
            <p:spPr bwMode="gray">
              <a:xfrm>
                <a:off x="11082519" y="2342391"/>
                <a:ext cx="143195" cy="143195"/>
              </a:xfrm>
              <a:prstGeom prst="plaque">
                <a:avLst/>
              </a:prstGeom>
              <a:grpFill/>
              <a:ln w="6350">
                <a:solidFill>
                  <a:srgbClr val="000000">
                    <a:alpha val="0"/>
                  </a:srgb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grpSp>
          <p:nvGrpSpPr>
            <p:cNvPr id="179" name="Group 178">
              <a:extLst>
                <a:ext uri="{FF2B5EF4-FFF2-40B4-BE49-F238E27FC236}">
                  <a16:creationId xmlns:a16="http://schemas.microsoft.com/office/drawing/2014/main" id="{057A2A0F-7A08-40B5-9230-19D0287F6FFF}"/>
                </a:ext>
              </a:extLst>
            </p:cNvPr>
            <p:cNvGrpSpPr/>
            <p:nvPr/>
          </p:nvGrpSpPr>
          <p:grpSpPr>
            <a:xfrm>
              <a:off x="10973499" y="2037311"/>
              <a:ext cx="137287" cy="124493"/>
              <a:chOff x="11022933" y="2299412"/>
              <a:chExt cx="236548" cy="214503"/>
            </a:xfrm>
            <a:solidFill>
              <a:schemeClr val="accent6"/>
            </a:solidFill>
          </p:grpSpPr>
          <p:grpSp>
            <p:nvGrpSpPr>
              <p:cNvPr id="180" name="Group 179">
                <a:extLst>
                  <a:ext uri="{FF2B5EF4-FFF2-40B4-BE49-F238E27FC236}">
                    <a16:creationId xmlns:a16="http://schemas.microsoft.com/office/drawing/2014/main" id="{AFB21FA5-B2E5-4384-80B2-B3F07258FFC8}"/>
                  </a:ext>
                </a:extLst>
              </p:cNvPr>
              <p:cNvGrpSpPr/>
              <p:nvPr/>
            </p:nvGrpSpPr>
            <p:grpSpPr>
              <a:xfrm>
                <a:off x="11022933" y="2299412"/>
                <a:ext cx="236548" cy="214503"/>
                <a:chOff x="11022933" y="2299412"/>
                <a:chExt cx="236548" cy="214503"/>
              </a:xfrm>
              <a:grpFill/>
            </p:grpSpPr>
            <p:sp>
              <p:nvSpPr>
                <p:cNvPr id="182" name="Oval 181">
                  <a:extLst>
                    <a:ext uri="{FF2B5EF4-FFF2-40B4-BE49-F238E27FC236}">
                      <a16:creationId xmlns:a16="http://schemas.microsoft.com/office/drawing/2014/main" id="{70173128-6B7E-4618-B9A2-B1A63D6C7D96}"/>
                    </a:ext>
                  </a:extLst>
                </p:cNvPr>
                <p:cNvSpPr/>
                <p:nvPr/>
              </p:nvSpPr>
              <p:spPr bwMode="gray">
                <a:xfrm>
                  <a:off x="11178260" y="2299412"/>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sp>
              <p:nvSpPr>
                <p:cNvPr id="183" name="Oval 182">
                  <a:extLst>
                    <a:ext uri="{FF2B5EF4-FFF2-40B4-BE49-F238E27FC236}">
                      <a16:creationId xmlns:a16="http://schemas.microsoft.com/office/drawing/2014/main" id="{FB7FBD14-9656-4DEE-BB37-4A9697AC7002}"/>
                    </a:ext>
                  </a:extLst>
                </p:cNvPr>
                <p:cNvSpPr/>
                <p:nvPr/>
              </p:nvSpPr>
              <p:spPr bwMode="gray">
                <a:xfrm>
                  <a:off x="11022933" y="2370156"/>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sp>
              <p:nvSpPr>
                <p:cNvPr id="184" name="Oval 183">
                  <a:extLst>
                    <a:ext uri="{FF2B5EF4-FFF2-40B4-BE49-F238E27FC236}">
                      <a16:creationId xmlns:a16="http://schemas.microsoft.com/office/drawing/2014/main" id="{97E331B2-D58F-4C7A-BDD7-430FC6FB65A6}"/>
                    </a:ext>
                  </a:extLst>
                </p:cNvPr>
                <p:cNvSpPr/>
                <p:nvPr/>
              </p:nvSpPr>
              <p:spPr bwMode="gray">
                <a:xfrm>
                  <a:off x="11178763" y="2433197"/>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grpSp>
          <p:sp>
            <p:nvSpPr>
              <p:cNvPr id="181" name="Plaque 180">
                <a:extLst>
                  <a:ext uri="{FF2B5EF4-FFF2-40B4-BE49-F238E27FC236}">
                    <a16:creationId xmlns:a16="http://schemas.microsoft.com/office/drawing/2014/main" id="{EE40314C-741A-48B8-8321-3BFE99ED390E}"/>
                  </a:ext>
                </a:extLst>
              </p:cNvPr>
              <p:cNvSpPr/>
              <p:nvPr/>
            </p:nvSpPr>
            <p:spPr bwMode="gray">
              <a:xfrm>
                <a:off x="11082519" y="2342391"/>
                <a:ext cx="143195" cy="143195"/>
              </a:xfrm>
              <a:prstGeom prst="plaque">
                <a:avLst/>
              </a:prstGeom>
              <a:grpFill/>
              <a:ln w="6350">
                <a:solidFill>
                  <a:srgbClr val="000000">
                    <a:alpha val="0"/>
                  </a:srgb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185" name="Oval 184">
              <a:extLst>
                <a:ext uri="{FF2B5EF4-FFF2-40B4-BE49-F238E27FC236}">
                  <a16:creationId xmlns:a16="http://schemas.microsoft.com/office/drawing/2014/main" id="{5B9EFAF6-2206-4E10-910E-42BACC925144}"/>
                </a:ext>
              </a:extLst>
            </p:cNvPr>
            <p:cNvSpPr/>
            <p:nvPr/>
          </p:nvSpPr>
          <p:spPr bwMode="gray">
            <a:xfrm>
              <a:off x="11290066" y="1847454"/>
              <a:ext cx="61036" cy="54209"/>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86" name="Oval 185">
              <a:extLst>
                <a:ext uri="{FF2B5EF4-FFF2-40B4-BE49-F238E27FC236}">
                  <a16:creationId xmlns:a16="http://schemas.microsoft.com/office/drawing/2014/main" id="{0A352837-B751-4B4B-B269-4D5B0739FD3D}"/>
                </a:ext>
              </a:extLst>
            </p:cNvPr>
            <p:cNvSpPr/>
            <p:nvPr/>
          </p:nvSpPr>
          <p:spPr bwMode="gray">
            <a:xfrm>
              <a:off x="10530874" y="1740985"/>
              <a:ext cx="61036" cy="54209"/>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87" name="Oval 186">
              <a:extLst>
                <a:ext uri="{FF2B5EF4-FFF2-40B4-BE49-F238E27FC236}">
                  <a16:creationId xmlns:a16="http://schemas.microsoft.com/office/drawing/2014/main" id="{01EA2C10-5BBB-47C8-9F9B-EF72527CE19C}"/>
                </a:ext>
              </a:extLst>
            </p:cNvPr>
            <p:cNvSpPr/>
            <p:nvPr/>
          </p:nvSpPr>
          <p:spPr bwMode="gray">
            <a:xfrm>
              <a:off x="10808944" y="1601291"/>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88" name="Oval 187">
              <a:extLst>
                <a:ext uri="{FF2B5EF4-FFF2-40B4-BE49-F238E27FC236}">
                  <a16:creationId xmlns:a16="http://schemas.microsoft.com/office/drawing/2014/main" id="{7275DE40-3658-43E9-97CA-984E4C17066D}"/>
                </a:ext>
              </a:extLst>
            </p:cNvPr>
            <p:cNvSpPr/>
            <p:nvPr/>
          </p:nvSpPr>
          <p:spPr bwMode="gray">
            <a:xfrm>
              <a:off x="11177001" y="1674703"/>
              <a:ext cx="61036" cy="54209"/>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nvGrpSpPr>
            <p:cNvPr id="189" name="Group 188">
              <a:extLst>
                <a:ext uri="{FF2B5EF4-FFF2-40B4-BE49-F238E27FC236}">
                  <a16:creationId xmlns:a16="http://schemas.microsoft.com/office/drawing/2014/main" id="{AA953EC9-D87C-46B2-B239-0EC3C503B593}"/>
                </a:ext>
              </a:extLst>
            </p:cNvPr>
            <p:cNvGrpSpPr/>
            <p:nvPr/>
          </p:nvGrpSpPr>
          <p:grpSpPr>
            <a:xfrm>
              <a:off x="409616" y="4113098"/>
              <a:ext cx="1988874" cy="792381"/>
              <a:chOff x="-406884" y="3991201"/>
              <a:chExt cx="1988874" cy="792381"/>
            </a:xfrm>
          </p:grpSpPr>
          <p:sp>
            <p:nvSpPr>
              <p:cNvPr id="190" name="Oval 189">
                <a:extLst>
                  <a:ext uri="{FF2B5EF4-FFF2-40B4-BE49-F238E27FC236}">
                    <a16:creationId xmlns:a16="http://schemas.microsoft.com/office/drawing/2014/main" id="{D9ADDCC2-4383-4211-B28A-617B93B2D934}"/>
                  </a:ext>
                </a:extLst>
              </p:cNvPr>
              <p:cNvSpPr/>
              <p:nvPr/>
            </p:nvSpPr>
            <p:spPr bwMode="gray">
              <a:xfrm>
                <a:off x="-406884" y="4008239"/>
                <a:ext cx="336418" cy="126157"/>
              </a:xfrm>
              <a:prstGeom prst="ellipse">
                <a:avLst/>
              </a:prstGeom>
              <a:solidFill>
                <a:srgbClr val="86251B"/>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91" name="Oval 190">
                <a:extLst>
                  <a:ext uri="{FF2B5EF4-FFF2-40B4-BE49-F238E27FC236}">
                    <a16:creationId xmlns:a16="http://schemas.microsoft.com/office/drawing/2014/main" id="{DA385632-3BAF-4D17-AA8A-38FC1E724173}"/>
                  </a:ext>
                </a:extLst>
              </p:cNvPr>
              <p:cNvSpPr/>
              <p:nvPr/>
            </p:nvSpPr>
            <p:spPr bwMode="gray">
              <a:xfrm>
                <a:off x="-314011" y="4235337"/>
                <a:ext cx="122018" cy="122018"/>
              </a:xfrm>
              <a:prstGeom prst="ellipse">
                <a:avLst/>
              </a:prstGeom>
              <a:solidFill>
                <a:schemeClr val="accent4"/>
              </a:solidFill>
              <a:ln w="6350">
                <a:solidFill>
                  <a:srgbClr val="000000">
                    <a:alpha val="0"/>
                  </a:srgb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92" name="Oval 191">
                <a:extLst>
                  <a:ext uri="{FF2B5EF4-FFF2-40B4-BE49-F238E27FC236}">
                    <a16:creationId xmlns:a16="http://schemas.microsoft.com/office/drawing/2014/main" id="{D3969BA4-D5D4-4072-B46A-9B9B500F7FB6}"/>
                  </a:ext>
                </a:extLst>
              </p:cNvPr>
              <p:cNvSpPr/>
              <p:nvPr/>
            </p:nvSpPr>
            <p:spPr bwMode="gray">
              <a:xfrm>
                <a:off x="-342575" y="4414799"/>
                <a:ext cx="199901" cy="177540"/>
              </a:xfrm>
              <a:prstGeom prst="ellipse">
                <a:avLst/>
              </a:prstGeom>
              <a:solidFill>
                <a:srgbClr val="5D4495"/>
              </a:solidFill>
              <a:ln w="6350">
                <a:solidFill>
                  <a:srgbClr val="000000">
                    <a:alpha val="0"/>
                  </a:srgbClr>
                </a:solidFill>
              </a:ln>
              <a:effectLst>
                <a:outerShdw blurRad="50800" dist="38100" dir="10800000" algn="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93" name="Plaque 192">
                <a:extLst>
                  <a:ext uri="{FF2B5EF4-FFF2-40B4-BE49-F238E27FC236}">
                    <a16:creationId xmlns:a16="http://schemas.microsoft.com/office/drawing/2014/main" id="{55FF7C3D-1393-4526-97D9-4BA615B0F590}"/>
                  </a:ext>
                </a:extLst>
              </p:cNvPr>
              <p:cNvSpPr/>
              <p:nvPr/>
            </p:nvSpPr>
            <p:spPr bwMode="gray">
              <a:xfrm>
                <a:off x="756163" y="3991201"/>
                <a:ext cx="143195" cy="143195"/>
              </a:xfrm>
              <a:prstGeom prst="plaque">
                <a:avLst/>
              </a:prstGeom>
              <a:solidFill>
                <a:srgbClr val="076D7E"/>
              </a:solidFill>
              <a:ln w="6350">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sp>
            <p:nvSpPr>
              <p:cNvPr id="194" name="Freeform: Shape 193">
                <a:extLst>
                  <a:ext uri="{FF2B5EF4-FFF2-40B4-BE49-F238E27FC236}">
                    <a16:creationId xmlns:a16="http://schemas.microsoft.com/office/drawing/2014/main" id="{6F68955C-7EAB-467A-A007-281D3DB3B9D8}"/>
                  </a:ext>
                </a:extLst>
              </p:cNvPr>
              <p:cNvSpPr/>
              <p:nvPr/>
            </p:nvSpPr>
            <p:spPr bwMode="gray">
              <a:xfrm rot="8555516">
                <a:off x="676503" y="4560462"/>
                <a:ext cx="184063" cy="45719"/>
              </a:xfrm>
              <a:custGeom>
                <a:avLst/>
                <a:gdLst>
                  <a:gd name="connsiteX0" fmla="*/ 0 w 568842"/>
                  <a:gd name="connsiteY0" fmla="*/ 436833 h 485576"/>
                  <a:gd name="connsiteX1" fmla="*/ 196703 w 568842"/>
                  <a:gd name="connsiteY1" fmla="*/ 447465 h 485576"/>
                  <a:gd name="connsiteX2" fmla="*/ 377456 w 568842"/>
                  <a:gd name="connsiteY2" fmla="*/ 16847 h 485576"/>
                  <a:gd name="connsiteX3" fmla="*/ 568842 w 568842"/>
                  <a:gd name="connsiteY3" fmla="*/ 128489 h 485576"/>
                </a:gdLst>
                <a:ahLst/>
                <a:cxnLst>
                  <a:cxn ang="0">
                    <a:pos x="connsiteX0" y="connsiteY0"/>
                  </a:cxn>
                  <a:cxn ang="0">
                    <a:pos x="connsiteX1" y="connsiteY1"/>
                  </a:cxn>
                  <a:cxn ang="0">
                    <a:pos x="connsiteX2" y="connsiteY2"/>
                  </a:cxn>
                  <a:cxn ang="0">
                    <a:pos x="connsiteX3" y="connsiteY3"/>
                  </a:cxn>
                </a:cxnLst>
                <a:rect l="l" t="t" r="r" b="b"/>
                <a:pathLst>
                  <a:path w="568842" h="485576">
                    <a:moveTo>
                      <a:pt x="0" y="436833"/>
                    </a:moveTo>
                    <a:cubicBezTo>
                      <a:pt x="66897" y="477148"/>
                      <a:pt x="133794" y="517463"/>
                      <a:pt x="196703" y="447465"/>
                    </a:cubicBezTo>
                    <a:cubicBezTo>
                      <a:pt x="259612" y="377467"/>
                      <a:pt x="315433" y="70010"/>
                      <a:pt x="377456" y="16847"/>
                    </a:cubicBezTo>
                    <a:cubicBezTo>
                      <a:pt x="439479" y="-36316"/>
                      <a:pt x="504160" y="46086"/>
                      <a:pt x="568842" y="128489"/>
                    </a:cubicBezTo>
                  </a:path>
                </a:pathLst>
              </a:custGeom>
              <a:noFill/>
              <a:ln w="12700">
                <a:solidFill>
                  <a:srgbClr val="5C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oehringer Forward Text" panose="020B0604020202020204" charset="0"/>
                </a:endParaRPr>
              </a:p>
            </p:txBody>
          </p:sp>
          <p:sp>
            <p:nvSpPr>
              <p:cNvPr id="195" name="TextBox 194">
                <a:extLst>
                  <a:ext uri="{FF2B5EF4-FFF2-40B4-BE49-F238E27FC236}">
                    <a16:creationId xmlns:a16="http://schemas.microsoft.com/office/drawing/2014/main" id="{0F44AC5E-E927-4C79-B2F2-23391524D8C4}"/>
                  </a:ext>
                </a:extLst>
              </p:cNvPr>
              <p:cNvSpPr txBox="1"/>
              <p:nvPr/>
            </p:nvSpPr>
            <p:spPr bwMode="gray">
              <a:xfrm>
                <a:off x="38148" y="3993676"/>
                <a:ext cx="602729" cy="138243"/>
              </a:xfrm>
              <a:prstGeom prst="rect">
                <a:avLst/>
              </a:prstGeom>
              <a:noFill/>
            </p:spPr>
            <p:txBody>
              <a:bodyPr wrap="none" lIns="0" tIns="0" rIns="0" bIns="0" rtlCol="0">
                <a:spAutoFit/>
              </a:bodyPr>
              <a:lstStyle/>
              <a:p>
                <a:pPr algn="l">
                  <a:lnSpc>
                    <a:spcPct val="140000"/>
                  </a:lnSpc>
                </a:pPr>
                <a:r>
                  <a:rPr lang="en-GB" sz="700" dirty="0">
                    <a:latin typeface="Boehringer Forward Text" panose="02000500000000020000" pitchFamily="2" charset="0"/>
                  </a:rPr>
                  <a:t>Red blood cell</a:t>
                </a:r>
              </a:p>
            </p:txBody>
          </p:sp>
          <p:sp>
            <p:nvSpPr>
              <p:cNvPr id="196" name="TextBox 195">
                <a:extLst>
                  <a:ext uri="{FF2B5EF4-FFF2-40B4-BE49-F238E27FC236}">
                    <a16:creationId xmlns:a16="http://schemas.microsoft.com/office/drawing/2014/main" id="{3EB5FCB3-CCD7-4EAB-9DBB-267B76E6BBEC}"/>
                  </a:ext>
                </a:extLst>
              </p:cNvPr>
              <p:cNvSpPr txBox="1"/>
              <p:nvPr/>
            </p:nvSpPr>
            <p:spPr bwMode="gray">
              <a:xfrm>
                <a:off x="38148" y="4223183"/>
                <a:ext cx="484107" cy="138243"/>
              </a:xfrm>
              <a:prstGeom prst="rect">
                <a:avLst/>
              </a:prstGeom>
              <a:noFill/>
            </p:spPr>
            <p:txBody>
              <a:bodyPr wrap="none" lIns="0" tIns="0" rIns="0" bIns="0" rtlCol="0">
                <a:spAutoFit/>
              </a:bodyPr>
              <a:lstStyle/>
              <a:p>
                <a:pPr algn="l">
                  <a:lnSpc>
                    <a:spcPct val="140000"/>
                  </a:lnSpc>
                </a:pPr>
                <a:r>
                  <a:rPr lang="en-GB" sz="700" dirty="0">
                    <a:latin typeface="Boehringer Forward Text" panose="02000500000000020000" pitchFamily="2" charset="0"/>
                  </a:rPr>
                  <a:t>Lipoprotein</a:t>
                </a:r>
              </a:p>
            </p:txBody>
          </p:sp>
          <p:sp>
            <p:nvSpPr>
              <p:cNvPr id="197" name="TextBox 196">
                <a:extLst>
                  <a:ext uri="{FF2B5EF4-FFF2-40B4-BE49-F238E27FC236}">
                    <a16:creationId xmlns:a16="http://schemas.microsoft.com/office/drawing/2014/main" id="{E68B7214-C898-407C-8DA1-E54F3549D101}"/>
                  </a:ext>
                </a:extLst>
              </p:cNvPr>
              <p:cNvSpPr txBox="1"/>
              <p:nvPr/>
            </p:nvSpPr>
            <p:spPr bwMode="gray">
              <a:xfrm>
                <a:off x="38148" y="4452690"/>
                <a:ext cx="432811" cy="138243"/>
              </a:xfrm>
              <a:prstGeom prst="rect">
                <a:avLst/>
              </a:prstGeom>
              <a:noFill/>
            </p:spPr>
            <p:txBody>
              <a:bodyPr wrap="none" lIns="0" tIns="0" rIns="0" bIns="0" rtlCol="0">
                <a:spAutoFit/>
              </a:bodyPr>
              <a:lstStyle/>
              <a:p>
                <a:pPr algn="l">
                  <a:lnSpc>
                    <a:spcPct val="140000"/>
                  </a:lnSpc>
                </a:pPr>
                <a:r>
                  <a:rPr lang="en-GB" sz="700" dirty="0">
                    <a:latin typeface="Boehringer Forward Text" panose="02000500000000020000" pitchFamily="2" charset="0"/>
                  </a:rPr>
                  <a:t>Monocyte</a:t>
                </a:r>
              </a:p>
            </p:txBody>
          </p:sp>
          <p:sp>
            <p:nvSpPr>
              <p:cNvPr id="198" name="TextBox 197">
                <a:extLst>
                  <a:ext uri="{FF2B5EF4-FFF2-40B4-BE49-F238E27FC236}">
                    <a16:creationId xmlns:a16="http://schemas.microsoft.com/office/drawing/2014/main" id="{A2437FD0-B954-451D-B782-7758980769CA}"/>
                  </a:ext>
                </a:extLst>
              </p:cNvPr>
              <p:cNvSpPr txBox="1"/>
              <p:nvPr/>
            </p:nvSpPr>
            <p:spPr bwMode="gray">
              <a:xfrm>
                <a:off x="985673" y="3993676"/>
                <a:ext cx="535403" cy="138243"/>
              </a:xfrm>
              <a:prstGeom prst="rect">
                <a:avLst/>
              </a:prstGeom>
              <a:noFill/>
            </p:spPr>
            <p:txBody>
              <a:bodyPr wrap="none" lIns="0" tIns="0" rIns="0" bIns="0" rtlCol="0">
                <a:spAutoFit/>
              </a:bodyPr>
              <a:lstStyle/>
              <a:p>
                <a:pPr algn="l">
                  <a:lnSpc>
                    <a:spcPct val="140000"/>
                  </a:lnSpc>
                </a:pPr>
                <a:r>
                  <a:rPr lang="en-GB" sz="700" dirty="0">
                    <a:latin typeface="Boehringer Forward Text" panose="02000500000000020000" pitchFamily="2" charset="0"/>
                  </a:rPr>
                  <a:t>Macrophage</a:t>
                </a:r>
              </a:p>
            </p:txBody>
          </p:sp>
          <p:sp>
            <p:nvSpPr>
              <p:cNvPr id="199" name="TextBox 198">
                <a:extLst>
                  <a:ext uri="{FF2B5EF4-FFF2-40B4-BE49-F238E27FC236}">
                    <a16:creationId xmlns:a16="http://schemas.microsoft.com/office/drawing/2014/main" id="{DE45C4A3-8873-4517-BDF8-37F7918EF4FF}"/>
                  </a:ext>
                </a:extLst>
              </p:cNvPr>
              <p:cNvSpPr txBox="1"/>
              <p:nvPr/>
            </p:nvSpPr>
            <p:spPr bwMode="gray">
              <a:xfrm>
                <a:off x="985673" y="4253019"/>
                <a:ext cx="596317" cy="138243"/>
              </a:xfrm>
              <a:prstGeom prst="rect">
                <a:avLst/>
              </a:prstGeom>
              <a:noFill/>
            </p:spPr>
            <p:txBody>
              <a:bodyPr wrap="none" lIns="0" tIns="0" rIns="0" bIns="0" rtlCol="0">
                <a:spAutoFit/>
              </a:bodyPr>
              <a:lstStyle/>
              <a:p>
                <a:pPr algn="l">
                  <a:lnSpc>
                    <a:spcPct val="140000"/>
                  </a:lnSpc>
                </a:pPr>
                <a:r>
                  <a:rPr lang="en-GB" sz="700" dirty="0">
                    <a:latin typeface="Boehringer Forward Text" panose="02000500000000020000" pitchFamily="2" charset="0"/>
                  </a:rPr>
                  <a:t>Apoptotic cell</a:t>
                </a:r>
              </a:p>
            </p:txBody>
          </p:sp>
          <p:grpSp>
            <p:nvGrpSpPr>
              <p:cNvPr id="200" name="Group 199">
                <a:extLst>
                  <a:ext uri="{FF2B5EF4-FFF2-40B4-BE49-F238E27FC236}">
                    <a16:creationId xmlns:a16="http://schemas.microsoft.com/office/drawing/2014/main" id="{B8111ABB-2D49-4518-974A-B46EC86F5CC9}"/>
                  </a:ext>
                </a:extLst>
              </p:cNvPr>
              <p:cNvGrpSpPr/>
              <p:nvPr/>
            </p:nvGrpSpPr>
            <p:grpSpPr>
              <a:xfrm>
                <a:off x="649043" y="4218318"/>
                <a:ext cx="250322" cy="226997"/>
                <a:chOff x="10282572" y="2299412"/>
                <a:chExt cx="236545" cy="214503"/>
              </a:xfrm>
              <a:solidFill>
                <a:schemeClr val="accent6"/>
              </a:solidFill>
            </p:grpSpPr>
            <p:grpSp>
              <p:nvGrpSpPr>
                <p:cNvPr id="203" name="Group 202">
                  <a:extLst>
                    <a:ext uri="{FF2B5EF4-FFF2-40B4-BE49-F238E27FC236}">
                      <a16:creationId xmlns:a16="http://schemas.microsoft.com/office/drawing/2014/main" id="{FE5DAF28-CEFC-44E9-B4A9-E4F284986C52}"/>
                    </a:ext>
                  </a:extLst>
                </p:cNvPr>
                <p:cNvGrpSpPr/>
                <p:nvPr/>
              </p:nvGrpSpPr>
              <p:grpSpPr>
                <a:xfrm>
                  <a:off x="10282572" y="2299412"/>
                  <a:ext cx="236545" cy="214503"/>
                  <a:chOff x="10282572" y="2299412"/>
                  <a:chExt cx="236545" cy="214503"/>
                </a:xfrm>
                <a:grpFill/>
              </p:grpSpPr>
              <p:sp>
                <p:nvSpPr>
                  <p:cNvPr id="205" name="Oval 204">
                    <a:extLst>
                      <a:ext uri="{FF2B5EF4-FFF2-40B4-BE49-F238E27FC236}">
                        <a16:creationId xmlns:a16="http://schemas.microsoft.com/office/drawing/2014/main" id="{7891C441-A941-4404-AA09-71C532AC29AE}"/>
                      </a:ext>
                    </a:extLst>
                  </p:cNvPr>
                  <p:cNvSpPr/>
                  <p:nvPr/>
                </p:nvSpPr>
                <p:spPr bwMode="gray">
                  <a:xfrm>
                    <a:off x="10437893" y="2299412"/>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sp>
                <p:nvSpPr>
                  <p:cNvPr id="206" name="Oval 205">
                    <a:extLst>
                      <a:ext uri="{FF2B5EF4-FFF2-40B4-BE49-F238E27FC236}">
                        <a16:creationId xmlns:a16="http://schemas.microsoft.com/office/drawing/2014/main" id="{6A351AB3-F8CF-4B5A-8F57-0E0CA0D4CA54}"/>
                      </a:ext>
                    </a:extLst>
                  </p:cNvPr>
                  <p:cNvSpPr/>
                  <p:nvPr/>
                </p:nvSpPr>
                <p:spPr bwMode="gray">
                  <a:xfrm>
                    <a:off x="10282572" y="2370156"/>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sp>
                <p:nvSpPr>
                  <p:cNvPr id="207" name="Oval 206">
                    <a:extLst>
                      <a:ext uri="{FF2B5EF4-FFF2-40B4-BE49-F238E27FC236}">
                        <a16:creationId xmlns:a16="http://schemas.microsoft.com/office/drawing/2014/main" id="{FF96970F-ED79-4D4A-A0CC-0B3767911BBF}"/>
                      </a:ext>
                    </a:extLst>
                  </p:cNvPr>
                  <p:cNvSpPr/>
                  <p:nvPr/>
                </p:nvSpPr>
                <p:spPr bwMode="gray">
                  <a:xfrm>
                    <a:off x="10438399" y="2433197"/>
                    <a:ext cx="80718" cy="80718"/>
                  </a:xfrm>
                  <a:prstGeom prst="ellipse">
                    <a:avLst/>
                  </a:prstGeom>
                  <a:grpFill/>
                  <a:ln w="635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grpSp>
            <p:sp>
              <p:nvSpPr>
                <p:cNvPr id="204" name="Plaque 203">
                  <a:extLst>
                    <a:ext uri="{FF2B5EF4-FFF2-40B4-BE49-F238E27FC236}">
                      <a16:creationId xmlns:a16="http://schemas.microsoft.com/office/drawing/2014/main" id="{67816EB8-D34C-4FA6-B1DE-1792F2035FEA}"/>
                    </a:ext>
                  </a:extLst>
                </p:cNvPr>
                <p:cNvSpPr/>
                <p:nvPr/>
              </p:nvSpPr>
              <p:spPr bwMode="gray">
                <a:xfrm>
                  <a:off x="10357295" y="2342391"/>
                  <a:ext cx="143195" cy="143195"/>
                </a:xfrm>
                <a:prstGeom prst="plaque">
                  <a:avLst/>
                </a:prstGeom>
                <a:grpFill/>
                <a:ln w="6350">
                  <a:solidFill>
                    <a:srgbClr val="000000">
                      <a:alpha val="0"/>
                    </a:srgb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sp>
            <p:nvSpPr>
              <p:cNvPr id="201" name="TextBox 200">
                <a:extLst>
                  <a:ext uri="{FF2B5EF4-FFF2-40B4-BE49-F238E27FC236}">
                    <a16:creationId xmlns:a16="http://schemas.microsoft.com/office/drawing/2014/main" id="{F7F33B34-8761-44BB-B185-1797E620E0D2}"/>
                  </a:ext>
                </a:extLst>
              </p:cNvPr>
              <p:cNvSpPr txBox="1"/>
              <p:nvPr/>
            </p:nvSpPr>
            <p:spPr bwMode="gray">
              <a:xfrm>
                <a:off x="985673" y="4501246"/>
                <a:ext cx="549830" cy="215444"/>
              </a:xfrm>
              <a:prstGeom prst="rect">
                <a:avLst/>
              </a:prstGeom>
              <a:noFill/>
            </p:spPr>
            <p:txBody>
              <a:bodyPr wrap="none" lIns="0" tIns="0" rIns="0" bIns="0" rtlCol="0">
                <a:spAutoFit/>
              </a:bodyPr>
              <a:lstStyle/>
              <a:p>
                <a:pPr algn="ctr"/>
                <a:r>
                  <a:rPr lang="en-GB" sz="700" dirty="0">
                    <a:latin typeface="Boehringer Forward Text" panose="02000500000000020000" pitchFamily="2" charset="0"/>
                  </a:rPr>
                  <a:t>Extracellular </a:t>
                </a:r>
                <a:br>
                  <a:rPr lang="en-GB" sz="700" dirty="0">
                    <a:latin typeface="Boehringer Forward Text" panose="02000500000000020000" pitchFamily="2" charset="0"/>
                  </a:rPr>
                </a:br>
                <a:r>
                  <a:rPr lang="en-GB" sz="700" dirty="0">
                    <a:latin typeface="Boehringer Forward Text" panose="02000500000000020000" pitchFamily="2" charset="0"/>
                  </a:rPr>
                  <a:t>matrix</a:t>
                </a:r>
              </a:p>
            </p:txBody>
          </p:sp>
          <p:sp>
            <p:nvSpPr>
              <p:cNvPr id="202" name="TextBox 201">
                <a:extLst>
                  <a:ext uri="{FF2B5EF4-FFF2-40B4-BE49-F238E27FC236}">
                    <a16:creationId xmlns:a16="http://schemas.microsoft.com/office/drawing/2014/main" id="{698C5B24-DB0F-4BE6-A6D8-C1FF8A1B63CA}"/>
                  </a:ext>
                </a:extLst>
              </p:cNvPr>
              <p:cNvSpPr txBox="1"/>
              <p:nvPr/>
            </p:nvSpPr>
            <p:spPr bwMode="gray">
              <a:xfrm>
                <a:off x="38148" y="4645339"/>
                <a:ext cx="831959" cy="138243"/>
              </a:xfrm>
              <a:prstGeom prst="rect">
                <a:avLst/>
              </a:prstGeom>
              <a:noFill/>
            </p:spPr>
            <p:txBody>
              <a:bodyPr wrap="none" lIns="0" tIns="0" rIns="0" bIns="0" rtlCol="0">
                <a:spAutoFit/>
              </a:bodyPr>
              <a:lstStyle/>
              <a:p>
                <a:pPr algn="l">
                  <a:lnSpc>
                    <a:spcPct val="140000"/>
                  </a:lnSpc>
                </a:pPr>
                <a:r>
                  <a:rPr lang="en-GB" sz="700" dirty="0">
                    <a:latin typeface="Boehringer Forward Text" panose="02000500000000020000" pitchFamily="2" charset="0"/>
                  </a:rPr>
                  <a:t>Smooth muscle cell</a:t>
                </a:r>
              </a:p>
            </p:txBody>
          </p:sp>
        </p:grpSp>
        <p:sp>
          <p:nvSpPr>
            <p:cNvPr id="208" name="Rectangle 207">
              <a:extLst>
                <a:ext uri="{FF2B5EF4-FFF2-40B4-BE49-F238E27FC236}">
                  <a16:creationId xmlns:a16="http://schemas.microsoft.com/office/drawing/2014/main" id="{4570CE20-9BE2-476B-A382-FB9C86E17D9E}"/>
                </a:ext>
              </a:extLst>
            </p:cNvPr>
            <p:cNvSpPr/>
            <p:nvPr/>
          </p:nvSpPr>
          <p:spPr bwMode="gray">
            <a:xfrm>
              <a:off x="369262" y="4040757"/>
              <a:ext cx="2245503" cy="9319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GB" sz="1600" dirty="0">
                <a:solidFill>
                  <a:schemeClr val="tx1"/>
                </a:solidFill>
              </a:endParaRPr>
            </a:p>
          </p:txBody>
        </p:sp>
        <p:sp>
          <p:nvSpPr>
            <p:cNvPr id="209" name="Oval 208">
              <a:extLst>
                <a:ext uri="{FF2B5EF4-FFF2-40B4-BE49-F238E27FC236}">
                  <a16:creationId xmlns:a16="http://schemas.microsoft.com/office/drawing/2014/main" id="{51BD7F6F-A379-4812-A5D2-C9E5E7F530EA}"/>
                </a:ext>
              </a:extLst>
            </p:cNvPr>
            <p:cNvSpPr/>
            <p:nvPr/>
          </p:nvSpPr>
          <p:spPr bwMode="gray">
            <a:xfrm>
              <a:off x="406530" y="4810076"/>
              <a:ext cx="323044" cy="68806"/>
            </a:xfrm>
            <a:prstGeom prst="ellipse">
              <a:avLst/>
            </a:prstGeom>
            <a:solidFill>
              <a:srgbClr val="E18600"/>
            </a:solidFill>
            <a:ln w="6350">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oehringer Forward Text" panose="020B0604020202020204" charset="0"/>
              </a:endParaRPr>
            </a:p>
          </p:txBody>
        </p:sp>
      </p:grpSp>
      <p:grpSp>
        <p:nvGrpSpPr>
          <p:cNvPr id="210" name="Group 209">
            <a:extLst>
              <a:ext uri="{FF2B5EF4-FFF2-40B4-BE49-F238E27FC236}">
                <a16:creationId xmlns:a16="http://schemas.microsoft.com/office/drawing/2014/main" id="{E5136168-672F-4BC1-8281-EB3DBC108E31}"/>
              </a:ext>
            </a:extLst>
          </p:cNvPr>
          <p:cNvGrpSpPr/>
          <p:nvPr/>
        </p:nvGrpSpPr>
        <p:grpSpPr>
          <a:xfrm>
            <a:off x="10313553" y="6514125"/>
            <a:ext cx="1508140" cy="369332"/>
            <a:chOff x="10609338" y="6488668"/>
            <a:chExt cx="1508140" cy="369332"/>
          </a:xfrm>
        </p:grpSpPr>
        <p:pic>
          <p:nvPicPr>
            <p:cNvPr id="211" name="Picture 188">
              <a:extLst>
                <a:ext uri="{FF2B5EF4-FFF2-40B4-BE49-F238E27FC236}">
                  <a16:creationId xmlns:a16="http://schemas.microsoft.com/office/drawing/2014/main" id="{1AF4B052-DE12-4760-AAF2-2A6479BE597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2" name="TextBox 211">
              <a:extLst>
                <a:ext uri="{FF2B5EF4-FFF2-40B4-BE49-F238E27FC236}">
                  <a16:creationId xmlns:a16="http://schemas.microsoft.com/office/drawing/2014/main" id="{CFEC1DAD-BD90-4CA6-B68F-7F50F1C6B769}"/>
                </a:ext>
              </a:extLst>
            </p:cNvPr>
            <p:cNvSpPr txBox="1"/>
            <p:nvPr/>
          </p:nvSpPr>
          <p:spPr>
            <a:xfrm>
              <a:off x="10874189" y="6488668"/>
              <a:ext cx="1243289" cy="369332"/>
            </a:xfrm>
            <a:prstGeom prst="rect">
              <a:avLst/>
            </a:prstGeom>
            <a:noFill/>
          </p:spPr>
          <p:txBody>
            <a:bodyPr wrap="none" rtlCol="0">
              <a:spAutoFit/>
            </a:bodyPr>
            <a:lstStyle/>
            <a:p>
              <a:r>
                <a:rPr lang="en-US" dirty="0"/>
                <a:t>SSLI at VCU</a:t>
              </a:r>
            </a:p>
          </p:txBody>
        </p:sp>
      </p:grpSp>
    </p:spTree>
    <p:extLst>
      <p:ext uri="{BB962C8B-B14F-4D97-AF65-F5344CB8AC3E}">
        <p14:creationId xmlns:p14="http://schemas.microsoft.com/office/powerpoint/2010/main" val="1993493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1">
            <a:extLst>
              <a:ext uri="{FF2B5EF4-FFF2-40B4-BE49-F238E27FC236}">
                <a16:creationId xmlns:a16="http://schemas.microsoft.com/office/drawing/2014/main" id="{5C596E42-7549-4948-A1D0-F1488C9C3580}"/>
              </a:ext>
            </a:extLst>
          </p:cNvPr>
          <p:cNvPicPr>
            <a:picLocks noChangeAspect="1"/>
          </p:cNvPicPr>
          <p:nvPr/>
        </p:nvPicPr>
        <p:blipFill>
          <a:blip r:embed="rId2"/>
          <a:stretch>
            <a:fillRect/>
          </a:stretch>
        </p:blipFill>
        <p:spPr>
          <a:xfrm>
            <a:off x="1113395" y="1352746"/>
            <a:ext cx="9648618" cy="4513205"/>
          </a:xfrm>
          <a:prstGeom prst="rect">
            <a:avLst/>
          </a:prstGeom>
        </p:spPr>
      </p:pic>
      <p:sp>
        <p:nvSpPr>
          <p:cNvPr id="4" name="Title 3">
            <a:extLst>
              <a:ext uri="{FF2B5EF4-FFF2-40B4-BE49-F238E27FC236}">
                <a16:creationId xmlns:a16="http://schemas.microsoft.com/office/drawing/2014/main" id="{4EB87D88-7C49-4068-8EDD-188A3979E3ED}"/>
              </a:ext>
            </a:extLst>
          </p:cNvPr>
          <p:cNvSpPr txBox="1">
            <a:spLocks/>
          </p:cNvSpPr>
          <p:nvPr/>
        </p:nvSpPr>
        <p:spPr>
          <a:xfrm>
            <a:off x="838200" y="365126"/>
            <a:ext cx="10515600" cy="8556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Univers" panose="020B05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Univers" panose="020B0503020202020204" pitchFamily="34" charset="0"/>
                <a:ea typeface="+mj-ea"/>
                <a:cs typeface="+mj-cs"/>
              </a:rPr>
              <a:t>Patients with MASLD have increased multiple metabolic health outcomes</a:t>
            </a:r>
          </a:p>
        </p:txBody>
      </p:sp>
      <p:sp>
        <p:nvSpPr>
          <p:cNvPr id="5" name="Segnaposto piè di pagina 2">
            <a:extLst>
              <a:ext uri="{FF2B5EF4-FFF2-40B4-BE49-F238E27FC236}">
                <a16:creationId xmlns:a16="http://schemas.microsoft.com/office/drawing/2014/main" id="{36E5B3EA-7A1C-4A62-BB94-3A459F6F58FE}"/>
              </a:ext>
            </a:extLst>
          </p:cNvPr>
          <p:cNvSpPr>
            <a:spLocks noGrp="1"/>
          </p:cNvSpPr>
          <p:nvPr>
            <p:ph type="ftr" sz="quarter" idx="11"/>
          </p:nvPr>
        </p:nvSpPr>
        <p:spPr>
          <a:xfrm>
            <a:off x="7744696" y="6295848"/>
            <a:ext cx="30861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Aptos" panose="02110004020202020204"/>
                <a:ea typeface="+mn-ea"/>
                <a:cs typeface="+mn-cs"/>
              </a:rPr>
              <a:t>Chan et al CGH 2024</a:t>
            </a:r>
          </a:p>
        </p:txBody>
      </p:sp>
      <p:grpSp>
        <p:nvGrpSpPr>
          <p:cNvPr id="6" name="Group 5">
            <a:extLst>
              <a:ext uri="{FF2B5EF4-FFF2-40B4-BE49-F238E27FC236}">
                <a16:creationId xmlns:a16="http://schemas.microsoft.com/office/drawing/2014/main" id="{5FCD0EC1-095D-4CA6-8D67-4DD0DD2188DE}"/>
              </a:ext>
            </a:extLst>
          </p:cNvPr>
          <p:cNvGrpSpPr/>
          <p:nvPr/>
        </p:nvGrpSpPr>
        <p:grpSpPr>
          <a:xfrm>
            <a:off x="10239729" y="6488668"/>
            <a:ext cx="1508140" cy="369332"/>
            <a:chOff x="10609338" y="6488668"/>
            <a:chExt cx="1508140" cy="369332"/>
          </a:xfrm>
        </p:grpSpPr>
        <p:pic>
          <p:nvPicPr>
            <p:cNvPr id="7" name="Picture 188">
              <a:extLst>
                <a:ext uri="{FF2B5EF4-FFF2-40B4-BE49-F238E27FC236}">
                  <a16:creationId xmlns:a16="http://schemas.microsoft.com/office/drawing/2014/main" id="{F137509B-0C9E-4017-BEBA-9DFAE9EE6F4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702B80BB-0353-4D04-9245-0A66FD10944F}"/>
                </a:ext>
              </a:extLst>
            </p:cNvPr>
            <p:cNvSpPr txBox="1"/>
            <p:nvPr/>
          </p:nvSpPr>
          <p:spPr>
            <a:xfrm>
              <a:off x="10874189" y="6488668"/>
              <a:ext cx="1243289" cy="369332"/>
            </a:xfrm>
            <a:prstGeom prst="rect">
              <a:avLst/>
            </a:prstGeom>
            <a:noFill/>
          </p:spPr>
          <p:txBody>
            <a:bodyPr wrap="none" rtlCol="0">
              <a:spAutoFit/>
            </a:bodyPr>
            <a:lstStyle/>
            <a:p>
              <a:r>
                <a:rPr lang="en-US" dirty="0"/>
                <a:t>SSLI at VCU</a:t>
              </a:r>
            </a:p>
          </p:txBody>
        </p:sp>
      </p:grpSp>
    </p:spTree>
    <p:extLst>
      <p:ext uri="{BB962C8B-B14F-4D97-AF65-F5344CB8AC3E}">
        <p14:creationId xmlns:p14="http://schemas.microsoft.com/office/powerpoint/2010/main" val="109109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5AA71-0813-41BD-A397-BD9934029C79}"/>
              </a:ext>
            </a:extLst>
          </p:cNvPr>
          <p:cNvSpPr txBox="1">
            <a:spLocks noChangeArrowheads="1"/>
          </p:cNvSpPr>
          <p:nvPr>
            <p:custDataLst>
              <p:tags r:id="rId1"/>
            </p:custDataLst>
          </p:nvPr>
        </p:nvSpPr>
        <p:spPr bwMode="auto">
          <a:xfrm>
            <a:off x="4879193" y="6182585"/>
            <a:ext cx="2994653" cy="232503"/>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400" dirty="0">
                <a:ln w="9525" cap="flat" cmpd="sng" algn="ctr">
                  <a:noFill/>
                  <a:prstDash val="solid"/>
                  <a:round/>
                  <a:headEnd type="none" w="med" len="med"/>
                  <a:tailEnd type="none" w="med" len="med"/>
                </a:ln>
                <a:solidFill>
                  <a:srgbClr val="000000"/>
                </a:solidFill>
                <a:latin typeface="+mn-lt"/>
                <a:sym typeface="Wingdings"/>
              </a:rPr>
              <a:t>Shang et al Diabetes Care 2024 </a:t>
            </a:r>
          </a:p>
        </p:txBody>
      </p:sp>
      <p:sp>
        <p:nvSpPr>
          <p:cNvPr id="4" name="Text Placeholder 2">
            <a:extLst>
              <a:ext uri="{FF2B5EF4-FFF2-40B4-BE49-F238E27FC236}">
                <a16:creationId xmlns:a16="http://schemas.microsoft.com/office/drawing/2014/main" id="{2A8802E0-7AE3-4973-B045-43DCCF81A961}"/>
              </a:ext>
            </a:extLst>
          </p:cNvPr>
          <p:cNvSpPr>
            <a:spLocks noChangeArrowheads="1"/>
          </p:cNvSpPr>
          <p:nvPr>
            <p:custDataLst>
              <p:tags r:id="rId2"/>
            </p:custDataLst>
          </p:nvPr>
        </p:nvSpPr>
        <p:spPr bwMode="auto">
          <a:xfrm>
            <a:off x="1524000" y="5780088"/>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100">
              <a:latin typeface="Helvetica" panose="020B0604020202020204" pitchFamily="34" charset="0"/>
            </a:endParaRPr>
          </a:p>
        </p:txBody>
      </p:sp>
      <p:grpSp>
        <p:nvGrpSpPr>
          <p:cNvPr id="5" name="Gruppo 3">
            <a:extLst>
              <a:ext uri="{FF2B5EF4-FFF2-40B4-BE49-F238E27FC236}">
                <a16:creationId xmlns:a16="http://schemas.microsoft.com/office/drawing/2014/main" id="{2FB9DA30-EE2F-452D-940E-5AD296FA8978}"/>
              </a:ext>
            </a:extLst>
          </p:cNvPr>
          <p:cNvGrpSpPr/>
          <p:nvPr/>
        </p:nvGrpSpPr>
        <p:grpSpPr>
          <a:xfrm>
            <a:off x="1215338" y="846005"/>
            <a:ext cx="9413545" cy="5051793"/>
            <a:chOff x="971599" y="943145"/>
            <a:chExt cx="7060159" cy="3788845"/>
          </a:xfrm>
        </p:grpSpPr>
        <p:pic>
          <p:nvPicPr>
            <p:cNvPr id="6" name="New picture">
              <a:extLst>
                <a:ext uri="{FF2B5EF4-FFF2-40B4-BE49-F238E27FC236}">
                  <a16:creationId xmlns:a16="http://schemas.microsoft.com/office/drawing/2014/main" id="{03A1E6B9-5CBC-4CA5-95F7-E797EB300808}"/>
                </a:ext>
              </a:extLst>
            </p:cNvPr>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971599" y="943145"/>
              <a:ext cx="7060159" cy="378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7" name="Rettangolo 2">
              <a:extLst>
                <a:ext uri="{FF2B5EF4-FFF2-40B4-BE49-F238E27FC236}">
                  <a16:creationId xmlns:a16="http://schemas.microsoft.com/office/drawing/2014/main" id="{C992CDC0-4ED1-4568-9396-C868885DF26D}"/>
                </a:ext>
              </a:extLst>
            </p:cNvPr>
            <p:cNvSpPr/>
            <p:nvPr/>
          </p:nvSpPr>
          <p:spPr>
            <a:xfrm>
              <a:off x="971600" y="950463"/>
              <a:ext cx="7060158" cy="469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endParaRPr>
            </a:p>
          </p:txBody>
        </p:sp>
      </p:grpSp>
      <p:sp>
        <p:nvSpPr>
          <p:cNvPr id="8" name="Titolo 1">
            <a:extLst>
              <a:ext uri="{FF2B5EF4-FFF2-40B4-BE49-F238E27FC236}">
                <a16:creationId xmlns:a16="http://schemas.microsoft.com/office/drawing/2014/main" id="{B34DFC8D-883D-4317-947D-B3DCC6671949}"/>
              </a:ext>
            </a:extLst>
          </p:cNvPr>
          <p:cNvSpPr txBox="1">
            <a:spLocks/>
          </p:cNvSpPr>
          <p:nvPr/>
        </p:nvSpPr>
        <p:spPr>
          <a:xfrm>
            <a:off x="719403" y="183224"/>
            <a:ext cx="10515600" cy="132556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Univers" panose="020B0503020202020204" pitchFamily="34" charset="0"/>
                <a:ea typeface="+mj-ea"/>
                <a:cs typeface="+mj-cs"/>
              </a:defRPr>
            </a:lvl1pPr>
          </a:lstStyle>
          <a:p>
            <a:r>
              <a:rPr lang="en-US" sz="3733" dirty="0">
                <a:solidFill>
                  <a:srgbClr val="0000FF"/>
                </a:solidFill>
                <a:latin typeface="+mn-lt"/>
              </a:rPr>
              <a:t>Metabolic Syndrome Traits Increase the Risk of Major Adverse Liver Outcomes in Type 2 Diabetes </a:t>
            </a:r>
            <a:endParaRPr lang="it-IT" sz="3733" dirty="0">
              <a:solidFill>
                <a:srgbClr val="0000FF"/>
              </a:solidFill>
              <a:latin typeface="+mn-lt"/>
            </a:endParaRPr>
          </a:p>
        </p:txBody>
      </p:sp>
      <p:grpSp>
        <p:nvGrpSpPr>
          <p:cNvPr id="9" name="Group 8">
            <a:extLst>
              <a:ext uri="{FF2B5EF4-FFF2-40B4-BE49-F238E27FC236}">
                <a16:creationId xmlns:a16="http://schemas.microsoft.com/office/drawing/2014/main" id="{A88B2AFF-DA81-4016-9517-22FE17D824BB}"/>
              </a:ext>
            </a:extLst>
          </p:cNvPr>
          <p:cNvGrpSpPr/>
          <p:nvPr/>
        </p:nvGrpSpPr>
        <p:grpSpPr>
          <a:xfrm>
            <a:off x="10609338" y="6488668"/>
            <a:ext cx="1508140" cy="369332"/>
            <a:chOff x="10609338" y="6488668"/>
            <a:chExt cx="1508140" cy="369332"/>
          </a:xfrm>
        </p:grpSpPr>
        <p:pic>
          <p:nvPicPr>
            <p:cNvPr id="10" name="Picture 188">
              <a:extLst>
                <a:ext uri="{FF2B5EF4-FFF2-40B4-BE49-F238E27FC236}">
                  <a16:creationId xmlns:a16="http://schemas.microsoft.com/office/drawing/2014/main" id="{E6B667A2-0274-4206-B0DD-E3F8A3F484D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F2B5BBFD-CE38-498A-9B66-C79EEA5A9F9E}"/>
                </a:ext>
              </a:extLst>
            </p:cNvPr>
            <p:cNvSpPr txBox="1"/>
            <p:nvPr/>
          </p:nvSpPr>
          <p:spPr>
            <a:xfrm>
              <a:off x="10874189" y="6488668"/>
              <a:ext cx="1243289" cy="369332"/>
            </a:xfrm>
            <a:prstGeom prst="rect">
              <a:avLst/>
            </a:prstGeom>
            <a:noFill/>
          </p:spPr>
          <p:txBody>
            <a:bodyPr wrap="none" rtlCol="0">
              <a:spAutoFit/>
            </a:bodyPr>
            <a:lstStyle/>
            <a:p>
              <a:r>
                <a:rPr lang="en-US" dirty="0"/>
                <a:t>SSLI at VCU</a:t>
              </a:r>
            </a:p>
          </p:txBody>
        </p:sp>
      </p:grpSp>
    </p:spTree>
    <p:extLst>
      <p:ext uri="{BB962C8B-B14F-4D97-AF65-F5344CB8AC3E}">
        <p14:creationId xmlns:p14="http://schemas.microsoft.com/office/powerpoint/2010/main" val="3567378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B6F00B79-207B-42D7-A54C-787567740E28}"/>
              </a:ext>
            </a:extLst>
          </p:cNvPr>
          <p:cNvGrpSpPr/>
          <p:nvPr/>
        </p:nvGrpSpPr>
        <p:grpSpPr>
          <a:xfrm>
            <a:off x="74105" y="660025"/>
            <a:ext cx="11923215" cy="5133701"/>
            <a:chOff x="64678" y="817734"/>
            <a:chExt cx="11923215" cy="5347134"/>
          </a:xfrm>
        </p:grpSpPr>
        <p:sp>
          <p:nvSpPr>
            <p:cNvPr id="3" name="Rectangle: Rounded Corners 2">
              <a:extLst>
                <a:ext uri="{FF2B5EF4-FFF2-40B4-BE49-F238E27FC236}">
                  <a16:creationId xmlns:a16="http://schemas.microsoft.com/office/drawing/2014/main" id="{0B30786E-E212-44C1-8BC4-B895A58D83DC}"/>
                </a:ext>
              </a:extLst>
            </p:cNvPr>
            <p:cNvSpPr/>
            <p:nvPr/>
          </p:nvSpPr>
          <p:spPr>
            <a:xfrm>
              <a:off x="64678" y="1186468"/>
              <a:ext cx="11923215" cy="49784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7B618B20-5E0A-44B3-BBD9-22FEA320E0C2}"/>
                </a:ext>
              </a:extLst>
            </p:cNvPr>
            <p:cNvSpPr txBox="1"/>
            <p:nvPr/>
          </p:nvSpPr>
          <p:spPr>
            <a:xfrm>
              <a:off x="186677" y="817734"/>
              <a:ext cx="9241761" cy="369332"/>
            </a:xfrm>
            <a:prstGeom prst="rect">
              <a:avLst/>
            </a:prstGeom>
            <a:noFill/>
          </p:spPr>
          <p:txBody>
            <a:bodyPr wrap="none" rtlCol="0">
              <a:spAutoFit/>
            </a:bodyPr>
            <a:lstStyle/>
            <a:p>
              <a:r>
                <a:rPr lang="en-US" dirty="0">
                  <a:solidFill>
                    <a:srgbClr val="C00000"/>
                  </a:solidFill>
                </a:rPr>
                <a:t>Causes of death in stages 0-2 mainly due to CRM, sepsis and cancer and liver related in stages 3-4</a:t>
              </a:r>
            </a:p>
          </p:txBody>
        </p:sp>
      </p:grpSp>
      <p:sp>
        <p:nvSpPr>
          <p:cNvPr id="2" name="Title 1">
            <a:extLst>
              <a:ext uri="{FF2B5EF4-FFF2-40B4-BE49-F238E27FC236}">
                <a16:creationId xmlns:a16="http://schemas.microsoft.com/office/drawing/2014/main" id="{7CA6A525-ABE5-45AF-BED5-67738CF8EA61}"/>
              </a:ext>
            </a:extLst>
          </p:cNvPr>
          <p:cNvSpPr>
            <a:spLocks noGrp="1"/>
          </p:cNvSpPr>
          <p:nvPr>
            <p:ph type="title"/>
          </p:nvPr>
        </p:nvSpPr>
        <p:spPr>
          <a:xfrm>
            <a:off x="438975" y="230146"/>
            <a:ext cx="11804151" cy="569867"/>
          </a:xfrm>
        </p:spPr>
        <p:txBody>
          <a:bodyPr>
            <a:normAutofit/>
          </a:bodyPr>
          <a:lstStyle/>
          <a:p>
            <a:r>
              <a:rPr lang="en-US" sz="2800" dirty="0">
                <a:solidFill>
                  <a:srgbClr val="0000FF"/>
                </a:solidFill>
              </a:rPr>
              <a:t>Increasing fibrosis stage is linked to hepatic outcomes and mortality</a:t>
            </a:r>
          </a:p>
        </p:txBody>
      </p:sp>
      <p:sp>
        <p:nvSpPr>
          <p:cNvPr id="5" name="Rectangle 4">
            <a:extLst>
              <a:ext uri="{FF2B5EF4-FFF2-40B4-BE49-F238E27FC236}">
                <a16:creationId xmlns:a16="http://schemas.microsoft.com/office/drawing/2014/main" id="{06A81AF7-4E80-4335-AF96-64EF493DDBDB}"/>
              </a:ext>
            </a:extLst>
          </p:cNvPr>
          <p:cNvSpPr/>
          <p:nvPr/>
        </p:nvSpPr>
        <p:spPr>
          <a:xfrm>
            <a:off x="1045226" y="1064274"/>
            <a:ext cx="4786313" cy="400110"/>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Arial"/>
                <a:ea typeface="+mn-ea"/>
                <a:cs typeface="Arial"/>
              </a:rPr>
              <a:t>Decompensation</a:t>
            </a:r>
            <a:endParaRPr kumimoji="0" lang="en-US" sz="2000" b="0" i="0" u="none" strike="noStrike" kern="1200" cap="none" spc="0" normalizeH="0" baseline="0" noProof="0" dirty="0">
              <a:ln>
                <a:noFill/>
              </a:ln>
              <a:solidFill>
                <a:schemeClr val="tx2"/>
              </a:solidFill>
              <a:effectLst/>
              <a:uLnTx/>
              <a:uFillTx/>
              <a:latin typeface="Arial"/>
              <a:ea typeface="+mn-ea"/>
              <a:cs typeface="Arial"/>
            </a:endParaRPr>
          </a:p>
        </p:txBody>
      </p:sp>
      <p:sp>
        <p:nvSpPr>
          <p:cNvPr id="6" name="Rectangle 5">
            <a:extLst>
              <a:ext uri="{FF2B5EF4-FFF2-40B4-BE49-F238E27FC236}">
                <a16:creationId xmlns:a16="http://schemas.microsoft.com/office/drawing/2014/main" id="{6EBB76C0-C863-4C08-ACB1-84B82FDF6662}"/>
              </a:ext>
            </a:extLst>
          </p:cNvPr>
          <p:cNvSpPr/>
          <p:nvPr/>
        </p:nvSpPr>
        <p:spPr>
          <a:xfrm>
            <a:off x="6909373" y="1064274"/>
            <a:ext cx="4786313" cy="400110"/>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Arial"/>
                <a:ea typeface="+mn-ea"/>
                <a:cs typeface="Arial"/>
              </a:rPr>
              <a:t>All-Cause Mortality</a:t>
            </a:r>
            <a:r>
              <a:rPr kumimoji="0" lang="en-US" sz="2000" b="1" i="0" u="none" strike="noStrike" kern="1200" cap="none" spc="0" normalizeH="0" baseline="30000" noProof="0" dirty="0">
                <a:ln>
                  <a:noFill/>
                </a:ln>
                <a:solidFill>
                  <a:schemeClr val="tx2"/>
                </a:solidFill>
                <a:effectLst/>
                <a:uLnTx/>
                <a:uFillTx/>
                <a:latin typeface="Arial"/>
                <a:ea typeface="+mn-ea"/>
                <a:cs typeface="Arial"/>
              </a:rPr>
              <a:t> </a:t>
            </a:r>
            <a:endParaRPr kumimoji="0" lang="en-US" sz="2000" b="0" i="0" u="none" strike="noStrike" kern="1200" cap="none" spc="0" normalizeH="0" baseline="0" noProof="0" dirty="0">
              <a:ln>
                <a:noFill/>
              </a:ln>
              <a:solidFill>
                <a:schemeClr val="tx2"/>
              </a:solidFill>
              <a:effectLst/>
              <a:uLnTx/>
              <a:uFillTx/>
              <a:latin typeface="Arial"/>
              <a:ea typeface="+mn-ea"/>
              <a:cs typeface="Arial"/>
            </a:endParaRPr>
          </a:p>
        </p:txBody>
      </p:sp>
      <p:sp>
        <p:nvSpPr>
          <p:cNvPr id="7" name="TextBox 6">
            <a:extLst>
              <a:ext uri="{FF2B5EF4-FFF2-40B4-BE49-F238E27FC236}">
                <a16:creationId xmlns:a16="http://schemas.microsoft.com/office/drawing/2014/main" id="{175595BD-D442-4E9B-BC36-F589791F608F}"/>
              </a:ext>
            </a:extLst>
          </p:cNvPr>
          <p:cNvSpPr txBox="1"/>
          <p:nvPr/>
        </p:nvSpPr>
        <p:spPr>
          <a:xfrm>
            <a:off x="5811192" y="6141434"/>
            <a:ext cx="4840679" cy="261610"/>
          </a:xfrm>
          <a:prstGeom prst="rect">
            <a:avLst/>
          </a:prstGeom>
          <a:noFill/>
        </p:spPr>
        <p:txBody>
          <a:bodyPr wrap="square" rtlCol="0">
            <a:spAutoFit/>
          </a:bodyPr>
          <a:lstStyle>
            <a:defPPr>
              <a:defRPr lang="en-US"/>
            </a:defPPr>
            <a:lvl1pPr>
              <a:defRPr sz="1100">
                <a:cs typeface="Calibri" pitchFamily="34" charset="0"/>
              </a:defRPr>
            </a:lvl1pPr>
          </a:lstStyle>
          <a:p>
            <a:pPr marR="0" lvl="0" algn="l" defTabSz="914400" rtl="0" eaLnBrk="1" fontAlgn="auto" latinLnBrk="0" hangingPunct="1">
              <a:lnSpc>
                <a:spcPct val="100000"/>
              </a:lnSpc>
              <a:spcBef>
                <a:spcPts val="0"/>
              </a:spcBef>
              <a:spcAft>
                <a:spcPts val="0"/>
              </a:spcAft>
              <a:buClrTx/>
              <a:buSzTx/>
              <a:tabLst/>
              <a:defRPr/>
            </a:pPr>
            <a:r>
              <a:rPr kumimoji="0" lang="da-DK" sz="1100" b="0" i="0" u="none" strike="noStrike" kern="1200" cap="none" spc="0" normalizeH="0" baseline="0" noProof="0" dirty="0">
                <a:ln>
                  <a:noFill/>
                </a:ln>
                <a:effectLst/>
                <a:uLnTx/>
                <a:uFillTx/>
                <a:latin typeface="Arial" panose="020B0604020202020204"/>
                <a:ea typeface="+mn-ea"/>
                <a:cs typeface="Arial"/>
              </a:rPr>
              <a:t>Adapted from Sanyal AJ, et al. </a:t>
            </a:r>
            <a:r>
              <a:rPr kumimoji="0" lang="da-DK" sz="1100" b="0" i="1" u="none" strike="noStrike" kern="1200" cap="none" spc="0" normalizeH="0" baseline="0" noProof="0" dirty="0">
                <a:ln>
                  <a:noFill/>
                </a:ln>
                <a:effectLst/>
                <a:uLnTx/>
                <a:uFillTx/>
                <a:latin typeface="Arial" panose="020B0604020202020204"/>
                <a:ea typeface="+mn-ea"/>
                <a:cs typeface="Arial"/>
              </a:rPr>
              <a:t>N Engl J Med</a:t>
            </a:r>
            <a:r>
              <a:rPr kumimoji="0" lang="da-DK" sz="1100" b="0" i="0" u="none" strike="noStrike" kern="1200" cap="none" spc="0" normalizeH="0" baseline="0" noProof="0" dirty="0">
                <a:ln>
                  <a:noFill/>
                </a:ln>
                <a:effectLst/>
                <a:uLnTx/>
                <a:uFillTx/>
                <a:latin typeface="Arial" panose="020B0604020202020204"/>
                <a:ea typeface="+mn-ea"/>
                <a:cs typeface="Arial"/>
              </a:rPr>
              <a:t>. 2021;385(17):1559–1569.</a:t>
            </a:r>
            <a:endParaRPr kumimoji="0" lang="en-US" sz="1100" b="0" i="0" u="none" strike="noStrike" kern="1200" cap="none" spc="0" normalizeH="0" baseline="0" noProof="0" dirty="0">
              <a:ln>
                <a:noFill/>
              </a:ln>
              <a:effectLst/>
              <a:uLnTx/>
              <a:uFillTx/>
              <a:latin typeface="Arial"/>
              <a:ea typeface="+mn-ea"/>
              <a:cs typeface="Calibri" pitchFamily="34" charset="0"/>
            </a:endParaRPr>
          </a:p>
        </p:txBody>
      </p:sp>
      <p:grpSp>
        <p:nvGrpSpPr>
          <p:cNvPr id="8" name="Group 7">
            <a:extLst>
              <a:ext uri="{FF2B5EF4-FFF2-40B4-BE49-F238E27FC236}">
                <a16:creationId xmlns:a16="http://schemas.microsoft.com/office/drawing/2014/main" id="{6D07F750-75F5-4975-8AF2-9F6A04D45381}"/>
              </a:ext>
            </a:extLst>
          </p:cNvPr>
          <p:cNvGrpSpPr/>
          <p:nvPr/>
        </p:nvGrpSpPr>
        <p:grpSpPr>
          <a:xfrm>
            <a:off x="1288157" y="5424770"/>
            <a:ext cx="9615539" cy="189939"/>
            <a:chOff x="1609876" y="5819141"/>
            <a:chExt cx="9615539" cy="189939"/>
          </a:xfrm>
          <a:noFill/>
        </p:grpSpPr>
        <p:grpSp>
          <p:nvGrpSpPr>
            <p:cNvPr id="83" name="Group 82">
              <a:extLst>
                <a:ext uri="{FF2B5EF4-FFF2-40B4-BE49-F238E27FC236}">
                  <a16:creationId xmlns:a16="http://schemas.microsoft.com/office/drawing/2014/main" id="{F77262AF-6912-4ADC-BEB0-38F288A8FBF3}"/>
                </a:ext>
              </a:extLst>
            </p:cNvPr>
            <p:cNvGrpSpPr/>
            <p:nvPr/>
          </p:nvGrpSpPr>
          <p:grpSpPr>
            <a:xfrm>
              <a:off x="1609876" y="5819141"/>
              <a:ext cx="1660170" cy="175433"/>
              <a:chOff x="3698558" y="5819141"/>
              <a:chExt cx="1660170" cy="175433"/>
            </a:xfrm>
            <a:grpFill/>
          </p:grpSpPr>
          <p:sp>
            <p:nvSpPr>
              <p:cNvPr id="96" name="TextBox 95">
                <a:extLst>
                  <a:ext uri="{FF2B5EF4-FFF2-40B4-BE49-F238E27FC236}">
                    <a16:creationId xmlns:a16="http://schemas.microsoft.com/office/drawing/2014/main" id="{07CD864E-F147-472A-9710-CA5C2271AE35}"/>
                  </a:ext>
                </a:extLst>
              </p:cNvPr>
              <p:cNvSpPr txBox="1"/>
              <p:nvPr/>
            </p:nvSpPr>
            <p:spPr>
              <a:xfrm>
                <a:off x="4232889" y="5819141"/>
                <a:ext cx="1125839" cy="175433"/>
              </a:xfrm>
              <a:prstGeom prst="rect">
                <a:avLst/>
              </a:prstGeom>
              <a:grpFill/>
              <a:ln>
                <a:noFill/>
              </a:ln>
            </p:spPr>
            <p:txBody>
              <a:bodyPr wrap="square" lIns="0" tIns="0" rIns="0" bIns="0" rtlCol="0">
                <a:spAutoFit/>
              </a:bodyPr>
              <a:lstStyle/>
              <a:p>
                <a:pPr>
                  <a:lnSpc>
                    <a:spcPct val="95000"/>
                  </a:lnSpc>
                </a:pPr>
                <a:r>
                  <a:rPr lang="en-US" sz="1200" b="1" dirty="0">
                    <a:cs typeface="Calibri" pitchFamily="34" charset="0"/>
                  </a:rPr>
                  <a:t>No Fibrosis</a:t>
                </a:r>
              </a:p>
            </p:txBody>
          </p:sp>
          <p:cxnSp>
            <p:nvCxnSpPr>
              <p:cNvPr id="97" name="Straight Connector 96">
                <a:extLst>
                  <a:ext uri="{FF2B5EF4-FFF2-40B4-BE49-F238E27FC236}">
                    <a16:creationId xmlns:a16="http://schemas.microsoft.com/office/drawing/2014/main" id="{4E917FA2-4C67-43BE-9343-E1FF5172B2D5}"/>
                  </a:ext>
                </a:extLst>
              </p:cNvPr>
              <p:cNvCxnSpPr>
                <a:cxnSpLocks/>
              </p:cNvCxnSpPr>
              <p:nvPr/>
            </p:nvCxnSpPr>
            <p:spPr bwMode="auto">
              <a:xfrm>
                <a:off x="3698558" y="5921363"/>
                <a:ext cx="457200" cy="0"/>
              </a:xfrm>
              <a:prstGeom prst="line">
                <a:avLst/>
              </a:prstGeom>
              <a:grp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84" name="Group 83">
              <a:extLst>
                <a:ext uri="{FF2B5EF4-FFF2-40B4-BE49-F238E27FC236}">
                  <a16:creationId xmlns:a16="http://schemas.microsoft.com/office/drawing/2014/main" id="{3B27C248-0676-46DE-BB0A-E05AB16D9014}"/>
                </a:ext>
              </a:extLst>
            </p:cNvPr>
            <p:cNvGrpSpPr/>
            <p:nvPr/>
          </p:nvGrpSpPr>
          <p:grpSpPr>
            <a:xfrm>
              <a:off x="3377081" y="5833647"/>
              <a:ext cx="1723759" cy="175433"/>
              <a:chOff x="3424238" y="5833647"/>
              <a:chExt cx="1723759" cy="175433"/>
            </a:xfrm>
            <a:grpFill/>
          </p:grpSpPr>
          <p:sp>
            <p:nvSpPr>
              <p:cNvPr id="94" name="TextBox 93">
                <a:extLst>
                  <a:ext uri="{FF2B5EF4-FFF2-40B4-BE49-F238E27FC236}">
                    <a16:creationId xmlns:a16="http://schemas.microsoft.com/office/drawing/2014/main" id="{82222451-684A-44FE-BD39-D618CC1326DD}"/>
                  </a:ext>
                </a:extLst>
              </p:cNvPr>
              <p:cNvSpPr txBox="1"/>
              <p:nvPr/>
            </p:nvSpPr>
            <p:spPr>
              <a:xfrm>
                <a:off x="3958569" y="5833647"/>
                <a:ext cx="1189428" cy="175433"/>
              </a:xfrm>
              <a:prstGeom prst="rect">
                <a:avLst/>
              </a:prstGeom>
              <a:grpFill/>
              <a:ln>
                <a:noFill/>
              </a:ln>
            </p:spPr>
            <p:txBody>
              <a:bodyPr wrap="none" lIns="0" tIns="0" rIns="0" bIns="0" rtlCol="0">
                <a:spAutoFit/>
              </a:bodyPr>
              <a:lstStyle/>
              <a:p>
                <a:pPr>
                  <a:lnSpc>
                    <a:spcPct val="95000"/>
                  </a:lnSpc>
                </a:pPr>
                <a:r>
                  <a:rPr lang="en-US" sz="1200" b="1" dirty="0">
                    <a:cs typeface="Calibri" pitchFamily="34" charset="0"/>
                  </a:rPr>
                  <a:t>Fibrosis Stage 1</a:t>
                </a:r>
              </a:p>
            </p:txBody>
          </p:sp>
          <p:cxnSp>
            <p:nvCxnSpPr>
              <p:cNvPr id="95" name="Straight Connector 94">
                <a:extLst>
                  <a:ext uri="{FF2B5EF4-FFF2-40B4-BE49-F238E27FC236}">
                    <a16:creationId xmlns:a16="http://schemas.microsoft.com/office/drawing/2014/main" id="{EB6A51B8-929A-4EAC-88A2-39DD4B5A18E4}"/>
                  </a:ext>
                </a:extLst>
              </p:cNvPr>
              <p:cNvCxnSpPr>
                <a:cxnSpLocks/>
              </p:cNvCxnSpPr>
              <p:nvPr/>
            </p:nvCxnSpPr>
            <p:spPr bwMode="auto">
              <a:xfrm>
                <a:off x="3424238" y="5921363"/>
                <a:ext cx="457200" cy="0"/>
              </a:xfrm>
              <a:prstGeom prst="line">
                <a:avLst/>
              </a:prstGeom>
              <a:grp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85" name="Group 84">
              <a:extLst>
                <a:ext uri="{FF2B5EF4-FFF2-40B4-BE49-F238E27FC236}">
                  <a16:creationId xmlns:a16="http://schemas.microsoft.com/office/drawing/2014/main" id="{3832CD5F-CA52-4D1C-B825-3787E123CB9C}"/>
                </a:ext>
              </a:extLst>
            </p:cNvPr>
            <p:cNvGrpSpPr/>
            <p:nvPr/>
          </p:nvGrpSpPr>
          <p:grpSpPr>
            <a:xfrm>
              <a:off x="5418606" y="5833647"/>
              <a:ext cx="1723759" cy="175433"/>
              <a:chOff x="3424238" y="5833647"/>
              <a:chExt cx="1723759" cy="175433"/>
            </a:xfrm>
            <a:grpFill/>
          </p:grpSpPr>
          <p:sp>
            <p:nvSpPr>
              <p:cNvPr id="92" name="TextBox 91">
                <a:extLst>
                  <a:ext uri="{FF2B5EF4-FFF2-40B4-BE49-F238E27FC236}">
                    <a16:creationId xmlns:a16="http://schemas.microsoft.com/office/drawing/2014/main" id="{6A0064E8-8839-4BDD-8011-98D3F830543E}"/>
                  </a:ext>
                </a:extLst>
              </p:cNvPr>
              <p:cNvSpPr txBox="1"/>
              <p:nvPr/>
            </p:nvSpPr>
            <p:spPr>
              <a:xfrm>
                <a:off x="3958569" y="5833647"/>
                <a:ext cx="1189428" cy="175433"/>
              </a:xfrm>
              <a:prstGeom prst="rect">
                <a:avLst/>
              </a:prstGeom>
              <a:grpFill/>
              <a:ln>
                <a:noFill/>
              </a:ln>
            </p:spPr>
            <p:txBody>
              <a:bodyPr wrap="none" lIns="0" tIns="0" rIns="0" bIns="0" rtlCol="0">
                <a:spAutoFit/>
              </a:bodyPr>
              <a:lstStyle/>
              <a:p>
                <a:pPr>
                  <a:lnSpc>
                    <a:spcPct val="95000"/>
                  </a:lnSpc>
                </a:pPr>
                <a:r>
                  <a:rPr lang="en-US" sz="1200" b="1" dirty="0">
                    <a:cs typeface="Calibri" pitchFamily="34" charset="0"/>
                  </a:rPr>
                  <a:t>Fibrosis Stage 2</a:t>
                </a:r>
              </a:p>
            </p:txBody>
          </p:sp>
          <p:cxnSp>
            <p:nvCxnSpPr>
              <p:cNvPr id="93" name="Straight Connector 92">
                <a:extLst>
                  <a:ext uri="{FF2B5EF4-FFF2-40B4-BE49-F238E27FC236}">
                    <a16:creationId xmlns:a16="http://schemas.microsoft.com/office/drawing/2014/main" id="{80DCACA2-D37A-4F4A-B0C0-328A5B3D127E}"/>
                  </a:ext>
                </a:extLst>
              </p:cNvPr>
              <p:cNvCxnSpPr>
                <a:cxnSpLocks/>
              </p:cNvCxnSpPr>
              <p:nvPr/>
            </p:nvCxnSpPr>
            <p:spPr bwMode="auto">
              <a:xfrm>
                <a:off x="3424238" y="5921363"/>
                <a:ext cx="457200" cy="0"/>
              </a:xfrm>
              <a:prstGeom prst="line">
                <a:avLst/>
              </a:prstGeom>
              <a:grpFill/>
              <a:ln w="28575" cap="flat" cmpd="sng" algn="ctr">
                <a:solidFill>
                  <a:srgbClr val="CA411C"/>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86" name="Group 85">
              <a:extLst>
                <a:ext uri="{FF2B5EF4-FFF2-40B4-BE49-F238E27FC236}">
                  <a16:creationId xmlns:a16="http://schemas.microsoft.com/office/drawing/2014/main" id="{A14A5B50-6B4F-4F45-81A2-76189950017D}"/>
                </a:ext>
              </a:extLst>
            </p:cNvPr>
            <p:cNvGrpSpPr/>
            <p:nvPr/>
          </p:nvGrpSpPr>
          <p:grpSpPr>
            <a:xfrm>
              <a:off x="7460131" y="5833647"/>
              <a:ext cx="1723759" cy="175433"/>
              <a:chOff x="3424238" y="5833647"/>
              <a:chExt cx="1723759" cy="175433"/>
            </a:xfrm>
            <a:grpFill/>
          </p:grpSpPr>
          <p:sp>
            <p:nvSpPr>
              <p:cNvPr id="90" name="TextBox 89">
                <a:extLst>
                  <a:ext uri="{FF2B5EF4-FFF2-40B4-BE49-F238E27FC236}">
                    <a16:creationId xmlns:a16="http://schemas.microsoft.com/office/drawing/2014/main" id="{638313B2-0D76-4330-B06F-92BFEFBBF131}"/>
                  </a:ext>
                </a:extLst>
              </p:cNvPr>
              <p:cNvSpPr txBox="1"/>
              <p:nvPr/>
            </p:nvSpPr>
            <p:spPr>
              <a:xfrm>
                <a:off x="3958569" y="5833647"/>
                <a:ext cx="1189428" cy="175433"/>
              </a:xfrm>
              <a:prstGeom prst="rect">
                <a:avLst/>
              </a:prstGeom>
              <a:grpFill/>
              <a:ln>
                <a:noFill/>
              </a:ln>
            </p:spPr>
            <p:txBody>
              <a:bodyPr wrap="none" lIns="0" tIns="0" rIns="0" bIns="0" rtlCol="0">
                <a:spAutoFit/>
              </a:bodyPr>
              <a:lstStyle/>
              <a:p>
                <a:pPr>
                  <a:lnSpc>
                    <a:spcPct val="95000"/>
                  </a:lnSpc>
                </a:pPr>
                <a:r>
                  <a:rPr lang="en-US" sz="1200" b="1" dirty="0">
                    <a:cs typeface="Calibri" pitchFamily="34" charset="0"/>
                  </a:rPr>
                  <a:t>Fibrosis Stage 3</a:t>
                </a:r>
              </a:p>
            </p:txBody>
          </p:sp>
          <p:cxnSp>
            <p:nvCxnSpPr>
              <p:cNvPr id="91" name="Straight Connector 90">
                <a:extLst>
                  <a:ext uri="{FF2B5EF4-FFF2-40B4-BE49-F238E27FC236}">
                    <a16:creationId xmlns:a16="http://schemas.microsoft.com/office/drawing/2014/main" id="{5E9B88DE-AFBF-4C94-9F38-60905BF5BE15}"/>
                  </a:ext>
                </a:extLst>
              </p:cNvPr>
              <p:cNvCxnSpPr>
                <a:cxnSpLocks/>
              </p:cNvCxnSpPr>
              <p:nvPr/>
            </p:nvCxnSpPr>
            <p:spPr bwMode="auto">
              <a:xfrm>
                <a:off x="3424238" y="5921363"/>
                <a:ext cx="457200" cy="0"/>
              </a:xfrm>
              <a:prstGeom prst="line">
                <a:avLst/>
              </a:prstGeom>
              <a:grpFill/>
              <a:ln w="28575" cap="flat" cmpd="sng" algn="ctr">
                <a:solidFill>
                  <a:srgbClr val="67220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87" name="Group 86">
              <a:extLst>
                <a:ext uri="{FF2B5EF4-FFF2-40B4-BE49-F238E27FC236}">
                  <a16:creationId xmlns:a16="http://schemas.microsoft.com/office/drawing/2014/main" id="{762EBA74-FF1B-4B32-A319-E7C3ED23EB97}"/>
                </a:ext>
              </a:extLst>
            </p:cNvPr>
            <p:cNvGrpSpPr/>
            <p:nvPr/>
          </p:nvGrpSpPr>
          <p:grpSpPr>
            <a:xfrm>
              <a:off x="9501656" y="5833647"/>
              <a:ext cx="1723759" cy="175433"/>
              <a:chOff x="3424238" y="5833647"/>
              <a:chExt cx="1723759" cy="175433"/>
            </a:xfrm>
            <a:grpFill/>
          </p:grpSpPr>
          <p:sp>
            <p:nvSpPr>
              <p:cNvPr id="88" name="TextBox 87">
                <a:extLst>
                  <a:ext uri="{FF2B5EF4-FFF2-40B4-BE49-F238E27FC236}">
                    <a16:creationId xmlns:a16="http://schemas.microsoft.com/office/drawing/2014/main" id="{1E7018AB-2BF2-43D3-9A2E-94C9589E6999}"/>
                  </a:ext>
                </a:extLst>
              </p:cNvPr>
              <p:cNvSpPr txBox="1"/>
              <p:nvPr/>
            </p:nvSpPr>
            <p:spPr>
              <a:xfrm>
                <a:off x="3958569" y="5833647"/>
                <a:ext cx="1189428" cy="175433"/>
              </a:xfrm>
              <a:prstGeom prst="rect">
                <a:avLst/>
              </a:prstGeom>
              <a:grpFill/>
              <a:ln>
                <a:noFill/>
              </a:ln>
            </p:spPr>
            <p:txBody>
              <a:bodyPr wrap="none" lIns="0" tIns="0" rIns="0" bIns="0" rtlCol="0">
                <a:spAutoFit/>
              </a:bodyPr>
              <a:lstStyle/>
              <a:p>
                <a:pPr>
                  <a:lnSpc>
                    <a:spcPct val="95000"/>
                  </a:lnSpc>
                </a:pPr>
                <a:r>
                  <a:rPr lang="en-US" sz="1200" b="1" dirty="0">
                    <a:cs typeface="Calibri" pitchFamily="34" charset="0"/>
                  </a:rPr>
                  <a:t>Fibrosis Stage 4</a:t>
                </a:r>
              </a:p>
            </p:txBody>
          </p:sp>
          <p:cxnSp>
            <p:nvCxnSpPr>
              <p:cNvPr id="89" name="Straight Connector 88">
                <a:extLst>
                  <a:ext uri="{FF2B5EF4-FFF2-40B4-BE49-F238E27FC236}">
                    <a16:creationId xmlns:a16="http://schemas.microsoft.com/office/drawing/2014/main" id="{0A6668FF-96DA-4921-9158-F95E051A13AA}"/>
                  </a:ext>
                </a:extLst>
              </p:cNvPr>
              <p:cNvCxnSpPr>
                <a:cxnSpLocks/>
              </p:cNvCxnSpPr>
              <p:nvPr/>
            </p:nvCxnSpPr>
            <p:spPr bwMode="auto">
              <a:xfrm>
                <a:off x="3424238" y="5921363"/>
                <a:ext cx="457200" cy="0"/>
              </a:xfrm>
              <a:prstGeom prst="line">
                <a:avLst/>
              </a:prstGeom>
              <a:grp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grpSp>
        <p:nvGrpSpPr>
          <p:cNvPr id="9" name="Group 8">
            <a:extLst>
              <a:ext uri="{FF2B5EF4-FFF2-40B4-BE49-F238E27FC236}">
                <a16:creationId xmlns:a16="http://schemas.microsoft.com/office/drawing/2014/main" id="{33EE7ABD-B1E0-46C7-B910-B1FE01000ADA}"/>
              </a:ext>
            </a:extLst>
          </p:cNvPr>
          <p:cNvGrpSpPr/>
          <p:nvPr/>
        </p:nvGrpSpPr>
        <p:grpSpPr>
          <a:xfrm>
            <a:off x="374568" y="1824792"/>
            <a:ext cx="5461732" cy="3098268"/>
            <a:chOff x="367567" y="2330450"/>
            <a:chExt cx="5461732" cy="3098268"/>
          </a:xfrm>
        </p:grpSpPr>
        <p:sp>
          <p:nvSpPr>
            <p:cNvPr id="46" name="Freeform: Shape 45">
              <a:extLst>
                <a:ext uri="{FF2B5EF4-FFF2-40B4-BE49-F238E27FC236}">
                  <a16:creationId xmlns:a16="http://schemas.microsoft.com/office/drawing/2014/main" id="{B4B865B6-615A-492D-90D6-E4B93A9A6BC1}"/>
                </a:ext>
              </a:extLst>
            </p:cNvPr>
            <p:cNvSpPr/>
            <p:nvPr/>
          </p:nvSpPr>
          <p:spPr>
            <a:xfrm>
              <a:off x="1983264" y="4527550"/>
              <a:ext cx="3607911" cy="239712"/>
            </a:xfrm>
            <a:custGeom>
              <a:avLst/>
              <a:gdLst>
                <a:gd name="connsiteX0" fmla="*/ 0 w 3252787"/>
                <a:gd name="connsiteY0" fmla="*/ 150018 h 150018"/>
                <a:gd name="connsiteX1" fmla="*/ 180975 w 3252787"/>
                <a:gd name="connsiteY1" fmla="*/ 150018 h 150018"/>
                <a:gd name="connsiteX2" fmla="*/ 180975 w 3252787"/>
                <a:gd name="connsiteY2" fmla="*/ 142875 h 150018"/>
                <a:gd name="connsiteX3" fmla="*/ 495300 w 3252787"/>
                <a:gd name="connsiteY3" fmla="*/ 142875 h 150018"/>
                <a:gd name="connsiteX4" fmla="*/ 495300 w 3252787"/>
                <a:gd name="connsiteY4" fmla="*/ 133350 h 150018"/>
                <a:gd name="connsiteX5" fmla="*/ 1095375 w 3252787"/>
                <a:gd name="connsiteY5" fmla="*/ 133350 h 150018"/>
                <a:gd name="connsiteX6" fmla="*/ 1095375 w 3252787"/>
                <a:gd name="connsiteY6" fmla="*/ 111918 h 150018"/>
                <a:gd name="connsiteX7" fmla="*/ 1176337 w 3252787"/>
                <a:gd name="connsiteY7" fmla="*/ 111918 h 150018"/>
                <a:gd name="connsiteX8" fmla="*/ 1176337 w 3252787"/>
                <a:gd name="connsiteY8" fmla="*/ 95250 h 150018"/>
                <a:gd name="connsiteX9" fmla="*/ 1338262 w 3252787"/>
                <a:gd name="connsiteY9" fmla="*/ 95250 h 150018"/>
                <a:gd name="connsiteX10" fmla="*/ 1338262 w 3252787"/>
                <a:gd name="connsiteY10" fmla="*/ 71437 h 150018"/>
                <a:gd name="connsiteX11" fmla="*/ 1357312 w 3252787"/>
                <a:gd name="connsiteY11" fmla="*/ 71437 h 150018"/>
                <a:gd name="connsiteX12" fmla="*/ 1357312 w 3252787"/>
                <a:gd name="connsiteY12" fmla="*/ 45243 h 150018"/>
                <a:gd name="connsiteX13" fmla="*/ 1445419 w 3252787"/>
                <a:gd name="connsiteY13" fmla="*/ 45243 h 150018"/>
                <a:gd name="connsiteX14" fmla="*/ 1445419 w 3252787"/>
                <a:gd name="connsiteY14" fmla="*/ 21431 h 150018"/>
                <a:gd name="connsiteX15" fmla="*/ 1750219 w 3252787"/>
                <a:gd name="connsiteY15" fmla="*/ 21431 h 150018"/>
                <a:gd name="connsiteX16" fmla="*/ 1750219 w 3252787"/>
                <a:gd name="connsiteY16" fmla="*/ 0 h 150018"/>
                <a:gd name="connsiteX17" fmla="*/ 3252787 w 3252787"/>
                <a:gd name="connsiteY17" fmla="*/ 0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2787" h="150018">
                  <a:moveTo>
                    <a:pt x="0" y="150018"/>
                  </a:moveTo>
                  <a:lnTo>
                    <a:pt x="180975" y="150018"/>
                  </a:lnTo>
                  <a:lnTo>
                    <a:pt x="180975" y="142875"/>
                  </a:lnTo>
                  <a:lnTo>
                    <a:pt x="495300" y="142875"/>
                  </a:lnTo>
                  <a:lnTo>
                    <a:pt x="495300" y="133350"/>
                  </a:lnTo>
                  <a:lnTo>
                    <a:pt x="1095375" y="133350"/>
                  </a:lnTo>
                  <a:lnTo>
                    <a:pt x="1095375" y="111918"/>
                  </a:lnTo>
                  <a:lnTo>
                    <a:pt x="1176337" y="111918"/>
                  </a:lnTo>
                  <a:lnTo>
                    <a:pt x="1176337" y="95250"/>
                  </a:lnTo>
                  <a:lnTo>
                    <a:pt x="1338262" y="95250"/>
                  </a:lnTo>
                  <a:lnTo>
                    <a:pt x="1338262" y="71437"/>
                  </a:lnTo>
                  <a:lnTo>
                    <a:pt x="1357312" y="71437"/>
                  </a:lnTo>
                  <a:lnTo>
                    <a:pt x="1357312" y="45243"/>
                  </a:lnTo>
                  <a:lnTo>
                    <a:pt x="1445419" y="45243"/>
                  </a:lnTo>
                  <a:lnTo>
                    <a:pt x="1445419" y="21431"/>
                  </a:lnTo>
                  <a:lnTo>
                    <a:pt x="1750219" y="21431"/>
                  </a:lnTo>
                  <a:lnTo>
                    <a:pt x="1750219" y="0"/>
                  </a:lnTo>
                  <a:lnTo>
                    <a:pt x="3252787" y="0"/>
                  </a:lnTo>
                </a:path>
              </a:pathLst>
            </a:custGeom>
            <a:grpFill/>
            <a:ln w="28575" cap="flat" cmpd="sng" algn="ctr">
              <a:solidFill>
                <a:srgbClr val="FFB2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7" name="Freeform: Shape 46">
              <a:extLst>
                <a:ext uri="{FF2B5EF4-FFF2-40B4-BE49-F238E27FC236}">
                  <a16:creationId xmlns:a16="http://schemas.microsoft.com/office/drawing/2014/main" id="{12CF7002-1AA0-4819-B4E8-25705BA00B9A}"/>
                </a:ext>
              </a:extLst>
            </p:cNvPr>
            <p:cNvSpPr/>
            <p:nvPr/>
          </p:nvSpPr>
          <p:spPr>
            <a:xfrm>
              <a:off x="1400939" y="4491318"/>
              <a:ext cx="4171033" cy="317839"/>
            </a:xfrm>
            <a:custGeom>
              <a:avLst/>
              <a:gdLst>
                <a:gd name="connsiteX0" fmla="*/ 0 w 4171033"/>
                <a:gd name="connsiteY0" fmla="*/ 317839 h 317839"/>
                <a:gd name="connsiteX1" fmla="*/ 141805 w 4171033"/>
                <a:gd name="connsiteY1" fmla="*/ 317839 h 317839"/>
                <a:gd name="connsiteX2" fmla="*/ 141805 w 4171033"/>
                <a:gd name="connsiteY2" fmla="*/ 303170 h 317839"/>
                <a:gd name="connsiteX3" fmla="*/ 183369 w 4171033"/>
                <a:gd name="connsiteY3" fmla="*/ 303170 h 317839"/>
                <a:gd name="connsiteX4" fmla="*/ 183369 w 4171033"/>
                <a:gd name="connsiteY4" fmla="*/ 273831 h 317839"/>
                <a:gd name="connsiteX5" fmla="*/ 579446 w 4171033"/>
                <a:gd name="connsiteY5" fmla="*/ 273831 h 317839"/>
                <a:gd name="connsiteX6" fmla="*/ 579446 w 4171033"/>
                <a:gd name="connsiteY6" fmla="*/ 256716 h 317839"/>
                <a:gd name="connsiteX7" fmla="*/ 1100214 w 4171033"/>
                <a:gd name="connsiteY7" fmla="*/ 256716 h 317839"/>
                <a:gd name="connsiteX8" fmla="*/ 1100214 w 4171033"/>
                <a:gd name="connsiteY8" fmla="*/ 242047 h 317839"/>
                <a:gd name="connsiteX9" fmla="*/ 1581863 w 4171033"/>
                <a:gd name="connsiteY9" fmla="*/ 242047 h 317839"/>
                <a:gd name="connsiteX10" fmla="*/ 1581863 w 4171033"/>
                <a:gd name="connsiteY10" fmla="*/ 215153 h 317839"/>
                <a:gd name="connsiteX11" fmla="*/ 1880143 w 4171033"/>
                <a:gd name="connsiteY11" fmla="*/ 215153 h 317839"/>
                <a:gd name="connsiteX12" fmla="*/ 1880143 w 4171033"/>
                <a:gd name="connsiteY12" fmla="*/ 185814 h 317839"/>
                <a:gd name="connsiteX13" fmla="*/ 2733420 w 4171033"/>
                <a:gd name="connsiteY13" fmla="*/ 185814 h 317839"/>
                <a:gd name="connsiteX14" fmla="*/ 2733420 w 4171033"/>
                <a:gd name="connsiteY14" fmla="*/ 132025 h 317839"/>
                <a:gd name="connsiteX15" fmla="*/ 3263968 w 4171033"/>
                <a:gd name="connsiteY15" fmla="*/ 132025 h 317839"/>
                <a:gd name="connsiteX16" fmla="*/ 3263968 w 4171033"/>
                <a:gd name="connsiteY16" fmla="*/ 78237 h 317839"/>
                <a:gd name="connsiteX17" fmla="*/ 3525574 w 4171033"/>
                <a:gd name="connsiteY17" fmla="*/ 78237 h 317839"/>
                <a:gd name="connsiteX18" fmla="*/ 3525574 w 4171033"/>
                <a:gd name="connsiteY18" fmla="*/ 0 h 317839"/>
                <a:gd name="connsiteX19" fmla="*/ 4171033 w 4171033"/>
                <a:gd name="connsiteY19" fmla="*/ 0 h 31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71033" h="317839">
                  <a:moveTo>
                    <a:pt x="0" y="317839"/>
                  </a:moveTo>
                  <a:lnTo>
                    <a:pt x="141805" y="317839"/>
                  </a:lnTo>
                  <a:lnTo>
                    <a:pt x="141805" y="303170"/>
                  </a:lnTo>
                  <a:lnTo>
                    <a:pt x="183369" y="303170"/>
                  </a:lnTo>
                  <a:lnTo>
                    <a:pt x="183369" y="273831"/>
                  </a:lnTo>
                  <a:lnTo>
                    <a:pt x="579446" y="273831"/>
                  </a:lnTo>
                  <a:lnTo>
                    <a:pt x="579446" y="256716"/>
                  </a:lnTo>
                  <a:lnTo>
                    <a:pt x="1100214" y="256716"/>
                  </a:lnTo>
                  <a:lnTo>
                    <a:pt x="1100214" y="242047"/>
                  </a:lnTo>
                  <a:lnTo>
                    <a:pt x="1581863" y="242047"/>
                  </a:lnTo>
                  <a:lnTo>
                    <a:pt x="1581863" y="215153"/>
                  </a:lnTo>
                  <a:lnTo>
                    <a:pt x="1880143" y="215153"/>
                  </a:lnTo>
                  <a:lnTo>
                    <a:pt x="1880143" y="185814"/>
                  </a:lnTo>
                  <a:lnTo>
                    <a:pt x="2733420" y="185814"/>
                  </a:lnTo>
                  <a:lnTo>
                    <a:pt x="2733420" y="132025"/>
                  </a:lnTo>
                  <a:lnTo>
                    <a:pt x="3263968" y="132025"/>
                  </a:lnTo>
                  <a:lnTo>
                    <a:pt x="3263968" y="78237"/>
                  </a:lnTo>
                  <a:lnTo>
                    <a:pt x="3525574" y="78237"/>
                  </a:lnTo>
                  <a:lnTo>
                    <a:pt x="3525574" y="0"/>
                  </a:lnTo>
                  <a:lnTo>
                    <a:pt x="4171033" y="0"/>
                  </a:lnTo>
                </a:path>
              </a:pathLst>
            </a:custGeom>
            <a:grp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8" name="Freeform: Shape 47">
              <a:extLst>
                <a:ext uri="{FF2B5EF4-FFF2-40B4-BE49-F238E27FC236}">
                  <a16:creationId xmlns:a16="http://schemas.microsoft.com/office/drawing/2014/main" id="{A544BA25-00FC-4804-A176-2FD973AE6664}"/>
                </a:ext>
              </a:extLst>
            </p:cNvPr>
            <p:cNvSpPr/>
            <p:nvPr/>
          </p:nvSpPr>
          <p:spPr>
            <a:xfrm>
              <a:off x="1512094" y="3624263"/>
              <a:ext cx="4055269" cy="1202531"/>
            </a:xfrm>
            <a:custGeom>
              <a:avLst/>
              <a:gdLst>
                <a:gd name="connsiteX0" fmla="*/ 0 w 4055269"/>
                <a:gd name="connsiteY0" fmla="*/ 1202531 h 1202531"/>
                <a:gd name="connsiteX1" fmla="*/ 33338 w 4055269"/>
                <a:gd name="connsiteY1" fmla="*/ 1169193 h 1202531"/>
                <a:gd name="connsiteX2" fmla="*/ 73819 w 4055269"/>
                <a:gd name="connsiteY2" fmla="*/ 1169193 h 1202531"/>
                <a:gd name="connsiteX3" fmla="*/ 73819 w 4055269"/>
                <a:gd name="connsiteY3" fmla="*/ 1140618 h 1202531"/>
                <a:gd name="connsiteX4" fmla="*/ 192881 w 4055269"/>
                <a:gd name="connsiteY4" fmla="*/ 1140618 h 1202531"/>
                <a:gd name="connsiteX5" fmla="*/ 192881 w 4055269"/>
                <a:gd name="connsiteY5" fmla="*/ 1123950 h 1202531"/>
                <a:gd name="connsiteX6" fmla="*/ 435769 w 4055269"/>
                <a:gd name="connsiteY6" fmla="*/ 1123950 h 1202531"/>
                <a:gd name="connsiteX7" fmla="*/ 442912 w 4055269"/>
                <a:gd name="connsiteY7" fmla="*/ 1116807 h 1202531"/>
                <a:gd name="connsiteX8" fmla="*/ 485775 w 4055269"/>
                <a:gd name="connsiteY8" fmla="*/ 1116807 h 1202531"/>
                <a:gd name="connsiteX9" fmla="*/ 485775 w 4055269"/>
                <a:gd name="connsiteY9" fmla="*/ 1081087 h 1202531"/>
                <a:gd name="connsiteX10" fmla="*/ 538162 w 4055269"/>
                <a:gd name="connsiteY10" fmla="*/ 1081087 h 1202531"/>
                <a:gd name="connsiteX11" fmla="*/ 538162 w 4055269"/>
                <a:gd name="connsiteY11" fmla="*/ 1062037 h 1202531"/>
                <a:gd name="connsiteX12" fmla="*/ 578644 w 4055269"/>
                <a:gd name="connsiteY12" fmla="*/ 1062037 h 1202531"/>
                <a:gd name="connsiteX13" fmla="*/ 578644 w 4055269"/>
                <a:gd name="connsiteY13" fmla="*/ 1050131 h 1202531"/>
                <a:gd name="connsiteX14" fmla="*/ 666750 w 4055269"/>
                <a:gd name="connsiteY14" fmla="*/ 1050131 h 1202531"/>
                <a:gd name="connsiteX15" fmla="*/ 683419 w 4055269"/>
                <a:gd name="connsiteY15" fmla="*/ 1033462 h 1202531"/>
                <a:gd name="connsiteX16" fmla="*/ 831056 w 4055269"/>
                <a:gd name="connsiteY16" fmla="*/ 1033462 h 1202531"/>
                <a:gd name="connsiteX17" fmla="*/ 831056 w 4055269"/>
                <a:gd name="connsiteY17" fmla="*/ 1000125 h 1202531"/>
                <a:gd name="connsiteX18" fmla="*/ 866775 w 4055269"/>
                <a:gd name="connsiteY18" fmla="*/ 1000125 h 1202531"/>
                <a:gd name="connsiteX19" fmla="*/ 866775 w 4055269"/>
                <a:gd name="connsiteY19" fmla="*/ 971550 h 1202531"/>
                <a:gd name="connsiteX20" fmla="*/ 1002506 w 4055269"/>
                <a:gd name="connsiteY20" fmla="*/ 971550 h 1202531"/>
                <a:gd name="connsiteX21" fmla="*/ 1002506 w 4055269"/>
                <a:gd name="connsiteY21" fmla="*/ 957262 h 1202531"/>
                <a:gd name="connsiteX22" fmla="*/ 1123950 w 4055269"/>
                <a:gd name="connsiteY22" fmla="*/ 957262 h 1202531"/>
                <a:gd name="connsiteX23" fmla="*/ 1123950 w 4055269"/>
                <a:gd name="connsiteY23" fmla="*/ 926306 h 1202531"/>
                <a:gd name="connsiteX24" fmla="*/ 1262062 w 4055269"/>
                <a:gd name="connsiteY24" fmla="*/ 926306 h 1202531"/>
                <a:gd name="connsiteX25" fmla="*/ 1262062 w 4055269"/>
                <a:gd name="connsiteY25" fmla="*/ 900112 h 1202531"/>
                <a:gd name="connsiteX26" fmla="*/ 1295400 w 4055269"/>
                <a:gd name="connsiteY26" fmla="*/ 900112 h 1202531"/>
                <a:gd name="connsiteX27" fmla="*/ 1295400 w 4055269"/>
                <a:gd name="connsiteY27" fmla="*/ 869156 h 1202531"/>
                <a:gd name="connsiteX28" fmla="*/ 1323975 w 4055269"/>
                <a:gd name="connsiteY28" fmla="*/ 869156 h 1202531"/>
                <a:gd name="connsiteX29" fmla="*/ 1323975 w 4055269"/>
                <a:gd name="connsiteY29" fmla="*/ 838200 h 1202531"/>
                <a:gd name="connsiteX30" fmla="*/ 1481137 w 4055269"/>
                <a:gd name="connsiteY30" fmla="*/ 838200 h 1202531"/>
                <a:gd name="connsiteX31" fmla="*/ 1481137 w 4055269"/>
                <a:gd name="connsiteY31" fmla="*/ 807243 h 1202531"/>
                <a:gd name="connsiteX32" fmla="*/ 1616869 w 4055269"/>
                <a:gd name="connsiteY32" fmla="*/ 807243 h 1202531"/>
                <a:gd name="connsiteX33" fmla="*/ 1616869 w 4055269"/>
                <a:gd name="connsiteY33" fmla="*/ 778668 h 1202531"/>
                <a:gd name="connsiteX34" fmla="*/ 1654969 w 4055269"/>
                <a:gd name="connsiteY34" fmla="*/ 778668 h 1202531"/>
                <a:gd name="connsiteX35" fmla="*/ 1654969 w 4055269"/>
                <a:gd name="connsiteY35" fmla="*/ 745331 h 1202531"/>
                <a:gd name="connsiteX36" fmla="*/ 1731169 w 4055269"/>
                <a:gd name="connsiteY36" fmla="*/ 745331 h 1202531"/>
                <a:gd name="connsiteX37" fmla="*/ 1731169 w 4055269"/>
                <a:gd name="connsiteY37" fmla="*/ 683418 h 1202531"/>
                <a:gd name="connsiteX38" fmla="*/ 1769269 w 4055269"/>
                <a:gd name="connsiteY38" fmla="*/ 683418 h 1202531"/>
                <a:gd name="connsiteX39" fmla="*/ 1769269 w 4055269"/>
                <a:gd name="connsiteY39" fmla="*/ 652462 h 1202531"/>
                <a:gd name="connsiteX40" fmla="*/ 3195637 w 4055269"/>
                <a:gd name="connsiteY40" fmla="*/ 652462 h 1202531"/>
                <a:gd name="connsiteX41" fmla="*/ 3195637 w 4055269"/>
                <a:gd name="connsiteY41" fmla="*/ 581025 h 1202531"/>
                <a:gd name="connsiteX42" fmla="*/ 3364706 w 4055269"/>
                <a:gd name="connsiteY42" fmla="*/ 581025 h 1202531"/>
                <a:gd name="connsiteX43" fmla="*/ 3364706 w 4055269"/>
                <a:gd name="connsiteY43" fmla="*/ 504825 h 1202531"/>
                <a:gd name="connsiteX44" fmla="*/ 3736181 w 4055269"/>
                <a:gd name="connsiteY44" fmla="*/ 504825 h 1202531"/>
                <a:gd name="connsiteX45" fmla="*/ 3736181 w 4055269"/>
                <a:gd name="connsiteY45" fmla="*/ 364331 h 1202531"/>
                <a:gd name="connsiteX46" fmla="*/ 3914775 w 4055269"/>
                <a:gd name="connsiteY46" fmla="*/ 364331 h 1202531"/>
                <a:gd name="connsiteX47" fmla="*/ 3914775 w 4055269"/>
                <a:gd name="connsiteY47" fmla="*/ 342900 h 1202531"/>
                <a:gd name="connsiteX48" fmla="*/ 3914775 w 4055269"/>
                <a:gd name="connsiteY48" fmla="*/ 0 h 1202531"/>
                <a:gd name="connsiteX49" fmla="*/ 4055269 w 4055269"/>
                <a:gd name="connsiteY49" fmla="*/ 0 h 12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55269" h="1202531">
                  <a:moveTo>
                    <a:pt x="0" y="1202531"/>
                  </a:moveTo>
                  <a:lnTo>
                    <a:pt x="33338" y="1169193"/>
                  </a:lnTo>
                  <a:lnTo>
                    <a:pt x="73819" y="1169193"/>
                  </a:lnTo>
                  <a:lnTo>
                    <a:pt x="73819" y="1140618"/>
                  </a:lnTo>
                  <a:lnTo>
                    <a:pt x="192881" y="1140618"/>
                  </a:lnTo>
                  <a:lnTo>
                    <a:pt x="192881" y="1123950"/>
                  </a:lnTo>
                  <a:lnTo>
                    <a:pt x="435769" y="1123950"/>
                  </a:lnTo>
                  <a:lnTo>
                    <a:pt x="442912" y="1116807"/>
                  </a:lnTo>
                  <a:lnTo>
                    <a:pt x="485775" y="1116807"/>
                  </a:lnTo>
                  <a:lnTo>
                    <a:pt x="485775" y="1081087"/>
                  </a:lnTo>
                  <a:lnTo>
                    <a:pt x="538162" y="1081087"/>
                  </a:lnTo>
                  <a:lnTo>
                    <a:pt x="538162" y="1062037"/>
                  </a:lnTo>
                  <a:lnTo>
                    <a:pt x="578644" y="1062037"/>
                  </a:lnTo>
                  <a:lnTo>
                    <a:pt x="578644" y="1050131"/>
                  </a:lnTo>
                  <a:lnTo>
                    <a:pt x="666750" y="1050131"/>
                  </a:lnTo>
                  <a:lnTo>
                    <a:pt x="683419" y="1033462"/>
                  </a:lnTo>
                  <a:lnTo>
                    <a:pt x="831056" y="1033462"/>
                  </a:lnTo>
                  <a:lnTo>
                    <a:pt x="831056" y="1000125"/>
                  </a:lnTo>
                  <a:lnTo>
                    <a:pt x="866775" y="1000125"/>
                  </a:lnTo>
                  <a:lnTo>
                    <a:pt x="866775" y="971550"/>
                  </a:lnTo>
                  <a:lnTo>
                    <a:pt x="1002506" y="971550"/>
                  </a:lnTo>
                  <a:lnTo>
                    <a:pt x="1002506" y="957262"/>
                  </a:lnTo>
                  <a:lnTo>
                    <a:pt x="1123950" y="957262"/>
                  </a:lnTo>
                  <a:lnTo>
                    <a:pt x="1123950" y="926306"/>
                  </a:lnTo>
                  <a:lnTo>
                    <a:pt x="1262062" y="926306"/>
                  </a:lnTo>
                  <a:lnTo>
                    <a:pt x="1262062" y="900112"/>
                  </a:lnTo>
                  <a:lnTo>
                    <a:pt x="1295400" y="900112"/>
                  </a:lnTo>
                  <a:lnTo>
                    <a:pt x="1295400" y="869156"/>
                  </a:lnTo>
                  <a:lnTo>
                    <a:pt x="1323975" y="869156"/>
                  </a:lnTo>
                  <a:lnTo>
                    <a:pt x="1323975" y="838200"/>
                  </a:lnTo>
                  <a:lnTo>
                    <a:pt x="1481137" y="838200"/>
                  </a:lnTo>
                  <a:lnTo>
                    <a:pt x="1481137" y="807243"/>
                  </a:lnTo>
                  <a:lnTo>
                    <a:pt x="1616869" y="807243"/>
                  </a:lnTo>
                  <a:lnTo>
                    <a:pt x="1616869" y="778668"/>
                  </a:lnTo>
                  <a:lnTo>
                    <a:pt x="1654969" y="778668"/>
                  </a:lnTo>
                  <a:lnTo>
                    <a:pt x="1654969" y="745331"/>
                  </a:lnTo>
                  <a:lnTo>
                    <a:pt x="1731169" y="745331"/>
                  </a:lnTo>
                  <a:lnTo>
                    <a:pt x="1731169" y="683418"/>
                  </a:lnTo>
                  <a:lnTo>
                    <a:pt x="1769269" y="683418"/>
                  </a:lnTo>
                  <a:lnTo>
                    <a:pt x="1769269" y="652462"/>
                  </a:lnTo>
                  <a:lnTo>
                    <a:pt x="3195637" y="652462"/>
                  </a:lnTo>
                  <a:lnTo>
                    <a:pt x="3195637" y="581025"/>
                  </a:lnTo>
                  <a:lnTo>
                    <a:pt x="3364706" y="581025"/>
                  </a:lnTo>
                  <a:lnTo>
                    <a:pt x="3364706" y="504825"/>
                  </a:lnTo>
                  <a:lnTo>
                    <a:pt x="3736181" y="504825"/>
                  </a:lnTo>
                  <a:lnTo>
                    <a:pt x="3736181" y="364331"/>
                  </a:lnTo>
                  <a:lnTo>
                    <a:pt x="3914775" y="364331"/>
                  </a:lnTo>
                  <a:lnTo>
                    <a:pt x="3914775" y="342900"/>
                  </a:lnTo>
                  <a:lnTo>
                    <a:pt x="3914775" y="0"/>
                  </a:lnTo>
                  <a:lnTo>
                    <a:pt x="4055269" y="0"/>
                  </a:lnTo>
                </a:path>
              </a:pathLst>
            </a:custGeom>
            <a:grpFill/>
            <a:ln w="28575" cap="flat" cmpd="sng" algn="ctr">
              <a:solidFill>
                <a:srgbClr val="67220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49" name="Group 48">
              <a:extLst>
                <a:ext uri="{FF2B5EF4-FFF2-40B4-BE49-F238E27FC236}">
                  <a16:creationId xmlns:a16="http://schemas.microsoft.com/office/drawing/2014/main" id="{D96D057E-63DF-41ED-8F77-43E8A1793014}"/>
                </a:ext>
              </a:extLst>
            </p:cNvPr>
            <p:cNvGrpSpPr/>
            <p:nvPr/>
          </p:nvGrpSpPr>
          <p:grpSpPr>
            <a:xfrm>
              <a:off x="1149350" y="2498725"/>
              <a:ext cx="4425950" cy="2327275"/>
              <a:chOff x="1149350" y="2498725"/>
              <a:chExt cx="4425950" cy="2327275"/>
            </a:xfrm>
          </p:grpSpPr>
          <p:sp>
            <p:nvSpPr>
              <p:cNvPr id="81" name="Freeform: Shape 80">
                <a:extLst>
                  <a:ext uri="{FF2B5EF4-FFF2-40B4-BE49-F238E27FC236}">
                    <a16:creationId xmlns:a16="http://schemas.microsoft.com/office/drawing/2014/main" id="{AAC4BE28-E9D4-401F-8976-24C04D6EB085}"/>
                  </a:ext>
                </a:extLst>
              </p:cNvPr>
              <p:cNvSpPr/>
              <p:nvPr/>
            </p:nvSpPr>
            <p:spPr>
              <a:xfrm>
                <a:off x="1149350" y="3546475"/>
                <a:ext cx="2403475" cy="1279525"/>
              </a:xfrm>
              <a:custGeom>
                <a:avLst/>
                <a:gdLst>
                  <a:gd name="connsiteX0" fmla="*/ 0 w 2403475"/>
                  <a:gd name="connsiteY0" fmla="*/ 1279525 h 1279525"/>
                  <a:gd name="connsiteX1" fmla="*/ 361950 w 2403475"/>
                  <a:gd name="connsiteY1" fmla="*/ 1279525 h 1279525"/>
                  <a:gd name="connsiteX2" fmla="*/ 361950 w 2403475"/>
                  <a:gd name="connsiteY2" fmla="*/ 1231900 h 1279525"/>
                  <a:gd name="connsiteX3" fmla="*/ 434975 w 2403475"/>
                  <a:gd name="connsiteY3" fmla="*/ 1231900 h 1279525"/>
                  <a:gd name="connsiteX4" fmla="*/ 434975 w 2403475"/>
                  <a:gd name="connsiteY4" fmla="*/ 1212850 h 1279525"/>
                  <a:gd name="connsiteX5" fmla="*/ 460375 w 2403475"/>
                  <a:gd name="connsiteY5" fmla="*/ 1212850 h 1279525"/>
                  <a:gd name="connsiteX6" fmla="*/ 460375 w 2403475"/>
                  <a:gd name="connsiteY6" fmla="*/ 1187450 h 1279525"/>
                  <a:gd name="connsiteX7" fmla="*/ 527050 w 2403475"/>
                  <a:gd name="connsiteY7" fmla="*/ 1187450 h 1279525"/>
                  <a:gd name="connsiteX8" fmla="*/ 527050 w 2403475"/>
                  <a:gd name="connsiteY8" fmla="*/ 1146175 h 1279525"/>
                  <a:gd name="connsiteX9" fmla="*/ 625475 w 2403475"/>
                  <a:gd name="connsiteY9" fmla="*/ 1146175 h 1279525"/>
                  <a:gd name="connsiteX10" fmla="*/ 625475 w 2403475"/>
                  <a:gd name="connsiteY10" fmla="*/ 1098550 h 1279525"/>
                  <a:gd name="connsiteX11" fmla="*/ 828675 w 2403475"/>
                  <a:gd name="connsiteY11" fmla="*/ 1098550 h 1279525"/>
                  <a:gd name="connsiteX12" fmla="*/ 828675 w 2403475"/>
                  <a:gd name="connsiteY12" fmla="*/ 990600 h 1279525"/>
                  <a:gd name="connsiteX13" fmla="*/ 879475 w 2403475"/>
                  <a:gd name="connsiteY13" fmla="*/ 990600 h 1279525"/>
                  <a:gd name="connsiteX14" fmla="*/ 879475 w 2403475"/>
                  <a:gd name="connsiteY14" fmla="*/ 939800 h 1279525"/>
                  <a:gd name="connsiteX15" fmla="*/ 917575 w 2403475"/>
                  <a:gd name="connsiteY15" fmla="*/ 939800 h 1279525"/>
                  <a:gd name="connsiteX16" fmla="*/ 917575 w 2403475"/>
                  <a:gd name="connsiteY16" fmla="*/ 841375 h 1279525"/>
                  <a:gd name="connsiteX17" fmla="*/ 1327150 w 2403475"/>
                  <a:gd name="connsiteY17" fmla="*/ 841375 h 1279525"/>
                  <a:gd name="connsiteX18" fmla="*/ 1327150 w 2403475"/>
                  <a:gd name="connsiteY18" fmla="*/ 777875 h 1279525"/>
                  <a:gd name="connsiteX19" fmla="*/ 1352550 w 2403475"/>
                  <a:gd name="connsiteY19" fmla="*/ 777875 h 1279525"/>
                  <a:gd name="connsiteX20" fmla="*/ 1352550 w 2403475"/>
                  <a:gd name="connsiteY20" fmla="*/ 704850 h 1279525"/>
                  <a:gd name="connsiteX21" fmla="*/ 1790700 w 2403475"/>
                  <a:gd name="connsiteY21" fmla="*/ 704850 h 1279525"/>
                  <a:gd name="connsiteX22" fmla="*/ 1790700 w 2403475"/>
                  <a:gd name="connsiteY22" fmla="*/ 641350 h 1279525"/>
                  <a:gd name="connsiteX23" fmla="*/ 1851025 w 2403475"/>
                  <a:gd name="connsiteY23" fmla="*/ 641350 h 1279525"/>
                  <a:gd name="connsiteX24" fmla="*/ 1851025 w 2403475"/>
                  <a:gd name="connsiteY24" fmla="*/ 552450 h 1279525"/>
                  <a:gd name="connsiteX25" fmla="*/ 1889125 w 2403475"/>
                  <a:gd name="connsiteY25" fmla="*/ 552450 h 1279525"/>
                  <a:gd name="connsiteX26" fmla="*/ 1889125 w 2403475"/>
                  <a:gd name="connsiteY26" fmla="*/ 400050 h 1279525"/>
                  <a:gd name="connsiteX27" fmla="*/ 2203450 w 2403475"/>
                  <a:gd name="connsiteY27" fmla="*/ 400050 h 1279525"/>
                  <a:gd name="connsiteX28" fmla="*/ 2203450 w 2403475"/>
                  <a:gd name="connsiteY28" fmla="*/ 307975 h 1279525"/>
                  <a:gd name="connsiteX29" fmla="*/ 2320925 w 2403475"/>
                  <a:gd name="connsiteY29" fmla="*/ 307975 h 1279525"/>
                  <a:gd name="connsiteX30" fmla="*/ 2320925 w 2403475"/>
                  <a:gd name="connsiteY30" fmla="*/ 200025 h 1279525"/>
                  <a:gd name="connsiteX31" fmla="*/ 2320925 w 2403475"/>
                  <a:gd name="connsiteY31" fmla="*/ 200025 h 1279525"/>
                  <a:gd name="connsiteX32" fmla="*/ 2320925 w 2403475"/>
                  <a:gd name="connsiteY32" fmla="*/ 111125 h 1279525"/>
                  <a:gd name="connsiteX33" fmla="*/ 2403475 w 2403475"/>
                  <a:gd name="connsiteY33" fmla="*/ 111125 h 1279525"/>
                  <a:gd name="connsiteX34" fmla="*/ 2403475 w 2403475"/>
                  <a:gd name="connsiteY34" fmla="*/ 0 h 127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3475" h="1279525">
                    <a:moveTo>
                      <a:pt x="0" y="1279525"/>
                    </a:moveTo>
                    <a:lnTo>
                      <a:pt x="361950" y="1279525"/>
                    </a:lnTo>
                    <a:lnTo>
                      <a:pt x="361950" y="1231900"/>
                    </a:lnTo>
                    <a:lnTo>
                      <a:pt x="434975" y="1231900"/>
                    </a:lnTo>
                    <a:lnTo>
                      <a:pt x="434975" y="1212850"/>
                    </a:lnTo>
                    <a:lnTo>
                      <a:pt x="460375" y="1212850"/>
                    </a:lnTo>
                    <a:lnTo>
                      <a:pt x="460375" y="1187450"/>
                    </a:lnTo>
                    <a:lnTo>
                      <a:pt x="527050" y="1187450"/>
                    </a:lnTo>
                    <a:lnTo>
                      <a:pt x="527050" y="1146175"/>
                    </a:lnTo>
                    <a:lnTo>
                      <a:pt x="625475" y="1146175"/>
                    </a:lnTo>
                    <a:lnTo>
                      <a:pt x="625475" y="1098550"/>
                    </a:lnTo>
                    <a:lnTo>
                      <a:pt x="828675" y="1098550"/>
                    </a:lnTo>
                    <a:lnTo>
                      <a:pt x="828675" y="990600"/>
                    </a:lnTo>
                    <a:lnTo>
                      <a:pt x="879475" y="990600"/>
                    </a:lnTo>
                    <a:lnTo>
                      <a:pt x="879475" y="939800"/>
                    </a:lnTo>
                    <a:lnTo>
                      <a:pt x="917575" y="939800"/>
                    </a:lnTo>
                    <a:lnTo>
                      <a:pt x="917575" y="841375"/>
                    </a:lnTo>
                    <a:lnTo>
                      <a:pt x="1327150" y="841375"/>
                    </a:lnTo>
                    <a:lnTo>
                      <a:pt x="1327150" y="777875"/>
                    </a:lnTo>
                    <a:lnTo>
                      <a:pt x="1352550" y="777875"/>
                    </a:lnTo>
                    <a:lnTo>
                      <a:pt x="1352550" y="704850"/>
                    </a:lnTo>
                    <a:lnTo>
                      <a:pt x="1790700" y="704850"/>
                    </a:lnTo>
                    <a:lnTo>
                      <a:pt x="1790700" y="641350"/>
                    </a:lnTo>
                    <a:lnTo>
                      <a:pt x="1851025" y="641350"/>
                    </a:lnTo>
                    <a:lnTo>
                      <a:pt x="1851025" y="552450"/>
                    </a:lnTo>
                    <a:lnTo>
                      <a:pt x="1889125" y="552450"/>
                    </a:lnTo>
                    <a:lnTo>
                      <a:pt x="1889125" y="400050"/>
                    </a:lnTo>
                    <a:lnTo>
                      <a:pt x="2203450" y="400050"/>
                    </a:lnTo>
                    <a:lnTo>
                      <a:pt x="2203450" y="307975"/>
                    </a:lnTo>
                    <a:lnTo>
                      <a:pt x="2320925" y="307975"/>
                    </a:lnTo>
                    <a:lnTo>
                      <a:pt x="2320925" y="200025"/>
                    </a:lnTo>
                    <a:lnTo>
                      <a:pt x="2320925" y="200025"/>
                    </a:lnTo>
                    <a:lnTo>
                      <a:pt x="2320925" y="111125"/>
                    </a:lnTo>
                    <a:lnTo>
                      <a:pt x="2403475" y="111125"/>
                    </a:lnTo>
                    <a:lnTo>
                      <a:pt x="2403475" y="0"/>
                    </a:lnTo>
                  </a:path>
                </a:pathLst>
              </a:custGeom>
              <a:noFill/>
              <a:ln w="28575" cap="flat" cmpd="sng" algn="ctr">
                <a:solidFill>
                  <a:srgbClr val="1E2D3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noFill/>
                  <a:effectLst/>
                  <a:latin typeface="Arial" charset="0"/>
                </a:endParaRPr>
              </a:p>
            </p:txBody>
          </p:sp>
          <p:sp>
            <p:nvSpPr>
              <p:cNvPr id="82" name="Freeform: Shape 81">
                <a:extLst>
                  <a:ext uri="{FF2B5EF4-FFF2-40B4-BE49-F238E27FC236}">
                    <a16:creationId xmlns:a16="http://schemas.microsoft.com/office/drawing/2014/main" id="{25D3706E-09F5-441C-941B-668227B50C6A}"/>
                  </a:ext>
                </a:extLst>
              </p:cNvPr>
              <p:cNvSpPr/>
              <p:nvPr/>
            </p:nvSpPr>
            <p:spPr>
              <a:xfrm>
                <a:off x="3552825" y="2498725"/>
                <a:ext cx="2022475" cy="1050925"/>
              </a:xfrm>
              <a:custGeom>
                <a:avLst/>
                <a:gdLst>
                  <a:gd name="connsiteX0" fmla="*/ 0 w 2022475"/>
                  <a:gd name="connsiteY0" fmla="*/ 1050925 h 1050925"/>
                  <a:gd name="connsiteX1" fmla="*/ 73025 w 2022475"/>
                  <a:gd name="connsiteY1" fmla="*/ 1050925 h 1050925"/>
                  <a:gd name="connsiteX2" fmla="*/ 73025 w 2022475"/>
                  <a:gd name="connsiteY2" fmla="*/ 1016000 h 1050925"/>
                  <a:gd name="connsiteX3" fmla="*/ 73025 w 2022475"/>
                  <a:gd name="connsiteY3" fmla="*/ 949325 h 1050925"/>
                  <a:gd name="connsiteX4" fmla="*/ 146050 w 2022475"/>
                  <a:gd name="connsiteY4" fmla="*/ 949325 h 1050925"/>
                  <a:gd name="connsiteX5" fmla="*/ 146050 w 2022475"/>
                  <a:gd name="connsiteY5" fmla="*/ 838200 h 1050925"/>
                  <a:gd name="connsiteX6" fmla="*/ 276225 w 2022475"/>
                  <a:gd name="connsiteY6" fmla="*/ 838200 h 1050925"/>
                  <a:gd name="connsiteX7" fmla="*/ 276225 w 2022475"/>
                  <a:gd name="connsiteY7" fmla="*/ 733425 h 1050925"/>
                  <a:gd name="connsiteX8" fmla="*/ 327025 w 2022475"/>
                  <a:gd name="connsiteY8" fmla="*/ 733425 h 1050925"/>
                  <a:gd name="connsiteX9" fmla="*/ 327025 w 2022475"/>
                  <a:gd name="connsiteY9" fmla="*/ 606425 h 1050925"/>
                  <a:gd name="connsiteX10" fmla="*/ 377825 w 2022475"/>
                  <a:gd name="connsiteY10" fmla="*/ 606425 h 1050925"/>
                  <a:gd name="connsiteX11" fmla="*/ 377825 w 2022475"/>
                  <a:gd name="connsiteY11" fmla="*/ 485775 h 1050925"/>
                  <a:gd name="connsiteX12" fmla="*/ 676275 w 2022475"/>
                  <a:gd name="connsiteY12" fmla="*/ 485775 h 1050925"/>
                  <a:gd name="connsiteX13" fmla="*/ 676275 w 2022475"/>
                  <a:gd name="connsiteY13" fmla="*/ 361950 h 1050925"/>
                  <a:gd name="connsiteX14" fmla="*/ 844550 w 2022475"/>
                  <a:gd name="connsiteY14" fmla="*/ 361950 h 1050925"/>
                  <a:gd name="connsiteX15" fmla="*/ 844550 w 2022475"/>
                  <a:gd name="connsiteY15" fmla="*/ 215900 h 1050925"/>
                  <a:gd name="connsiteX16" fmla="*/ 1301750 w 2022475"/>
                  <a:gd name="connsiteY16" fmla="*/ 215900 h 1050925"/>
                  <a:gd name="connsiteX17" fmla="*/ 1301750 w 2022475"/>
                  <a:gd name="connsiteY17" fmla="*/ 0 h 1050925"/>
                  <a:gd name="connsiteX18" fmla="*/ 2022475 w 2022475"/>
                  <a:gd name="connsiteY18" fmla="*/ 0 h 10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2475" h="1050925">
                    <a:moveTo>
                      <a:pt x="0" y="1050925"/>
                    </a:moveTo>
                    <a:lnTo>
                      <a:pt x="73025" y="1050925"/>
                    </a:lnTo>
                    <a:lnTo>
                      <a:pt x="73025" y="1016000"/>
                    </a:lnTo>
                    <a:lnTo>
                      <a:pt x="73025" y="949325"/>
                    </a:lnTo>
                    <a:lnTo>
                      <a:pt x="146050" y="949325"/>
                    </a:lnTo>
                    <a:lnTo>
                      <a:pt x="146050" y="838200"/>
                    </a:lnTo>
                    <a:lnTo>
                      <a:pt x="276225" y="838200"/>
                    </a:lnTo>
                    <a:lnTo>
                      <a:pt x="276225" y="733425"/>
                    </a:lnTo>
                    <a:lnTo>
                      <a:pt x="327025" y="733425"/>
                    </a:lnTo>
                    <a:lnTo>
                      <a:pt x="327025" y="606425"/>
                    </a:lnTo>
                    <a:lnTo>
                      <a:pt x="377825" y="606425"/>
                    </a:lnTo>
                    <a:lnTo>
                      <a:pt x="377825" y="485775"/>
                    </a:lnTo>
                    <a:lnTo>
                      <a:pt x="676275" y="485775"/>
                    </a:lnTo>
                    <a:lnTo>
                      <a:pt x="676275" y="361950"/>
                    </a:lnTo>
                    <a:lnTo>
                      <a:pt x="844550" y="361950"/>
                    </a:lnTo>
                    <a:lnTo>
                      <a:pt x="844550" y="215900"/>
                    </a:lnTo>
                    <a:lnTo>
                      <a:pt x="1301750" y="215900"/>
                    </a:lnTo>
                    <a:lnTo>
                      <a:pt x="1301750" y="0"/>
                    </a:lnTo>
                    <a:lnTo>
                      <a:pt x="2022475" y="0"/>
                    </a:lnTo>
                  </a:path>
                </a:pathLst>
              </a:custGeom>
              <a:noFill/>
              <a:ln w="28575" cap="flat" cmpd="sng" algn="ctr">
                <a:solidFill>
                  <a:srgbClr val="1E2D3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noFill/>
                  <a:effectLst/>
                  <a:latin typeface="Arial" charset="0"/>
                </a:endParaRPr>
              </a:p>
            </p:txBody>
          </p:sp>
        </p:grpSp>
        <p:grpSp>
          <p:nvGrpSpPr>
            <p:cNvPr id="50" name="Group 49">
              <a:extLst>
                <a:ext uri="{FF2B5EF4-FFF2-40B4-BE49-F238E27FC236}">
                  <a16:creationId xmlns:a16="http://schemas.microsoft.com/office/drawing/2014/main" id="{B53471DB-9974-4F3A-9342-69833F3774F9}"/>
                </a:ext>
              </a:extLst>
            </p:cNvPr>
            <p:cNvGrpSpPr/>
            <p:nvPr/>
          </p:nvGrpSpPr>
          <p:grpSpPr>
            <a:xfrm>
              <a:off x="367567" y="2330450"/>
              <a:ext cx="5461732" cy="3098268"/>
              <a:chOff x="367567" y="2330450"/>
              <a:chExt cx="5461732" cy="3098268"/>
            </a:xfrm>
          </p:grpSpPr>
          <p:sp>
            <p:nvSpPr>
              <p:cNvPr id="52" name="Rectangle 51">
                <a:extLst>
                  <a:ext uri="{FF2B5EF4-FFF2-40B4-BE49-F238E27FC236}">
                    <a16:creationId xmlns:a16="http://schemas.microsoft.com/office/drawing/2014/main" id="{C8BD693A-EF08-4588-B806-7A0E1D90BB22}"/>
                  </a:ext>
                </a:extLst>
              </p:cNvPr>
              <p:cNvSpPr/>
              <p:nvPr/>
            </p:nvSpPr>
            <p:spPr>
              <a:xfrm>
                <a:off x="1042986" y="2330450"/>
                <a:ext cx="4786313" cy="2635250"/>
              </a:xfrm>
              <a:prstGeom prst="rect">
                <a:avLst/>
              </a:prstGeom>
              <a:noFill/>
              <a:ln w="19050">
                <a:solidFill>
                  <a:srgbClr val="000000"/>
                </a:solidFill>
              </a:ln>
            </p:spPr>
            <p:txBody>
              <a:bodyPr wrap="square" rtlCol="0" anchor="ctr">
                <a:spAutoFit/>
              </a:bodyPr>
              <a:lstStyle/>
              <a:p>
                <a:pPr algn="ctr">
                  <a:spcBef>
                    <a:spcPct val="30000"/>
                  </a:spcBef>
                </a:pPr>
                <a:endParaRPr lang="en-US" dirty="0"/>
              </a:p>
            </p:txBody>
          </p:sp>
          <p:sp>
            <p:nvSpPr>
              <p:cNvPr id="53" name="TextBox 52">
                <a:extLst>
                  <a:ext uri="{FF2B5EF4-FFF2-40B4-BE49-F238E27FC236}">
                    <a16:creationId xmlns:a16="http://schemas.microsoft.com/office/drawing/2014/main" id="{E8D63865-8B80-450D-BC4C-93F30F22EF90}"/>
                  </a:ext>
                </a:extLst>
              </p:cNvPr>
              <p:cNvSpPr txBox="1"/>
              <p:nvPr/>
            </p:nvSpPr>
            <p:spPr>
              <a:xfrm rot="16200000">
                <a:off x="-499914" y="3547645"/>
                <a:ext cx="1939634" cy="204671"/>
              </a:xfrm>
              <a:prstGeom prst="rect">
                <a:avLst/>
              </a:prstGeom>
              <a:noFill/>
            </p:spPr>
            <p:txBody>
              <a:bodyPr wrap="none" lIns="0" tIns="0" rIns="0" bIns="0" rtlCol="0">
                <a:spAutoFit/>
              </a:bodyPr>
              <a:lstStyle/>
              <a:p>
                <a:pPr algn="ctr">
                  <a:lnSpc>
                    <a:spcPct val="95000"/>
                  </a:lnSpc>
                </a:pPr>
                <a:r>
                  <a:rPr lang="en-US" sz="1400" b="1" dirty="0">
                    <a:cs typeface="Calibri" pitchFamily="34" charset="0"/>
                  </a:rPr>
                  <a:t>Cumulative Probability</a:t>
                </a:r>
              </a:p>
            </p:txBody>
          </p:sp>
          <p:grpSp>
            <p:nvGrpSpPr>
              <p:cNvPr id="54" name="Group 53">
                <a:extLst>
                  <a:ext uri="{FF2B5EF4-FFF2-40B4-BE49-F238E27FC236}">
                    <a16:creationId xmlns:a16="http://schemas.microsoft.com/office/drawing/2014/main" id="{5A1A3E88-1514-4DEA-B929-F2EDCD5CCBC7}"/>
                  </a:ext>
                </a:extLst>
              </p:cNvPr>
              <p:cNvGrpSpPr/>
              <p:nvPr/>
            </p:nvGrpSpPr>
            <p:grpSpPr>
              <a:xfrm>
                <a:off x="691325" y="2387559"/>
                <a:ext cx="274114" cy="2518253"/>
                <a:chOff x="691325" y="2387559"/>
                <a:chExt cx="274114" cy="2518253"/>
              </a:xfrm>
            </p:grpSpPr>
            <p:sp>
              <p:nvSpPr>
                <p:cNvPr id="76" name="TextBox 75">
                  <a:extLst>
                    <a:ext uri="{FF2B5EF4-FFF2-40B4-BE49-F238E27FC236}">
                      <a16:creationId xmlns:a16="http://schemas.microsoft.com/office/drawing/2014/main" id="{3EBDC0A5-A77A-479A-A47E-47F23318935E}"/>
                    </a:ext>
                  </a:extLst>
                </p:cNvPr>
                <p:cNvSpPr txBox="1"/>
                <p:nvPr/>
              </p:nvSpPr>
              <p:spPr>
                <a:xfrm>
                  <a:off x="691325" y="2387559"/>
                  <a:ext cx="274114"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0.40</a:t>
                  </a:r>
                </a:p>
              </p:txBody>
            </p:sp>
            <p:sp>
              <p:nvSpPr>
                <p:cNvPr id="77" name="TextBox 76">
                  <a:extLst>
                    <a:ext uri="{FF2B5EF4-FFF2-40B4-BE49-F238E27FC236}">
                      <a16:creationId xmlns:a16="http://schemas.microsoft.com/office/drawing/2014/main" id="{FD4CC6EA-4402-4403-BC65-A6AA95F20C68}"/>
                    </a:ext>
                  </a:extLst>
                </p:cNvPr>
                <p:cNvSpPr txBox="1"/>
                <p:nvPr/>
              </p:nvSpPr>
              <p:spPr>
                <a:xfrm>
                  <a:off x="691325" y="2980491"/>
                  <a:ext cx="274114"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0.30</a:t>
                  </a:r>
                </a:p>
              </p:txBody>
            </p:sp>
            <p:sp>
              <p:nvSpPr>
                <p:cNvPr id="78" name="TextBox 77">
                  <a:extLst>
                    <a:ext uri="{FF2B5EF4-FFF2-40B4-BE49-F238E27FC236}">
                      <a16:creationId xmlns:a16="http://schemas.microsoft.com/office/drawing/2014/main" id="{F018983C-F1CE-4D4A-A71E-55493A5E3222}"/>
                    </a:ext>
                  </a:extLst>
                </p:cNvPr>
                <p:cNvSpPr txBox="1"/>
                <p:nvPr/>
              </p:nvSpPr>
              <p:spPr>
                <a:xfrm>
                  <a:off x="691326" y="3559135"/>
                  <a:ext cx="274113"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0.20</a:t>
                  </a:r>
                </a:p>
              </p:txBody>
            </p:sp>
            <p:sp>
              <p:nvSpPr>
                <p:cNvPr id="79" name="TextBox 78">
                  <a:extLst>
                    <a:ext uri="{FF2B5EF4-FFF2-40B4-BE49-F238E27FC236}">
                      <a16:creationId xmlns:a16="http://schemas.microsoft.com/office/drawing/2014/main" id="{7B289D72-7948-47D9-8771-A8B1F015B37B}"/>
                    </a:ext>
                  </a:extLst>
                </p:cNvPr>
                <p:cNvSpPr txBox="1"/>
                <p:nvPr/>
              </p:nvSpPr>
              <p:spPr>
                <a:xfrm>
                  <a:off x="691326" y="4154448"/>
                  <a:ext cx="274113"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0.10</a:t>
                  </a:r>
                </a:p>
              </p:txBody>
            </p:sp>
            <p:sp>
              <p:nvSpPr>
                <p:cNvPr id="80" name="TextBox 79">
                  <a:extLst>
                    <a:ext uri="{FF2B5EF4-FFF2-40B4-BE49-F238E27FC236}">
                      <a16:creationId xmlns:a16="http://schemas.microsoft.com/office/drawing/2014/main" id="{65842F8F-0241-4C42-88A6-77C20786ADC1}"/>
                    </a:ext>
                  </a:extLst>
                </p:cNvPr>
                <p:cNvSpPr txBox="1"/>
                <p:nvPr/>
              </p:nvSpPr>
              <p:spPr>
                <a:xfrm>
                  <a:off x="886892" y="4744999"/>
                  <a:ext cx="78547"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a:t>
                  </a:r>
                </a:p>
              </p:txBody>
            </p:sp>
          </p:grpSp>
          <p:grpSp>
            <p:nvGrpSpPr>
              <p:cNvPr id="55" name="Group 54">
                <a:extLst>
                  <a:ext uri="{FF2B5EF4-FFF2-40B4-BE49-F238E27FC236}">
                    <a16:creationId xmlns:a16="http://schemas.microsoft.com/office/drawing/2014/main" id="{C164A090-49D8-4A85-8EEA-A2867847E5BC}"/>
                  </a:ext>
                </a:extLst>
              </p:cNvPr>
              <p:cNvGrpSpPr/>
              <p:nvPr/>
            </p:nvGrpSpPr>
            <p:grpSpPr>
              <a:xfrm>
                <a:off x="978693" y="2469356"/>
                <a:ext cx="59532" cy="2357440"/>
                <a:chOff x="978693" y="2469356"/>
                <a:chExt cx="59532" cy="2357440"/>
              </a:xfrm>
            </p:grpSpPr>
            <p:cxnSp>
              <p:nvCxnSpPr>
                <p:cNvPr id="71" name="Straight Connector 70">
                  <a:extLst>
                    <a:ext uri="{FF2B5EF4-FFF2-40B4-BE49-F238E27FC236}">
                      <a16:creationId xmlns:a16="http://schemas.microsoft.com/office/drawing/2014/main" id="{3F4B8078-7092-4DC0-8418-910DD50C6D06}"/>
                    </a:ext>
                  </a:extLst>
                </p:cNvPr>
                <p:cNvCxnSpPr>
                  <a:cxnSpLocks/>
                </p:cNvCxnSpPr>
                <p:nvPr/>
              </p:nvCxnSpPr>
              <p:spPr bwMode="auto">
                <a:xfrm>
                  <a:off x="978693" y="2469356"/>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2" name="Straight Connector 71">
                  <a:extLst>
                    <a:ext uri="{FF2B5EF4-FFF2-40B4-BE49-F238E27FC236}">
                      <a16:creationId xmlns:a16="http://schemas.microsoft.com/office/drawing/2014/main" id="{A9B07CCD-DA15-4750-96B6-950528D36FF5}"/>
                    </a:ext>
                  </a:extLst>
                </p:cNvPr>
                <p:cNvCxnSpPr>
                  <a:cxnSpLocks/>
                </p:cNvCxnSpPr>
                <p:nvPr/>
              </p:nvCxnSpPr>
              <p:spPr bwMode="auto">
                <a:xfrm>
                  <a:off x="978693" y="3062288"/>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3" name="Straight Connector 72">
                  <a:extLst>
                    <a:ext uri="{FF2B5EF4-FFF2-40B4-BE49-F238E27FC236}">
                      <a16:creationId xmlns:a16="http://schemas.microsoft.com/office/drawing/2014/main" id="{503170CB-1A86-49AE-9C79-CA4DA708ED17}"/>
                    </a:ext>
                  </a:extLst>
                </p:cNvPr>
                <p:cNvCxnSpPr>
                  <a:cxnSpLocks/>
                </p:cNvCxnSpPr>
                <p:nvPr/>
              </p:nvCxnSpPr>
              <p:spPr bwMode="auto">
                <a:xfrm>
                  <a:off x="978693" y="3640932"/>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4" name="Straight Connector 73">
                  <a:extLst>
                    <a:ext uri="{FF2B5EF4-FFF2-40B4-BE49-F238E27FC236}">
                      <a16:creationId xmlns:a16="http://schemas.microsoft.com/office/drawing/2014/main" id="{78188236-1D3F-41B5-9CF0-469F92AF5B6E}"/>
                    </a:ext>
                  </a:extLst>
                </p:cNvPr>
                <p:cNvCxnSpPr>
                  <a:cxnSpLocks/>
                </p:cNvCxnSpPr>
                <p:nvPr/>
              </p:nvCxnSpPr>
              <p:spPr bwMode="auto">
                <a:xfrm>
                  <a:off x="978693" y="4236245"/>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5" name="Straight Connector 74">
                  <a:extLst>
                    <a:ext uri="{FF2B5EF4-FFF2-40B4-BE49-F238E27FC236}">
                      <a16:creationId xmlns:a16="http://schemas.microsoft.com/office/drawing/2014/main" id="{D84A5263-BE7B-4CDE-8FB4-717F010B97EE}"/>
                    </a:ext>
                  </a:extLst>
                </p:cNvPr>
                <p:cNvCxnSpPr>
                  <a:cxnSpLocks/>
                </p:cNvCxnSpPr>
                <p:nvPr/>
              </p:nvCxnSpPr>
              <p:spPr bwMode="auto">
                <a:xfrm>
                  <a:off x="978693" y="4826796"/>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56" name="Group 55">
                <a:extLst>
                  <a:ext uri="{FF2B5EF4-FFF2-40B4-BE49-F238E27FC236}">
                    <a16:creationId xmlns:a16="http://schemas.microsoft.com/office/drawing/2014/main" id="{75AC1EE3-BDA5-4364-BCB5-579F2B1CC852}"/>
                  </a:ext>
                </a:extLst>
              </p:cNvPr>
              <p:cNvGrpSpPr/>
              <p:nvPr/>
            </p:nvGrpSpPr>
            <p:grpSpPr>
              <a:xfrm>
                <a:off x="1105968" y="5028368"/>
                <a:ext cx="4691028" cy="160813"/>
                <a:chOff x="1105968" y="5028368"/>
                <a:chExt cx="4691028" cy="160813"/>
              </a:xfrm>
            </p:grpSpPr>
            <p:sp>
              <p:nvSpPr>
                <p:cNvPr id="65" name="TextBox 64">
                  <a:extLst>
                    <a:ext uri="{FF2B5EF4-FFF2-40B4-BE49-F238E27FC236}">
                      <a16:creationId xmlns:a16="http://schemas.microsoft.com/office/drawing/2014/main" id="{74031EF6-F3E6-4662-B370-92D7E839195E}"/>
                    </a:ext>
                  </a:extLst>
                </p:cNvPr>
                <p:cNvSpPr txBox="1"/>
                <p:nvPr/>
              </p:nvSpPr>
              <p:spPr>
                <a:xfrm>
                  <a:off x="1105968" y="5028368"/>
                  <a:ext cx="78547"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a:t>
                  </a:r>
                </a:p>
              </p:txBody>
            </p:sp>
            <p:sp>
              <p:nvSpPr>
                <p:cNvPr id="66" name="TextBox 65">
                  <a:extLst>
                    <a:ext uri="{FF2B5EF4-FFF2-40B4-BE49-F238E27FC236}">
                      <a16:creationId xmlns:a16="http://schemas.microsoft.com/office/drawing/2014/main" id="{50F77D0C-D73A-4FAB-807F-E0EB28CC1672}"/>
                    </a:ext>
                  </a:extLst>
                </p:cNvPr>
                <p:cNvSpPr txBox="1"/>
                <p:nvPr/>
              </p:nvSpPr>
              <p:spPr>
                <a:xfrm>
                  <a:off x="2025130" y="5028368"/>
                  <a:ext cx="78547"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2</a:t>
                  </a:r>
                </a:p>
              </p:txBody>
            </p:sp>
            <p:sp>
              <p:nvSpPr>
                <p:cNvPr id="67" name="TextBox 66">
                  <a:extLst>
                    <a:ext uri="{FF2B5EF4-FFF2-40B4-BE49-F238E27FC236}">
                      <a16:creationId xmlns:a16="http://schemas.microsoft.com/office/drawing/2014/main" id="{FEB37A44-53AD-4EA3-8275-98BA53543887}"/>
                    </a:ext>
                  </a:extLst>
                </p:cNvPr>
                <p:cNvSpPr txBox="1"/>
                <p:nvPr/>
              </p:nvSpPr>
              <p:spPr>
                <a:xfrm>
                  <a:off x="2934768" y="5028368"/>
                  <a:ext cx="78547"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4</a:t>
                  </a:r>
                </a:p>
              </p:txBody>
            </p:sp>
            <p:sp>
              <p:nvSpPr>
                <p:cNvPr id="68" name="TextBox 67">
                  <a:extLst>
                    <a:ext uri="{FF2B5EF4-FFF2-40B4-BE49-F238E27FC236}">
                      <a16:creationId xmlns:a16="http://schemas.microsoft.com/office/drawing/2014/main" id="{62CAAD86-2074-4ACF-B224-C93A8B8EF1E9}"/>
                    </a:ext>
                  </a:extLst>
                </p:cNvPr>
                <p:cNvSpPr txBox="1"/>
                <p:nvPr/>
              </p:nvSpPr>
              <p:spPr>
                <a:xfrm>
                  <a:off x="3853930" y="5028368"/>
                  <a:ext cx="78547" cy="160813"/>
                </a:xfrm>
                <a:prstGeom prst="rect">
                  <a:avLst/>
                </a:prstGeom>
                <a:noFill/>
              </p:spPr>
              <p:txBody>
                <a:bodyPr wrap="square" lIns="0" tIns="0" rIns="0" bIns="0" rtlCol="0">
                  <a:spAutoFit/>
                </a:bodyPr>
                <a:lstStyle/>
                <a:p>
                  <a:pPr algn="r">
                    <a:lnSpc>
                      <a:spcPct val="95000"/>
                    </a:lnSpc>
                  </a:pPr>
                  <a:r>
                    <a:rPr lang="en-US" sz="1100" b="1" dirty="0">
                      <a:cs typeface="Calibri" pitchFamily="34" charset="0"/>
                    </a:rPr>
                    <a:t>6</a:t>
                  </a:r>
                </a:p>
              </p:txBody>
            </p:sp>
            <p:sp>
              <p:nvSpPr>
                <p:cNvPr id="69" name="TextBox 68">
                  <a:extLst>
                    <a:ext uri="{FF2B5EF4-FFF2-40B4-BE49-F238E27FC236}">
                      <a16:creationId xmlns:a16="http://schemas.microsoft.com/office/drawing/2014/main" id="{0ABE62E2-6C51-4B90-BEA3-8EB8C12883D1}"/>
                    </a:ext>
                  </a:extLst>
                </p:cNvPr>
                <p:cNvSpPr txBox="1"/>
                <p:nvPr/>
              </p:nvSpPr>
              <p:spPr>
                <a:xfrm>
                  <a:off x="4770711" y="5028368"/>
                  <a:ext cx="78547" cy="160813"/>
                </a:xfrm>
                <a:prstGeom prst="rect">
                  <a:avLst/>
                </a:prstGeom>
                <a:noFill/>
              </p:spPr>
              <p:txBody>
                <a:bodyPr wrap="square" lIns="0" tIns="0" rIns="0" bIns="0" rtlCol="0">
                  <a:spAutoFit/>
                </a:bodyPr>
                <a:lstStyle/>
                <a:p>
                  <a:pPr algn="r">
                    <a:lnSpc>
                      <a:spcPct val="95000"/>
                    </a:lnSpc>
                  </a:pPr>
                  <a:r>
                    <a:rPr lang="en-US" sz="1100" b="1" dirty="0">
                      <a:cs typeface="Calibri" pitchFamily="34" charset="0"/>
                    </a:rPr>
                    <a:t>8</a:t>
                  </a:r>
                </a:p>
              </p:txBody>
            </p:sp>
            <p:sp>
              <p:nvSpPr>
                <p:cNvPr id="70" name="TextBox 69">
                  <a:extLst>
                    <a:ext uri="{FF2B5EF4-FFF2-40B4-BE49-F238E27FC236}">
                      <a16:creationId xmlns:a16="http://schemas.microsoft.com/office/drawing/2014/main" id="{2ADD40DE-3559-432F-AD8C-D832CE476264}"/>
                    </a:ext>
                  </a:extLst>
                </p:cNvPr>
                <p:cNvSpPr txBox="1"/>
                <p:nvPr/>
              </p:nvSpPr>
              <p:spPr>
                <a:xfrm>
                  <a:off x="5639901" y="5028368"/>
                  <a:ext cx="157095"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10</a:t>
                  </a:r>
                </a:p>
              </p:txBody>
            </p:sp>
          </p:grpSp>
          <p:grpSp>
            <p:nvGrpSpPr>
              <p:cNvPr id="57" name="Group 56">
                <a:extLst>
                  <a:ext uri="{FF2B5EF4-FFF2-40B4-BE49-F238E27FC236}">
                    <a16:creationId xmlns:a16="http://schemas.microsoft.com/office/drawing/2014/main" id="{A25FB591-86AD-4584-8C91-EDB7F65697DC}"/>
                  </a:ext>
                </a:extLst>
              </p:cNvPr>
              <p:cNvGrpSpPr/>
              <p:nvPr/>
            </p:nvGrpSpPr>
            <p:grpSpPr>
              <a:xfrm>
                <a:off x="1145241" y="4963717"/>
                <a:ext cx="4576762" cy="59532"/>
                <a:chOff x="1145241" y="4963717"/>
                <a:chExt cx="4576762" cy="59532"/>
              </a:xfrm>
            </p:grpSpPr>
            <p:cxnSp>
              <p:nvCxnSpPr>
                <p:cNvPr id="59" name="Straight Connector 58">
                  <a:extLst>
                    <a:ext uri="{FF2B5EF4-FFF2-40B4-BE49-F238E27FC236}">
                      <a16:creationId xmlns:a16="http://schemas.microsoft.com/office/drawing/2014/main" id="{E35B1C81-F176-4A4D-8ECB-C38E23F4DA32}"/>
                    </a:ext>
                  </a:extLst>
                </p:cNvPr>
                <p:cNvCxnSpPr>
                  <a:cxnSpLocks/>
                </p:cNvCxnSpPr>
                <p:nvPr/>
              </p:nvCxnSpPr>
              <p:spPr bwMode="auto">
                <a:xfrm rot="5400000">
                  <a:off x="1115475"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0" name="Straight Connector 59">
                  <a:extLst>
                    <a:ext uri="{FF2B5EF4-FFF2-40B4-BE49-F238E27FC236}">
                      <a16:creationId xmlns:a16="http://schemas.microsoft.com/office/drawing/2014/main" id="{3C530C92-4AED-40D4-862E-CC3DB96798F3}"/>
                    </a:ext>
                  </a:extLst>
                </p:cNvPr>
                <p:cNvCxnSpPr>
                  <a:cxnSpLocks/>
                </p:cNvCxnSpPr>
                <p:nvPr/>
              </p:nvCxnSpPr>
              <p:spPr bwMode="auto">
                <a:xfrm rot="5400000">
                  <a:off x="2034637"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1" name="Straight Connector 60">
                  <a:extLst>
                    <a:ext uri="{FF2B5EF4-FFF2-40B4-BE49-F238E27FC236}">
                      <a16:creationId xmlns:a16="http://schemas.microsoft.com/office/drawing/2014/main" id="{A2A95F44-284B-4B8C-8779-6EDF0B9E2789}"/>
                    </a:ext>
                  </a:extLst>
                </p:cNvPr>
                <p:cNvCxnSpPr>
                  <a:cxnSpLocks/>
                </p:cNvCxnSpPr>
                <p:nvPr/>
              </p:nvCxnSpPr>
              <p:spPr bwMode="auto">
                <a:xfrm rot="5400000">
                  <a:off x="2944275"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2" name="Straight Connector 61">
                  <a:extLst>
                    <a:ext uri="{FF2B5EF4-FFF2-40B4-BE49-F238E27FC236}">
                      <a16:creationId xmlns:a16="http://schemas.microsoft.com/office/drawing/2014/main" id="{3A1A3CD3-8DB5-4A79-9B4C-D5D8B6B60319}"/>
                    </a:ext>
                  </a:extLst>
                </p:cNvPr>
                <p:cNvCxnSpPr>
                  <a:cxnSpLocks/>
                </p:cNvCxnSpPr>
                <p:nvPr/>
              </p:nvCxnSpPr>
              <p:spPr bwMode="auto">
                <a:xfrm rot="5400000">
                  <a:off x="3863437"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3" name="Straight Connector 62">
                  <a:extLst>
                    <a:ext uri="{FF2B5EF4-FFF2-40B4-BE49-F238E27FC236}">
                      <a16:creationId xmlns:a16="http://schemas.microsoft.com/office/drawing/2014/main" id="{FA58CABA-43BC-4239-934C-A26C8E222528}"/>
                    </a:ext>
                  </a:extLst>
                </p:cNvPr>
                <p:cNvCxnSpPr>
                  <a:cxnSpLocks/>
                </p:cNvCxnSpPr>
                <p:nvPr/>
              </p:nvCxnSpPr>
              <p:spPr bwMode="auto">
                <a:xfrm rot="5400000">
                  <a:off x="4780218"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4" name="Straight Connector 63">
                  <a:extLst>
                    <a:ext uri="{FF2B5EF4-FFF2-40B4-BE49-F238E27FC236}">
                      <a16:creationId xmlns:a16="http://schemas.microsoft.com/office/drawing/2014/main" id="{485FACED-5A40-4936-95CC-B6855FA14941}"/>
                    </a:ext>
                  </a:extLst>
                </p:cNvPr>
                <p:cNvCxnSpPr>
                  <a:cxnSpLocks/>
                </p:cNvCxnSpPr>
                <p:nvPr/>
              </p:nvCxnSpPr>
              <p:spPr bwMode="auto">
                <a:xfrm rot="5400000">
                  <a:off x="5692237"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58" name="TextBox 57">
                <a:extLst>
                  <a:ext uri="{FF2B5EF4-FFF2-40B4-BE49-F238E27FC236}">
                    <a16:creationId xmlns:a16="http://schemas.microsoft.com/office/drawing/2014/main" id="{9704F80C-2964-4D69-97A4-AFDFBA155ED0}"/>
                  </a:ext>
                </a:extLst>
              </p:cNvPr>
              <p:cNvSpPr txBox="1"/>
              <p:nvPr/>
            </p:nvSpPr>
            <p:spPr>
              <a:xfrm>
                <a:off x="2646479" y="5224047"/>
                <a:ext cx="1610761" cy="204671"/>
              </a:xfrm>
              <a:prstGeom prst="rect">
                <a:avLst/>
              </a:prstGeom>
              <a:noFill/>
            </p:spPr>
            <p:txBody>
              <a:bodyPr wrap="none" lIns="0" tIns="0" rIns="0" bIns="0" rtlCol="0">
                <a:spAutoFit/>
              </a:bodyPr>
              <a:lstStyle/>
              <a:p>
                <a:pPr algn="ctr">
                  <a:lnSpc>
                    <a:spcPct val="95000"/>
                  </a:lnSpc>
                </a:pPr>
                <a:r>
                  <a:rPr lang="en-US" sz="1400" b="1" dirty="0">
                    <a:cs typeface="Calibri" pitchFamily="34" charset="0"/>
                  </a:rPr>
                  <a:t>Years of Follow-Up</a:t>
                </a:r>
              </a:p>
            </p:txBody>
          </p:sp>
        </p:grpSp>
        <p:sp>
          <p:nvSpPr>
            <p:cNvPr id="51" name="Freeform: Shape 50">
              <a:extLst>
                <a:ext uri="{FF2B5EF4-FFF2-40B4-BE49-F238E27FC236}">
                  <a16:creationId xmlns:a16="http://schemas.microsoft.com/office/drawing/2014/main" id="{2EB704C8-AE64-4DA0-A110-84ECA8A1024B}"/>
                </a:ext>
              </a:extLst>
            </p:cNvPr>
            <p:cNvSpPr/>
            <p:nvPr/>
          </p:nvSpPr>
          <p:spPr>
            <a:xfrm>
              <a:off x="1554956" y="4214813"/>
              <a:ext cx="4017169" cy="611981"/>
            </a:xfrm>
            <a:custGeom>
              <a:avLst/>
              <a:gdLst>
                <a:gd name="connsiteX0" fmla="*/ 0 w 4017169"/>
                <a:gd name="connsiteY0" fmla="*/ 611981 h 611981"/>
                <a:gd name="connsiteX1" fmla="*/ 423863 w 4017169"/>
                <a:gd name="connsiteY1" fmla="*/ 611981 h 611981"/>
                <a:gd name="connsiteX2" fmla="*/ 423863 w 4017169"/>
                <a:gd name="connsiteY2" fmla="*/ 581025 h 611981"/>
                <a:gd name="connsiteX3" fmla="*/ 1219200 w 4017169"/>
                <a:gd name="connsiteY3" fmla="*/ 581025 h 611981"/>
                <a:gd name="connsiteX4" fmla="*/ 1219200 w 4017169"/>
                <a:gd name="connsiteY4" fmla="*/ 550068 h 611981"/>
                <a:gd name="connsiteX5" fmla="*/ 1414463 w 4017169"/>
                <a:gd name="connsiteY5" fmla="*/ 550068 h 611981"/>
                <a:gd name="connsiteX6" fmla="*/ 1414463 w 4017169"/>
                <a:gd name="connsiteY6" fmla="*/ 519112 h 611981"/>
                <a:gd name="connsiteX7" fmla="*/ 1538288 w 4017169"/>
                <a:gd name="connsiteY7" fmla="*/ 519112 h 611981"/>
                <a:gd name="connsiteX8" fmla="*/ 1538288 w 4017169"/>
                <a:gd name="connsiteY8" fmla="*/ 473868 h 611981"/>
                <a:gd name="connsiteX9" fmla="*/ 1554957 w 4017169"/>
                <a:gd name="connsiteY9" fmla="*/ 473868 h 611981"/>
                <a:gd name="connsiteX10" fmla="*/ 1554957 w 4017169"/>
                <a:gd name="connsiteY10" fmla="*/ 445293 h 611981"/>
                <a:gd name="connsiteX11" fmla="*/ 1704975 w 4017169"/>
                <a:gd name="connsiteY11" fmla="*/ 445293 h 611981"/>
                <a:gd name="connsiteX12" fmla="*/ 1704975 w 4017169"/>
                <a:gd name="connsiteY12" fmla="*/ 397668 h 611981"/>
                <a:gd name="connsiteX13" fmla="*/ 1735932 w 4017169"/>
                <a:gd name="connsiteY13" fmla="*/ 397668 h 611981"/>
                <a:gd name="connsiteX14" fmla="*/ 1735932 w 4017169"/>
                <a:gd name="connsiteY14" fmla="*/ 352425 h 611981"/>
                <a:gd name="connsiteX15" fmla="*/ 1931194 w 4017169"/>
                <a:gd name="connsiteY15" fmla="*/ 352425 h 611981"/>
                <a:gd name="connsiteX16" fmla="*/ 1931194 w 4017169"/>
                <a:gd name="connsiteY16" fmla="*/ 307181 h 611981"/>
                <a:gd name="connsiteX17" fmla="*/ 2300288 w 4017169"/>
                <a:gd name="connsiteY17" fmla="*/ 307181 h 611981"/>
                <a:gd name="connsiteX18" fmla="*/ 2300288 w 4017169"/>
                <a:gd name="connsiteY18" fmla="*/ 261937 h 611981"/>
                <a:gd name="connsiteX19" fmla="*/ 2619375 w 4017169"/>
                <a:gd name="connsiteY19" fmla="*/ 261937 h 611981"/>
                <a:gd name="connsiteX20" fmla="*/ 2619375 w 4017169"/>
                <a:gd name="connsiteY20" fmla="*/ 197643 h 611981"/>
                <a:gd name="connsiteX21" fmla="*/ 2847975 w 4017169"/>
                <a:gd name="connsiteY21" fmla="*/ 197643 h 611981"/>
                <a:gd name="connsiteX22" fmla="*/ 2847975 w 4017169"/>
                <a:gd name="connsiteY22" fmla="*/ 140493 h 611981"/>
                <a:gd name="connsiteX23" fmla="*/ 3412332 w 4017169"/>
                <a:gd name="connsiteY23" fmla="*/ 140493 h 611981"/>
                <a:gd name="connsiteX24" fmla="*/ 3412332 w 4017169"/>
                <a:gd name="connsiteY24" fmla="*/ 0 h 611981"/>
                <a:gd name="connsiteX25" fmla="*/ 4017169 w 4017169"/>
                <a:gd name="connsiteY25" fmla="*/ 0 h 61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7169" h="611981">
                  <a:moveTo>
                    <a:pt x="0" y="611981"/>
                  </a:moveTo>
                  <a:lnTo>
                    <a:pt x="423863" y="611981"/>
                  </a:lnTo>
                  <a:lnTo>
                    <a:pt x="423863" y="581025"/>
                  </a:lnTo>
                  <a:lnTo>
                    <a:pt x="1219200" y="581025"/>
                  </a:lnTo>
                  <a:lnTo>
                    <a:pt x="1219200" y="550068"/>
                  </a:lnTo>
                  <a:lnTo>
                    <a:pt x="1414463" y="550068"/>
                  </a:lnTo>
                  <a:lnTo>
                    <a:pt x="1414463" y="519112"/>
                  </a:lnTo>
                  <a:lnTo>
                    <a:pt x="1538288" y="519112"/>
                  </a:lnTo>
                  <a:lnTo>
                    <a:pt x="1538288" y="473868"/>
                  </a:lnTo>
                  <a:lnTo>
                    <a:pt x="1554957" y="473868"/>
                  </a:lnTo>
                  <a:lnTo>
                    <a:pt x="1554957" y="445293"/>
                  </a:lnTo>
                  <a:lnTo>
                    <a:pt x="1704975" y="445293"/>
                  </a:lnTo>
                  <a:lnTo>
                    <a:pt x="1704975" y="397668"/>
                  </a:lnTo>
                  <a:lnTo>
                    <a:pt x="1735932" y="397668"/>
                  </a:lnTo>
                  <a:lnTo>
                    <a:pt x="1735932" y="352425"/>
                  </a:lnTo>
                  <a:lnTo>
                    <a:pt x="1931194" y="352425"/>
                  </a:lnTo>
                  <a:lnTo>
                    <a:pt x="1931194" y="307181"/>
                  </a:lnTo>
                  <a:lnTo>
                    <a:pt x="2300288" y="307181"/>
                  </a:lnTo>
                  <a:lnTo>
                    <a:pt x="2300288" y="261937"/>
                  </a:lnTo>
                  <a:lnTo>
                    <a:pt x="2619375" y="261937"/>
                  </a:lnTo>
                  <a:lnTo>
                    <a:pt x="2619375" y="197643"/>
                  </a:lnTo>
                  <a:lnTo>
                    <a:pt x="2847975" y="197643"/>
                  </a:lnTo>
                  <a:lnTo>
                    <a:pt x="2847975" y="140493"/>
                  </a:lnTo>
                  <a:lnTo>
                    <a:pt x="3412332" y="140493"/>
                  </a:lnTo>
                  <a:lnTo>
                    <a:pt x="3412332" y="0"/>
                  </a:lnTo>
                  <a:lnTo>
                    <a:pt x="4017169" y="0"/>
                  </a:lnTo>
                </a:path>
              </a:pathLst>
            </a:custGeom>
            <a:grpFill/>
            <a:ln w="28575" cap="flat" cmpd="sng" algn="ctr">
              <a:solidFill>
                <a:srgbClr val="CA411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10" name="Group 9">
            <a:extLst>
              <a:ext uri="{FF2B5EF4-FFF2-40B4-BE49-F238E27FC236}">
                <a16:creationId xmlns:a16="http://schemas.microsoft.com/office/drawing/2014/main" id="{3BA26C3C-A70C-40D0-AB9C-E24F0CB23E00}"/>
              </a:ext>
            </a:extLst>
          </p:cNvPr>
          <p:cNvGrpSpPr/>
          <p:nvPr/>
        </p:nvGrpSpPr>
        <p:grpSpPr>
          <a:xfrm>
            <a:off x="6238715" y="1824792"/>
            <a:ext cx="5461732" cy="3098268"/>
            <a:chOff x="6348554" y="2330450"/>
            <a:chExt cx="5461732" cy="3098268"/>
          </a:xfrm>
        </p:grpSpPr>
        <p:grpSp>
          <p:nvGrpSpPr>
            <p:cNvPr id="11" name="Group 10">
              <a:extLst>
                <a:ext uri="{FF2B5EF4-FFF2-40B4-BE49-F238E27FC236}">
                  <a16:creationId xmlns:a16="http://schemas.microsoft.com/office/drawing/2014/main" id="{9DD5DF12-71EE-4538-9EB8-CC65C58FA3F8}"/>
                </a:ext>
              </a:extLst>
            </p:cNvPr>
            <p:cNvGrpSpPr/>
            <p:nvPr/>
          </p:nvGrpSpPr>
          <p:grpSpPr>
            <a:xfrm>
              <a:off x="6348554" y="2330450"/>
              <a:ext cx="5461732" cy="3098268"/>
              <a:chOff x="367567" y="2330450"/>
              <a:chExt cx="5461732" cy="3098268"/>
            </a:xfrm>
          </p:grpSpPr>
          <p:sp>
            <p:nvSpPr>
              <p:cNvPr id="17" name="Rectangle 16">
                <a:extLst>
                  <a:ext uri="{FF2B5EF4-FFF2-40B4-BE49-F238E27FC236}">
                    <a16:creationId xmlns:a16="http://schemas.microsoft.com/office/drawing/2014/main" id="{EF3B141B-8B93-4DA2-814C-1D53B46D8E11}"/>
                  </a:ext>
                </a:extLst>
              </p:cNvPr>
              <p:cNvSpPr/>
              <p:nvPr/>
            </p:nvSpPr>
            <p:spPr>
              <a:xfrm>
                <a:off x="1042986" y="2330450"/>
                <a:ext cx="4786313" cy="2635250"/>
              </a:xfrm>
              <a:prstGeom prst="rect">
                <a:avLst/>
              </a:prstGeom>
              <a:noFill/>
              <a:ln w="19050">
                <a:solidFill>
                  <a:srgbClr val="000000"/>
                </a:solidFill>
              </a:ln>
            </p:spPr>
            <p:txBody>
              <a:bodyPr wrap="square" rtlCol="0" anchor="ctr">
                <a:spAutoFit/>
              </a:bodyPr>
              <a:lstStyle/>
              <a:p>
                <a:pPr algn="ctr">
                  <a:spcBef>
                    <a:spcPct val="30000"/>
                  </a:spcBef>
                </a:pPr>
                <a:endParaRPr lang="en-US" dirty="0"/>
              </a:p>
            </p:txBody>
          </p:sp>
          <p:sp>
            <p:nvSpPr>
              <p:cNvPr id="18" name="TextBox 17">
                <a:extLst>
                  <a:ext uri="{FF2B5EF4-FFF2-40B4-BE49-F238E27FC236}">
                    <a16:creationId xmlns:a16="http://schemas.microsoft.com/office/drawing/2014/main" id="{D608AACC-B85D-421C-BC53-DCE75DBF11EF}"/>
                  </a:ext>
                </a:extLst>
              </p:cNvPr>
              <p:cNvSpPr txBox="1"/>
              <p:nvPr/>
            </p:nvSpPr>
            <p:spPr>
              <a:xfrm rot="16200000">
                <a:off x="-499914" y="3547645"/>
                <a:ext cx="1939634" cy="204671"/>
              </a:xfrm>
              <a:prstGeom prst="rect">
                <a:avLst/>
              </a:prstGeom>
              <a:noFill/>
            </p:spPr>
            <p:txBody>
              <a:bodyPr wrap="none" lIns="0" tIns="0" rIns="0" bIns="0" rtlCol="0">
                <a:spAutoFit/>
              </a:bodyPr>
              <a:lstStyle/>
              <a:p>
                <a:pPr algn="ctr">
                  <a:lnSpc>
                    <a:spcPct val="95000"/>
                  </a:lnSpc>
                </a:pPr>
                <a:r>
                  <a:rPr lang="en-US" sz="1400" b="1" dirty="0">
                    <a:cs typeface="Calibri" pitchFamily="34" charset="0"/>
                  </a:rPr>
                  <a:t>Cumulative Probability</a:t>
                </a:r>
              </a:p>
            </p:txBody>
          </p:sp>
          <p:grpSp>
            <p:nvGrpSpPr>
              <p:cNvPr id="19" name="Group 18">
                <a:extLst>
                  <a:ext uri="{FF2B5EF4-FFF2-40B4-BE49-F238E27FC236}">
                    <a16:creationId xmlns:a16="http://schemas.microsoft.com/office/drawing/2014/main" id="{C5D96618-1C70-4A4E-83C7-7BD1A19A1443}"/>
                  </a:ext>
                </a:extLst>
              </p:cNvPr>
              <p:cNvGrpSpPr/>
              <p:nvPr/>
            </p:nvGrpSpPr>
            <p:grpSpPr>
              <a:xfrm>
                <a:off x="691325" y="2387559"/>
                <a:ext cx="274114" cy="2518253"/>
                <a:chOff x="691325" y="2387559"/>
                <a:chExt cx="274114" cy="2518253"/>
              </a:xfrm>
            </p:grpSpPr>
            <p:sp>
              <p:nvSpPr>
                <p:cNvPr id="41" name="TextBox 40">
                  <a:extLst>
                    <a:ext uri="{FF2B5EF4-FFF2-40B4-BE49-F238E27FC236}">
                      <a16:creationId xmlns:a16="http://schemas.microsoft.com/office/drawing/2014/main" id="{539885E4-8F46-4C0E-AA2D-69057557283B}"/>
                    </a:ext>
                  </a:extLst>
                </p:cNvPr>
                <p:cNvSpPr txBox="1"/>
                <p:nvPr/>
              </p:nvSpPr>
              <p:spPr>
                <a:xfrm>
                  <a:off x="691325" y="2387559"/>
                  <a:ext cx="274114"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0.20</a:t>
                  </a:r>
                </a:p>
              </p:txBody>
            </p:sp>
            <p:sp>
              <p:nvSpPr>
                <p:cNvPr id="42" name="TextBox 41">
                  <a:extLst>
                    <a:ext uri="{FF2B5EF4-FFF2-40B4-BE49-F238E27FC236}">
                      <a16:creationId xmlns:a16="http://schemas.microsoft.com/office/drawing/2014/main" id="{BBA2A98B-F812-4120-AD2F-494DC98C644F}"/>
                    </a:ext>
                  </a:extLst>
                </p:cNvPr>
                <p:cNvSpPr txBox="1"/>
                <p:nvPr/>
              </p:nvSpPr>
              <p:spPr>
                <a:xfrm>
                  <a:off x="691325" y="2980491"/>
                  <a:ext cx="274114"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0.15</a:t>
                  </a:r>
                </a:p>
              </p:txBody>
            </p:sp>
            <p:sp>
              <p:nvSpPr>
                <p:cNvPr id="43" name="TextBox 42">
                  <a:extLst>
                    <a:ext uri="{FF2B5EF4-FFF2-40B4-BE49-F238E27FC236}">
                      <a16:creationId xmlns:a16="http://schemas.microsoft.com/office/drawing/2014/main" id="{A21BFBFF-885A-471C-BAAE-CB1280629F97}"/>
                    </a:ext>
                  </a:extLst>
                </p:cNvPr>
                <p:cNvSpPr txBox="1"/>
                <p:nvPr/>
              </p:nvSpPr>
              <p:spPr>
                <a:xfrm>
                  <a:off x="691325" y="3559135"/>
                  <a:ext cx="274114"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0.10</a:t>
                  </a:r>
                </a:p>
              </p:txBody>
            </p:sp>
            <p:sp>
              <p:nvSpPr>
                <p:cNvPr id="44" name="TextBox 43">
                  <a:extLst>
                    <a:ext uri="{FF2B5EF4-FFF2-40B4-BE49-F238E27FC236}">
                      <a16:creationId xmlns:a16="http://schemas.microsoft.com/office/drawing/2014/main" id="{0ED90ED0-77B2-4819-A1B8-9D9D7C022C88}"/>
                    </a:ext>
                  </a:extLst>
                </p:cNvPr>
                <p:cNvSpPr txBox="1"/>
                <p:nvPr/>
              </p:nvSpPr>
              <p:spPr>
                <a:xfrm>
                  <a:off x="691325" y="4154448"/>
                  <a:ext cx="274114"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0.05</a:t>
                  </a:r>
                </a:p>
              </p:txBody>
            </p:sp>
            <p:sp>
              <p:nvSpPr>
                <p:cNvPr id="45" name="TextBox 44">
                  <a:extLst>
                    <a:ext uri="{FF2B5EF4-FFF2-40B4-BE49-F238E27FC236}">
                      <a16:creationId xmlns:a16="http://schemas.microsoft.com/office/drawing/2014/main" id="{9F9816C4-F715-44B4-99F3-87D6242F26AD}"/>
                    </a:ext>
                  </a:extLst>
                </p:cNvPr>
                <p:cNvSpPr txBox="1"/>
                <p:nvPr/>
              </p:nvSpPr>
              <p:spPr>
                <a:xfrm>
                  <a:off x="886892" y="4744999"/>
                  <a:ext cx="78547"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a:t>
                  </a:r>
                </a:p>
              </p:txBody>
            </p:sp>
          </p:grpSp>
          <p:grpSp>
            <p:nvGrpSpPr>
              <p:cNvPr id="20" name="Group 19">
                <a:extLst>
                  <a:ext uri="{FF2B5EF4-FFF2-40B4-BE49-F238E27FC236}">
                    <a16:creationId xmlns:a16="http://schemas.microsoft.com/office/drawing/2014/main" id="{EAC77BF3-BDDC-4DE7-BAD8-A334F02F1771}"/>
                  </a:ext>
                </a:extLst>
              </p:cNvPr>
              <p:cNvGrpSpPr/>
              <p:nvPr/>
            </p:nvGrpSpPr>
            <p:grpSpPr>
              <a:xfrm>
                <a:off x="978693" y="2469356"/>
                <a:ext cx="59532" cy="2357440"/>
                <a:chOff x="978693" y="2469356"/>
                <a:chExt cx="59532" cy="2357440"/>
              </a:xfrm>
            </p:grpSpPr>
            <p:cxnSp>
              <p:nvCxnSpPr>
                <p:cNvPr id="36" name="Straight Connector 35">
                  <a:extLst>
                    <a:ext uri="{FF2B5EF4-FFF2-40B4-BE49-F238E27FC236}">
                      <a16:creationId xmlns:a16="http://schemas.microsoft.com/office/drawing/2014/main" id="{F77D07B2-6B0E-494F-9316-14291BE1561A}"/>
                    </a:ext>
                  </a:extLst>
                </p:cNvPr>
                <p:cNvCxnSpPr>
                  <a:cxnSpLocks/>
                </p:cNvCxnSpPr>
                <p:nvPr/>
              </p:nvCxnSpPr>
              <p:spPr bwMode="auto">
                <a:xfrm>
                  <a:off x="978693" y="2469356"/>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CA296329-72A1-4307-AB43-E97CE8E0E6F8}"/>
                    </a:ext>
                  </a:extLst>
                </p:cNvPr>
                <p:cNvCxnSpPr>
                  <a:cxnSpLocks/>
                </p:cNvCxnSpPr>
                <p:nvPr/>
              </p:nvCxnSpPr>
              <p:spPr bwMode="auto">
                <a:xfrm>
                  <a:off x="978693" y="3062288"/>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E896372C-AFB0-4CDD-B9A7-ACAC79AC8EE2}"/>
                    </a:ext>
                  </a:extLst>
                </p:cNvPr>
                <p:cNvCxnSpPr>
                  <a:cxnSpLocks/>
                </p:cNvCxnSpPr>
                <p:nvPr/>
              </p:nvCxnSpPr>
              <p:spPr bwMode="auto">
                <a:xfrm>
                  <a:off x="978693" y="3640932"/>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F88DAFDA-F980-4AA7-B8AB-8689A803DB80}"/>
                    </a:ext>
                  </a:extLst>
                </p:cNvPr>
                <p:cNvCxnSpPr>
                  <a:cxnSpLocks/>
                </p:cNvCxnSpPr>
                <p:nvPr/>
              </p:nvCxnSpPr>
              <p:spPr bwMode="auto">
                <a:xfrm>
                  <a:off x="978693" y="4236245"/>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9135EA7B-E14D-40BB-83FC-A06703882D91}"/>
                    </a:ext>
                  </a:extLst>
                </p:cNvPr>
                <p:cNvCxnSpPr>
                  <a:cxnSpLocks/>
                </p:cNvCxnSpPr>
                <p:nvPr/>
              </p:nvCxnSpPr>
              <p:spPr bwMode="auto">
                <a:xfrm>
                  <a:off x="978693" y="4826796"/>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a:extLst>
                  <a:ext uri="{FF2B5EF4-FFF2-40B4-BE49-F238E27FC236}">
                    <a16:creationId xmlns:a16="http://schemas.microsoft.com/office/drawing/2014/main" id="{6497B297-7299-4764-96D9-56EFF01DAD75}"/>
                  </a:ext>
                </a:extLst>
              </p:cNvPr>
              <p:cNvGrpSpPr/>
              <p:nvPr/>
            </p:nvGrpSpPr>
            <p:grpSpPr>
              <a:xfrm>
                <a:off x="1105968" y="5028368"/>
                <a:ext cx="4691028" cy="160813"/>
                <a:chOff x="1105968" y="5028368"/>
                <a:chExt cx="4691028" cy="160813"/>
              </a:xfrm>
            </p:grpSpPr>
            <p:sp>
              <p:nvSpPr>
                <p:cNvPr id="30" name="TextBox 29">
                  <a:extLst>
                    <a:ext uri="{FF2B5EF4-FFF2-40B4-BE49-F238E27FC236}">
                      <a16:creationId xmlns:a16="http://schemas.microsoft.com/office/drawing/2014/main" id="{ABF04FCA-2027-4AF4-948E-CDA0702E28C6}"/>
                    </a:ext>
                  </a:extLst>
                </p:cNvPr>
                <p:cNvSpPr txBox="1"/>
                <p:nvPr/>
              </p:nvSpPr>
              <p:spPr>
                <a:xfrm>
                  <a:off x="1105968" y="5028368"/>
                  <a:ext cx="78547"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0</a:t>
                  </a:r>
                </a:p>
              </p:txBody>
            </p:sp>
            <p:sp>
              <p:nvSpPr>
                <p:cNvPr id="31" name="TextBox 30">
                  <a:extLst>
                    <a:ext uri="{FF2B5EF4-FFF2-40B4-BE49-F238E27FC236}">
                      <a16:creationId xmlns:a16="http://schemas.microsoft.com/office/drawing/2014/main" id="{B0A829B3-507C-46AA-B677-5895073DDBFA}"/>
                    </a:ext>
                  </a:extLst>
                </p:cNvPr>
                <p:cNvSpPr txBox="1"/>
                <p:nvPr/>
              </p:nvSpPr>
              <p:spPr>
                <a:xfrm>
                  <a:off x="2025130" y="5028368"/>
                  <a:ext cx="78547"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2</a:t>
                  </a:r>
                </a:p>
              </p:txBody>
            </p:sp>
            <p:sp>
              <p:nvSpPr>
                <p:cNvPr id="32" name="TextBox 31">
                  <a:extLst>
                    <a:ext uri="{FF2B5EF4-FFF2-40B4-BE49-F238E27FC236}">
                      <a16:creationId xmlns:a16="http://schemas.microsoft.com/office/drawing/2014/main" id="{04A3FE04-782E-4D10-AF6E-3FC320450F94}"/>
                    </a:ext>
                  </a:extLst>
                </p:cNvPr>
                <p:cNvSpPr txBox="1"/>
                <p:nvPr/>
              </p:nvSpPr>
              <p:spPr>
                <a:xfrm>
                  <a:off x="2934768" y="5028368"/>
                  <a:ext cx="78547"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4</a:t>
                  </a:r>
                </a:p>
              </p:txBody>
            </p:sp>
            <p:sp>
              <p:nvSpPr>
                <p:cNvPr id="33" name="TextBox 32">
                  <a:extLst>
                    <a:ext uri="{FF2B5EF4-FFF2-40B4-BE49-F238E27FC236}">
                      <a16:creationId xmlns:a16="http://schemas.microsoft.com/office/drawing/2014/main" id="{A4D36B19-8A8B-49B0-9FDB-F32D5ACC0051}"/>
                    </a:ext>
                  </a:extLst>
                </p:cNvPr>
                <p:cNvSpPr txBox="1"/>
                <p:nvPr/>
              </p:nvSpPr>
              <p:spPr>
                <a:xfrm>
                  <a:off x="3853930" y="5028368"/>
                  <a:ext cx="78547" cy="160813"/>
                </a:xfrm>
                <a:prstGeom prst="rect">
                  <a:avLst/>
                </a:prstGeom>
                <a:noFill/>
              </p:spPr>
              <p:txBody>
                <a:bodyPr wrap="square" lIns="0" tIns="0" rIns="0" bIns="0" rtlCol="0">
                  <a:spAutoFit/>
                </a:bodyPr>
                <a:lstStyle/>
                <a:p>
                  <a:pPr algn="r">
                    <a:lnSpc>
                      <a:spcPct val="95000"/>
                    </a:lnSpc>
                  </a:pPr>
                  <a:r>
                    <a:rPr lang="en-US" sz="1100" b="1" dirty="0">
                      <a:cs typeface="Calibri" pitchFamily="34" charset="0"/>
                    </a:rPr>
                    <a:t>6</a:t>
                  </a:r>
                </a:p>
              </p:txBody>
            </p:sp>
            <p:sp>
              <p:nvSpPr>
                <p:cNvPr id="34" name="TextBox 33">
                  <a:extLst>
                    <a:ext uri="{FF2B5EF4-FFF2-40B4-BE49-F238E27FC236}">
                      <a16:creationId xmlns:a16="http://schemas.microsoft.com/office/drawing/2014/main" id="{F1E2BE51-5438-4996-B765-0382247C1D60}"/>
                    </a:ext>
                  </a:extLst>
                </p:cNvPr>
                <p:cNvSpPr txBox="1"/>
                <p:nvPr/>
              </p:nvSpPr>
              <p:spPr>
                <a:xfrm>
                  <a:off x="4770711" y="5028368"/>
                  <a:ext cx="78547" cy="160813"/>
                </a:xfrm>
                <a:prstGeom prst="rect">
                  <a:avLst/>
                </a:prstGeom>
                <a:noFill/>
              </p:spPr>
              <p:txBody>
                <a:bodyPr wrap="square" lIns="0" tIns="0" rIns="0" bIns="0" rtlCol="0">
                  <a:spAutoFit/>
                </a:bodyPr>
                <a:lstStyle/>
                <a:p>
                  <a:pPr algn="r">
                    <a:lnSpc>
                      <a:spcPct val="95000"/>
                    </a:lnSpc>
                  </a:pPr>
                  <a:r>
                    <a:rPr lang="en-US" sz="1100" b="1" dirty="0">
                      <a:cs typeface="Calibri" pitchFamily="34" charset="0"/>
                    </a:rPr>
                    <a:t>8</a:t>
                  </a:r>
                </a:p>
              </p:txBody>
            </p:sp>
            <p:sp>
              <p:nvSpPr>
                <p:cNvPr id="35" name="TextBox 34">
                  <a:extLst>
                    <a:ext uri="{FF2B5EF4-FFF2-40B4-BE49-F238E27FC236}">
                      <a16:creationId xmlns:a16="http://schemas.microsoft.com/office/drawing/2014/main" id="{B9C3BED5-125C-4358-A944-4F13165043F8}"/>
                    </a:ext>
                  </a:extLst>
                </p:cNvPr>
                <p:cNvSpPr txBox="1"/>
                <p:nvPr/>
              </p:nvSpPr>
              <p:spPr>
                <a:xfrm>
                  <a:off x="5639901" y="5028368"/>
                  <a:ext cx="157095" cy="160813"/>
                </a:xfrm>
                <a:prstGeom prst="rect">
                  <a:avLst/>
                </a:prstGeom>
                <a:noFill/>
              </p:spPr>
              <p:txBody>
                <a:bodyPr wrap="none" lIns="0" tIns="0" rIns="0" bIns="0" rtlCol="0">
                  <a:spAutoFit/>
                </a:bodyPr>
                <a:lstStyle/>
                <a:p>
                  <a:pPr algn="r">
                    <a:lnSpc>
                      <a:spcPct val="95000"/>
                    </a:lnSpc>
                  </a:pPr>
                  <a:r>
                    <a:rPr lang="en-US" sz="1100" b="1" dirty="0">
                      <a:cs typeface="Calibri" pitchFamily="34" charset="0"/>
                    </a:rPr>
                    <a:t>10</a:t>
                  </a:r>
                </a:p>
              </p:txBody>
            </p:sp>
          </p:grpSp>
          <p:grpSp>
            <p:nvGrpSpPr>
              <p:cNvPr id="22" name="Group 21">
                <a:extLst>
                  <a:ext uri="{FF2B5EF4-FFF2-40B4-BE49-F238E27FC236}">
                    <a16:creationId xmlns:a16="http://schemas.microsoft.com/office/drawing/2014/main" id="{3A3E70ED-DB2C-4D79-9CA2-D50097A42197}"/>
                  </a:ext>
                </a:extLst>
              </p:cNvPr>
              <p:cNvGrpSpPr/>
              <p:nvPr/>
            </p:nvGrpSpPr>
            <p:grpSpPr>
              <a:xfrm>
                <a:off x="1145241" y="4963717"/>
                <a:ext cx="4576762" cy="59532"/>
                <a:chOff x="1145241" y="4963717"/>
                <a:chExt cx="4576762" cy="59532"/>
              </a:xfrm>
            </p:grpSpPr>
            <p:cxnSp>
              <p:nvCxnSpPr>
                <p:cNvPr id="24" name="Straight Connector 23">
                  <a:extLst>
                    <a:ext uri="{FF2B5EF4-FFF2-40B4-BE49-F238E27FC236}">
                      <a16:creationId xmlns:a16="http://schemas.microsoft.com/office/drawing/2014/main" id="{3A06BBA8-2C12-454F-A621-6E94D4E0DA4F}"/>
                    </a:ext>
                  </a:extLst>
                </p:cNvPr>
                <p:cNvCxnSpPr>
                  <a:cxnSpLocks/>
                </p:cNvCxnSpPr>
                <p:nvPr/>
              </p:nvCxnSpPr>
              <p:spPr bwMode="auto">
                <a:xfrm rot="5400000">
                  <a:off x="1115475"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25D5F674-D6A9-4631-B26D-5F9947FF8421}"/>
                    </a:ext>
                  </a:extLst>
                </p:cNvPr>
                <p:cNvCxnSpPr>
                  <a:cxnSpLocks/>
                </p:cNvCxnSpPr>
                <p:nvPr/>
              </p:nvCxnSpPr>
              <p:spPr bwMode="auto">
                <a:xfrm rot="5400000">
                  <a:off x="2034637"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60607563-C1D2-4977-849A-2B69591C9F39}"/>
                    </a:ext>
                  </a:extLst>
                </p:cNvPr>
                <p:cNvCxnSpPr>
                  <a:cxnSpLocks/>
                </p:cNvCxnSpPr>
                <p:nvPr/>
              </p:nvCxnSpPr>
              <p:spPr bwMode="auto">
                <a:xfrm rot="5400000">
                  <a:off x="2944275"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D16C854F-533A-4E30-9768-A9C103B905E1}"/>
                    </a:ext>
                  </a:extLst>
                </p:cNvPr>
                <p:cNvCxnSpPr>
                  <a:cxnSpLocks/>
                </p:cNvCxnSpPr>
                <p:nvPr/>
              </p:nvCxnSpPr>
              <p:spPr bwMode="auto">
                <a:xfrm rot="5400000">
                  <a:off x="3863437"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E1F2EEE3-5FB7-43C4-BCFB-287E6845F6D9}"/>
                    </a:ext>
                  </a:extLst>
                </p:cNvPr>
                <p:cNvCxnSpPr>
                  <a:cxnSpLocks/>
                </p:cNvCxnSpPr>
                <p:nvPr/>
              </p:nvCxnSpPr>
              <p:spPr bwMode="auto">
                <a:xfrm rot="5400000">
                  <a:off x="4780218"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9908CEB0-3E15-4829-B497-C88107E1086E}"/>
                    </a:ext>
                  </a:extLst>
                </p:cNvPr>
                <p:cNvCxnSpPr>
                  <a:cxnSpLocks/>
                </p:cNvCxnSpPr>
                <p:nvPr/>
              </p:nvCxnSpPr>
              <p:spPr bwMode="auto">
                <a:xfrm rot="5400000">
                  <a:off x="5692237" y="4993483"/>
                  <a:ext cx="59532"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3" name="TextBox 22">
                <a:extLst>
                  <a:ext uri="{FF2B5EF4-FFF2-40B4-BE49-F238E27FC236}">
                    <a16:creationId xmlns:a16="http://schemas.microsoft.com/office/drawing/2014/main" id="{DB3E40CE-C3F8-4FCE-8D53-9830AE70A662}"/>
                  </a:ext>
                </a:extLst>
              </p:cNvPr>
              <p:cNvSpPr txBox="1"/>
              <p:nvPr/>
            </p:nvSpPr>
            <p:spPr>
              <a:xfrm>
                <a:off x="2646479" y="5224047"/>
                <a:ext cx="1610761" cy="204671"/>
              </a:xfrm>
              <a:prstGeom prst="rect">
                <a:avLst/>
              </a:prstGeom>
              <a:noFill/>
            </p:spPr>
            <p:txBody>
              <a:bodyPr wrap="none" lIns="0" tIns="0" rIns="0" bIns="0" rtlCol="0">
                <a:spAutoFit/>
              </a:bodyPr>
              <a:lstStyle/>
              <a:p>
                <a:pPr algn="ctr">
                  <a:lnSpc>
                    <a:spcPct val="95000"/>
                  </a:lnSpc>
                </a:pPr>
                <a:r>
                  <a:rPr lang="en-US" sz="1400" b="1" dirty="0">
                    <a:cs typeface="Calibri" pitchFamily="34" charset="0"/>
                  </a:rPr>
                  <a:t>Years of Follow-Up</a:t>
                </a:r>
              </a:p>
            </p:txBody>
          </p:sp>
        </p:grpSp>
        <p:sp>
          <p:nvSpPr>
            <p:cNvPr id="12" name="Freeform: Shape 11">
              <a:extLst>
                <a:ext uri="{FF2B5EF4-FFF2-40B4-BE49-F238E27FC236}">
                  <a16:creationId xmlns:a16="http://schemas.microsoft.com/office/drawing/2014/main" id="{320B97FD-2292-4108-B700-BCFA3FED3B30}"/>
                </a:ext>
              </a:extLst>
            </p:cNvPr>
            <p:cNvSpPr/>
            <p:nvPr/>
          </p:nvSpPr>
          <p:spPr>
            <a:xfrm>
              <a:off x="7824788" y="4624388"/>
              <a:ext cx="3729037" cy="152400"/>
            </a:xfrm>
            <a:custGeom>
              <a:avLst/>
              <a:gdLst>
                <a:gd name="connsiteX0" fmla="*/ 0 w 3729037"/>
                <a:gd name="connsiteY0" fmla="*/ 152400 h 152400"/>
                <a:gd name="connsiteX1" fmla="*/ 897731 w 3729037"/>
                <a:gd name="connsiteY1" fmla="*/ 152400 h 152400"/>
                <a:gd name="connsiteX2" fmla="*/ 897731 w 3729037"/>
                <a:gd name="connsiteY2" fmla="*/ 107156 h 152400"/>
                <a:gd name="connsiteX3" fmla="*/ 1214437 w 3729037"/>
                <a:gd name="connsiteY3" fmla="*/ 107156 h 152400"/>
                <a:gd name="connsiteX4" fmla="*/ 1214437 w 3729037"/>
                <a:gd name="connsiteY4" fmla="*/ 47625 h 152400"/>
                <a:gd name="connsiteX5" fmla="*/ 1262062 w 3729037"/>
                <a:gd name="connsiteY5" fmla="*/ 47625 h 152400"/>
                <a:gd name="connsiteX6" fmla="*/ 1262062 w 3729037"/>
                <a:gd name="connsiteY6" fmla="*/ 0 h 152400"/>
                <a:gd name="connsiteX7" fmla="*/ 3729037 w 3729037"/>
                <a:gd name="connsiteY7"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9037" h="152400">
                  <a:moveTo>
                    <a:pt x="0" y="152400"/>
                  </a:moveTo>
                  <a:lnTo>
                    <a:pt x="897731" y="152400"/>
                  </a:lnTo>
                  <a:lnTo>
                    <a:pt x="897731" y="107156"/>
                  </a:lnTo>
                  <a:lnTo>
                    <a:pt x="1214437" y="107156"/>
                  </a:lnTo>
                  <a:lnTo>
                    <a:pt x="1214437" y="47625"/>
                  </a:lnTo>
                  <a:lnTo>
                    <a:pt x="1262062" y="47625"/>
                  </a:lnTo>
                  <a:lnTo>
                    <a:pt x="1262062" y="0"/>
                  </a:lnTo>
                  <a:lnTo>
                    <a:pt x="3729037" y="0"/>
                  </a:lnTo>
                </a:path>
              </a:pathLst>
            </a:custGeom>
            <a:grpFill/>
            <a:ln w="28575" cap="flat" cmpd="sng" algn="ctr">
              <a:solidFill>
                <a:srgbClr val="FFB2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Freeform: Shape 12">
              <a:extLst>
                <a:ext uri="{FF2B5EF4-FFF2-40B4-BE49-F238E27FC236}">
                  <a16:creationId xmlns:a16="http://schemas.microsoft.com/office/drawing/2014/main" id="{F361A44E-00DF-45A2-8499-BC2CEA9E70B3}"/>
                </a:ext>
              </a:extLst>
            </p:cNvPr>
            <p:cNvSpPr/>
            <p:nvPr/>
          </p:nvSpPr>
          <p:spPr>
            <a:xfrm>
              <a:off x="7624763" y="4545806"/>
              <a:ext cx="3931443" cy="264319"/>
            </a:xfrm>
            <a:custGeom>
              <a:avLst/>
              <a:gdLst>
                <a:gd name="connsiteX0" fmla="*/ 0 w 3931443"/>
                <a:gd name="connsiteY0" fmla="*/ 264319 h 264319"/>
                <a:gd name="connsiteX1" fmla="*/ 523875 w 3931443"/>
                <a:gd name="connsiteY1" fmla="*/ 264319 h 264319"/>
                <a:gd name="connsiteX2" fmla="*/ 523875 w 3931443"/>
                <a:gd name="connsiteY2" fmla="*/ 230982 h 264319"/>
                <a:gd name="connsiteX3" fmla="*/ 866775 w 3931443"/>
                <a:gd name="connsiteY3" fmla="*/ 230982 h 264319"/>
                <a:gd name="connsiteX4" fmla="*/ 866775 w 3931443"/>
                <a:gd name="connsiteY4" fmla="*/ 185738 h 264319"/>
                <a:gd name="connsiteX5" fmla="*/ 2024062 w 3931443"/>
                <a:gd name="connsiteY5" fmla="*/ 185738 h 264319"/>
                <a:gd name="connsiteX6" fmla="*/ 2024062 w 3931443"/>
                <a:gd name="connsiteY6" fmla="*/ 111919 h 264319"/>
                <a:gd name="connsiteX7" fmla="*/ 2886075 w 3931443"/>
                <a:gd name="connsiteY7" fmla="*/ 111919 h 264319"/>
                <a:gd name="connsiteX8" fmla="*/ 2886075 w 3931443"/>
                <a:gd name="connsiteY8" fmla="*/ 0 h 264319"/>
                <a:gd name="connsiteX9" fmla="*/ 3931443 w 3931443"/>
                <a:gd name="connsiteY9" fmla="*/ 0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1443" h="264319">
                  <a:moveTo>
                    <a:pt x="0" y="264319"/>
                  </a:moveTo>
                  <a:lnTo>
                    <a:pt x="523875" y="264319"/>
                  </a:lnTo>
                  <a:lnTo>
                    <a:pt x="523875" y="230982"/>
                  </a:lnTo>
                  <a:lnTo>
                    <a:pt x="866775" y="230982"/>
                  </a:lnTo>
                  <a:lnTo>
                    <a:pt x="866775" y="185738"/>
                  </a:lnTo>
                  <a:lnTo>
                    <a:pt x="2024062" y="185738"/>
                  </a:lnTo>
                  <a:lnTo>
                    <a:pt x="2024062" y="111919"/>
                  </a:lnTo>
                  <a:lnTo>
                    <a:pt x="2886075" y="111919"/>
                  </a:lnTo>
                  <a:lnTo>
                    <a:pt x="2886075" y="0"/>
                  </a:lnTo>
                  <a:lnTo>
                    <a:pt x="3931443" y="0"/>
                  </a:lnTo>
                </a:path>
              </a:pathLst>
            </a:custGeom>
            <a:grp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4" name="Freeform: Shape 13">
              <a:extLst>
                <a:ext uri="{FF2B5EF4-FFF2-40B4-BE49-F238E27FC236}">
                  <a16:creationId xmlns:a16="http://schemas.microsoft.com/office/drawing/2014/main" id="{9383514E-D526-4FDE-8ED7-5829A00F6B10}"/>
                </a:ext>
              </a:extLst>
            </p:cNvPr>
            <p:cNvSpPr/>
            <p:nvPr/>
          </p:nvSpPr>
          <p:spPr>
            <a:xfrm>
              <a:off x="7365206" y="4133850"/>
              <a:ext cx="4207669" cy="702469"/>
            </a:xfrm>
            <a:custGeom>
              <a:avLst/>
              <a:gdLst>
                <a:gd name="connsiteX0" fmla="*/ 0 w 4207669"/>
                <a:gd name="connsiteY0" fmla="*/ 702469 h 702469"/>
                <a:gd name="connsiteX1" fmla="*/ 407194 w 4207669"/>
                <a:gd name="connsiteY1" fmla="*/ 702469 h 702469"/>
                <a:gd name="connsiteX2" fmla="*/ 407194 w 4207669"/>
                <a:gd name="connsiteY2" fmla="*/ 657225 h 702469"/>
                <a:gd name="connsiteX3" fmla="*/ 657225 w 4207669"/>
                <a:gd name="connsiteY3" fmla="*/ 657225 h 702469"/>
                <a:gd name="connsiteX4" fmla="*/ 657225 w 4207669"/>
                <a:gd name="connsiteY4" fmla="*/ 611982 h 702469"/>
                <a:gd name="connsiteX5" fmla="*/ 1064419 w 4207669"/>
                <a:gd name="connsiteY5" fmla="*/ 611982 h 702469"/>
                <a:gd name="connsiteX6" fmla="*/ 1064419 w 4207669"/>
                <a:gd name="connsiteY6" fmla="*/ 550069 h 702469"/>
                <a:gd name="connsiteX7" fmla="*/ 1600200 w 4207669"/>
                <a:gd name="connsiteY7" fmla="*/ 550069 h 702469"/>
                <a:gd name="connsiteX8" fmla="*/ 1600200 w 4207669"/>
                <a:gd name="connsiteY8" fmla="*/ 473869 h 702469"/>
                <a:gd name="connsiteX9" fmla="*/ 2421732 w 4207669"/>
                <a:gd name="connsiteY9" fmla="*/ 473869 h 702469"/>
                <a:gd name="connsiteX10" fmla="*/ 2421732 w 4207669"/>
                <a:gd name="connsiteY10" fmla="*/ 383382 h 702469"/>
                <a:gd name="connsiteX11" fmla="*/ 2533650 w 4207669"/>
                <a:gd name="connsiteY11" fmla="*/ 383382 h 702469"/>
                <a:gd name="connsiteX12" fmla="*/ 2533650 w 4207669"/>
                <a:gd name="connsiteY12" fmla="*/ 273844 h 702469"/>
                <a:gd name="connsiteX13" fmla="*/ 2600325 w 4207669"/>
                <a:gd name="connsiteY13" fmla="*/ 273844 h 702469"/>
                <a:gd name="connsiteX14" fmla="*/ 2600325 w 4207669"/>
                <a:gd name="connsiteY14" fmla="*/ 178594 h 702469"/>
                <a:gd name="connsiteX15" fmla="*/ 3288507 w 4207669"/>
                <a:gd name="connsiteY15" fmla="*/ 178594 h 702469"/>
                <a:gd name="connsiteX16" fmla="*/ 3288507 w 4207669"/>
                <a:gd name="connsiteY16" fmla="*/ 0 h 702469"/>
                <a:gd name="connsiteX17" fmla="*/ 4207669 w 4207669"/>
                <a:gd name="connsiteY17" fmla="*/ 0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7669" h="702469">
                  <a:moveTo>
                    <a:pt x="0" y="702469"/>
                  </a:moveTo>
                  <a:lnTo>
                    <a:pt x="407194" y="702469"/>
                  </a:lnTo>
                  <a:lnTo>
                    <a:pt x="407194" y="657225"/>
                  </a:lnTo>
                  <a:lnTo>
                    <a:pt x="657225" y="657225"/>
                  </a:lnTo>
                  <a:lnTo>
                    <a:pt x="657225" y="611982"/>
                  </a:lnTo>
                  <a:lnTo>
                    <a:pt x="1064419" y="611982"/>
                  </a:lnTo>
                  <a:lnTo>
                    <a:pt x="1064419" y="550069"/>
                  </a:lnTo>
                  <a:lnTo>
                    <a:pt x="1600200" y="550069"/>
                  </a:lnTo>
                  <a:lnTo>
                    <a:pt x="1600200" y="473869"/>
                  </a:lnTo>
                  <a:lnTo>
                    <a:pt x="2421732" y="473869"/>
                  </a:lnTo>
                  <a:lnTo>
                    <a:pt x="2421732" y="383382"/>
                  </a:lnTo>
                  <a:lnTo>
                    <a:pt x="2533650" y="383382"/>
                  </a:lnTo>
                  <a:lnTo>
                    <a:pt x="2533650" y="273844"/>
                  </a:lnTo>
                  <a:lnTo>
                    <a:pt x="2600325" y="273844"/>
                  </a:lnTo>
                  <a:lnTo>
                    <a:pt x="2600325" y="178594"/>
                  </a:lnTo>
                  <a:lnTo>
                    <a:pt x="3288507" y="178594"/>
                  </a:lnTo>
                  <a:lnTo>
                    <a:pt x="3288507" y="0"/>
                  </a:lnTo>
                  <a:lnTo>
                    <a:pt x="4207669" y="0"/>
                  </a:lnTo>
                </a:path>
              </a:pathLst>
            </a:custGeom>
            <a:grpFill/>
            <a:ln w="28575" cap="flat" cmpd="sng" algn="ctr">
              <a:solidFill>
                <a:srgbClr val="CA411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5" name="Freeform: Shape 14">
              <a:extLst>
                <a:ext uri="{FF2B5EF4-FFF2-40B4-BE49-F238E27FC236}">
                  <a16:creationId xmlns:a16="http://schemas.microsoft.com/office/drawing/2014/main" id="{8C55B188-85C8-4D7F-9C88-F10526CA357E}"/>
                </a:ext>
              </a:extLst>
            </p:cNvPr>
            <p:cNvSpPr/>
            <p:nvPr/>
          </p:nvSpPr>
          <p:spPr>
            <a:xfrm>
              <a:off x="7126793" y="2989516"/>
              <a:ext cx="4398666" cy="1846384"/>
            </a:xfrm>
            <a:custGeom>
              <a:avLst/>
              <a:gdLst>
                <a:gd name="connsiteX0" fmla="*/ 0 w 4398666"/>
                <a:gd name="connsiteY0" fmla="*/ 1846384 h 1846384"/>
                <a:gd name="connsiteX1" fmla="*/ 243673 w 4398666"/>
                <a:gd name="connsiteY1" fmla="*/ 1846384 h 1846384"/>
                <a:gd name="connsiteX2" fmla="*/ 243673 w 4398666"/>
                <a:gd name="connsiteY2" fmla="*/ 1768510 h 1846384"/>
                <a:gd name="connsiteX3" fmla="*/ 550148 w 4398666"/>
                <a:gd name="connsiteY3" fmla="*/ 1768510 h 1846384"/>
                <a:gd name="connsiteX4" fmla="*/ 550148 w 4398666"/>
                <a:gd name="connsiteY4" fmla="*/ 1695659 h 1846384"/>
                <a:gd name="connsiteX5" fmla="*/ 796332 w 4398666"/>
                <a:gd name="connsiteY5" fmla="*/ 1695659 h 1846384"/>
                <a:gd name="connsiteX6" fmla="*/ 796332 w 4398666"/>
                <a:gd name="connsiteY6" fmla="*/ 1602712 h 1846384"/>
                <a:gd name="connsiteX7" fmla="*/ 816429 w 4398666"/>
                <a:gd name="connsiteY7" fmla="*/ 1602712 h 1846384"/>
                <a:gd name="connsiteX8" fmla="*/ 816429 w 4398666"/>
                <a:gd name="connsiteY8" fmla="*/ 1514789 h 1846384"/>
                <a:gd name="connsiteX9" fmla="*/ 1220875 w 4398666"/>
                <a:gd name="connsiteY9" fmla="*/ 1514789 h 1846384"/>
                <a:gd name="connsiteX10" fmla="*/ 1220875 w 4398666"/>
                <a:gd name="connsiteY10" fmla="*/ 1401745 h 1846384"/>
                <a:gd name="connsiteX11" fmla="*/ 1268605 w 4398666"/>
                <a:gd name="connsiteY11" fmla="*/ 1401745 h 1846384"/>
                <a:gd name="connsiteX12" fmla="*/ 1268605 w 4398666"/>
                <a:gd name="connsiteY12" fmla="*/ 1293725 h 1846384"/>
                <a:gd name="connsiteX13" fmla="*/ 1642906 w 4398666"/>
                <a:gd name="connsiteY13" fmla="*/ 1293725 h 1846384"/>
                <a:gd name="connsiteX14" fmla="*/ 1642906 w 4398666"/>
                <a:gd name="connsiteY14" fmla="*/ 1175657 h 1846384"/>
                <a:gd name="connsiteX15" fmla="*/ 1723293 w 4398666"/>
                <a:gd name="connsiteY15" fmla="*/ 1175657 h 1846384"/>
                <a:gd name="connsiteX16" fmla="*/ 1723293 w 4398666"/>
                <a:gd name="connsiteY16" fmla="*/ 1047540 h 1846384"/>
                <a:gd name="connsiteX17" fmla="*/ 1896627 w 4398666"/>
                <a:gd name="connsiteY17" fmla="*/ 1047540 h 1846384"/>
                <a:gd name="connsiteX18" fmla="*/ 1896627 w 4398666"/>
                <a:gd name="connsiteY18" fmla="*/ 896815 h 1846384"/>
                <a:gd name="connsiteX19" fmla="*/ 2486967 w 4398666"/>
                <a:gd name="connsiteY19" fmla="*/ 896815 h 1846384"/>
                <a:gd name="connsiteX20" fmla="*/ 2486967 w 4398666"/>
                <a:gd name="connsiteY20" fmla="*/ 542611 h 1846384"/>
                <a:gd name="connsiteX21" fmla="*/ 2974312 w 4398666"/>
                <a:gd name="connsiteY21" fmla="*/ 542611 h 1846384"/>
                <a:gd name="connsiteX22" fmla="*/ 2974312 w 4398666"/>
                <a:gd name="connsiteY22" fmla="*/ 314011 h 1846384"/>
                <a:gd name="connsiteX23" fmla="*/ 3469194 w 4398666"/>
                <a:gd name="connsiteY23" fmla="*/ 314011 h 1846384"/>
                <a:gd name="connsiteX24" fmla="*/ 3469194 w 4398666"/>
                <a:gd name="connsiteY24" fmla="*/ 0 h 1846384"/>
                <a:gd name="connsiteX25" fmla="*/ 4398666 w 4398666"/>
                <a:gd name="connsiteY25" fmla="*/ 0 h 18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98666" h="1846384">
                  <a:moveTo>
                    <a:pt x="0" y="1846384"/>
                  </a:moveTo>
                  <a:lnTo>
                    <a:pt x="243673" y="1846384"/>
                  </a:lnTo>
                  <a:lnTo>
                    <a:pt x="243673" y="1768510"/>
                  </a:lnTo>
                  <a:lnTo>
                    <a:pt x="550148" y="1768510"/>
                  </a:lnTo>
                  <a:lnTo>
                    <a:pt x="550148" y="1695659"/>
                  </a:lnTo>
                  <a:lnTo>
                    <a:pt x="796332" y="1695659"/>
                  </a:lnTo>
                  <a:lnTo>
                    <a:pt x="796332" y="1602712"/>
                  </a:lnTo>
                  <a:lnTo>
                    <a:pt x="816429" y="1602712"/>
                  </a:lnTo>
                  <a:lnTo>
                    <a:pt x="816429" y="1514789"/>
                  </a:lnTo>
                  <a:lnTo>
                    <a:pt x="1220875" y="1514789"/>
                  </a:lnTo>
                  <a:lnTo>
                    <a:pt x="1220875" y="1401745"/>
                  </a:lnTo>
                  <a:lnTo>
                    <a:pt x="1268605" y="1401745"/>
                  </a:lnTo>
                  <a:lnTo>
                    <a:pt x="1268605" y="1293725"/>
                  </a:lnTo>
                  <a:lnTo>
                    <a:pt x="1642906" y="1293725"/>
                  </a:lnTo>
                  <a:lnTo>
                    <a:pt x="1642906" y="1175657"/>
                  </a:lnTo>
                  <a:lnTo>
                    <a:pt x="1723293" y="1175657"/>
                  </a:lnTo>
                  <a:lnTo>
                    <a:pt x="1723293" y="1047540"/>
                  </a:lnTo>
                  <a:lnTo>
                    <a:pt x="1896627" y="1047540"/>
                  </a:lnTo>
                  <a:lnTo>
                    <a:pt x="1896627" y="896815"/>
                  </a:lnTo>
                  <a:lnTo>
                    <a:pt x="2486967" y="896815"/>
                  </a:lnTo>
                  <a:lnTo>
                    <a:pt x="2486967" y="542611"/>
                  </a:lnTo>
                  <a:lnTo>
                    <a:pt x="2974312" y="542611"/>
                  </a:lnTo>
                  <a:lnTo>
                    <a:pt x="2974312" y="314011"/>
                  </a:lnTo>
                  <a:lnTo>
                    <a:pt x="3469194" y="314011"/>
                  </a:lnTo>
                  <a:lnTo>
                    <a:pt x="3469194" y="0"/>
                  </a:lnTo>
                  <a:lnTo>
                    <a:pt x="4398666" y="0"/>
                  </a:lnTo>
                </a:path>
              </a:pathLst>
            </a:custGeom>
            <a:grpFill/>
            <a:ln w="28575" cap="flat" cmpd="sng" algn="ctr">
              <a:solidFill>
                <a:srgbClr val="1E2D3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Freeform: Shape 15">
              <a:extLst>
                <a:ext uri="{FF2B5EF4-FFF2-40B4-BE49-F238E27FC236}">
                  <a16:creationId xmlns:a16="http://schemas.microsoft.com/office/drawing/2014/main" id="{9F1DD2F1-89AE-46DF-9D6F-9FCACA5A858C}"/>
                </a:ext>
              </a:extLst>
            </p:cNvPr>
            <p:cNvSpPr/>
            <p:nvPr/>
          </p:nvSpPr>
          <p:spPr>
            <a:xfrm>
              <a:off x="7131818" y="3710223"/>
              <a:ext cx="4408714" cy="1098026"/>
            </a:xfrm>
            <a:custGeom>
              <a:avLst/>
              <a:gdLst>
                <a:gd name="connsiteX0" fmla="*/ 0 w 4408714"/>
                <a:gd name="connsiteY0" fmla="*/ 1132951 h 1132951"/>
                <a:gd name="connsiteX1" fmla="*/ 489857 w 4408714"/>
                <a:gd name="connsiteY1" fmla="*/ 1132951 h 1132951"/>
                <a:gd name="connsiteX2" fmla="*/ 489857 w 4408714"/>
                <a:gd name="connsiteY2" fmla="*/ 1050053 h 1132951"/>
                <a:gd name="connsiteX3" fmla="*/ 806380 w 4408714"/>
                <a:gd name="connsiteY3" fmla="*/ 1050053 h 1132951"/>
                <a:gd name="connsiteX4" fmla="*/ 806380 w 4408714"/>
                <a:gd name="connsiteY4" fmla="*/ 1024932 h 1132951"/>
                <a:gd name="connsiteX5" fmla="*/ 841549 w 4408714"/>
                <a:gd name="connsiteY5" fmla="*/ 1024932 h 1132951"/>
                <a:gd name="connsiteX6" fmla="*/ 841549 w 4408714"/>
                <a:gd name="connsiteY6" fmla="*/ 979714 h 1132951"/>
                <a:gd name="connsiteX7" fmla="*/ 1351503 w 4408714"/>
                <a:gd name="connsiteY7" fmla="*/ 979714 h 1132951"/>
                <a:gd name="connsiteX8" fmla="*/ 1351503 w 4408714"/>
                <a:gd name="connsiteY8" fmla="*/ 931984 h 1132951"/>
                <a:gd name="connsiteX9" fmla="*/ 1449474 w 4408714"/>
                <a:gd name="connsiteY9" fmla="*/ 931984 h 1132951"/>
                <a:gd name="connsiteX10" fmla="*/ 1449474 w 4408714"/>
                <a:gd name="connsiteY10" fmla="*/ 889279 h 1132951"/>
                <a:gd name="connsiteX11" fmla="*/ 1597687 w 4408714"/>
                <a:gd name="connsiteY11" fmla="*/ 889279 h 1132951"/>
                <a:gd name="connsiteX12" fmla="*/ 1597687 w 4408714"/>
                <a:gd name="connsiteY12" fmla="*/ 828989 h 1132951"/>
                <a:gd name="connsiteX13" fmla="*/ 1650441 w 4408714"/>
                <a:gd name="connsiteY13" fmla="*/ 828989 h 1132951"/>
                <a:gd name="connsiteX14" fmla="*/ 1650441 w 4408714"/>
                <a:gd name="connsiteY14" fmla="*/ 778747 h 1132951"/>
                <a:gd name="connsiteX15" fmla="*/ 1740877 w 4408714"/>
                <a:gd name="connsiteY15" fmla="*/ 778747 h 1132951"/>
                <a:gd name="connsiteX16" fmla="*/ 1740877 w 4408714"/>
                <a:gd name="connsiteY16" fmla="*/ 720969 h 1132951"/>
                <a:gd name="connsiteX17" fmla="*/ 2401556 w 4408714"/>
                <a:gd name="connsiteY17" fmla="*/ 720969 h 1132951"/>
                <a:gd name="connsiteX18" fmla="*/ 2401556 w 4408714"/>
                <a:gd name="connsiteY18" fmla="*/ 640582 h 1132951"/>
                <a:gd name="connsiteX19" fmla="*/ 2522136 w 4408714"/>
                <a:gd name="connsiteY19" fmla="*/ 640582 h 1132951"/>
                <a:gd name="connsiteX20" fmla="*/ 2522136 w 4408714"/>
                <a:gd name="connsiteY20" fmla="*/ 580292 h 1132951"/>
                <a:gd name="connsiteX21" fmla="*/ 3114989 w 4408714"/>
                <a:gd name="connsiteY21" fmla="*/ 580292 h 1132951"/>
                <a:gd name="connsiteX22" fmla="*/ 3114989 w 4408714"/>
                <a:gd name="connsiteY22" fmla="*/ 487345 h 1132951"/>
                <a:gd name="connsiteX23" fmla="*/ 3260690 w 4408714"/>
                <a:gd name="connsiteY23" fmla="*/ 487345 h 1132951"/>
                <a:gd name="connsiteX24" fmla="*/ 3260690 w 4408714"/>
                <a:gd name="connsiteY24" fmla="*/ 381837 h 1132951"/>
                <a:gd name="connsiteX25" fmla="*/ 3810837 w 4408714"/>
                <a:gd name="connsiteY25" fmla="*/ 381837 h 1132951"/>
                <a:gd name="connsiteX26" fmla="*/ 3810837 w 4408714"/>
                <a:gd name="connsiteY26" fmla="*/ 211015 h 1132951"/>
                <a:gd name="connsiteX27" fmla="*/ 3933929 w 4408714"/>
                <a:gd name="connsiteY27" fmla="*/ 211015 h 1132951"/>
                <a:gd name="connsiteX28" fmla="*/ 3933929 w 4408714"/>
                <a:gd name="connsiteY28" fmla="*/ 0 h 1132951"/>
                <a:gd name="connsiteX29" fmla="*/ 4408714 w 4408714"/>
                <a:gd name="connsiteY29" fmla="*/ 0 h 1132951"/>
                <a:gd name="connsiteX0" fmla="*/ 0 w 4408714"/>
                <a:gd name="connsiteY0" fmla="*/ 1132951 h 1132951"/>
                <a:gd name="connsiteX1" fmla="*/ 486682 w 4408714"/>
                <a:gd name="connsiteY1" fmla="*/ 1098026 h 1132951"/>
                <a:gd name="connsiteX2" fmla="*/ 489857 w 4408714"/>
                <a:gd name="connsiteY2" fmla="*/ 1050053 h 1132951"/>
                <a:gd name="connsiteX3" fmla="*/ 806380 w 4408714"/>
                <a:gd name="connsiteY3" fmla="*/ 1050053 h 1132951"/>
                <a:gd name="connsiteX4" fmla="*/ 806380 w 4408714"/>
                <a:gd name="connsiteY4" fmla="*/ 1024932 h 1132951"/>
                <a:gd name="connsiteX5" fmla="*/ 841549 w 4408714"/>
                <a:gd name="connsiteY5" fmla="*/ 1024932 h 1132951"/>
                <a:gd name="connsiteX6" fmla="*/ 841549 w 4408714"/>
                <a:gd name="connsiteY6" fmla="*/ 979714 h 1132951"/>
                <a:gd name="connsiteX7" fmla="*/ 1351503 w 4408714"/>
                <a:gd name="connsiteY7" fmla="*/ 979714 h 1132951"/>
                <a:gd name="connsiteX8" fmla="*/ 1351503 w 4408714"/>
                <a:gd name="connsiteY8" fmla="*/ 931984 h 1132951"/>
                <a:gd name="connsiteX9" fmla="*/ 1449474 w 4408714"/>
                <a:gd name="connsiteY9" fmla="*/ 931984 h 1132951"/>
                <a:gd name="connsiteX10" fmla="*/ 1449474 w 4408714"/>
                <a:gd name="connsiteY10" fmla="*/ 889279 h 1132951"/>
                <a:gd name="connsiteX11" fmla="*/ 1597687 w 4408714"/>
                <a:gd name="connsiteY11" fmla="*/ 889279 h 1132951"/>
                <a:gd name="connsiteX12" fmla="*/ 1597687 w 4408714"/>
                <a:gd name="connsiteY12" fmla="*/ 828989 h 1132951"/>
                <a:gd name="connsiteX13" fmla="*/ 1650441 w 4408714"/>
                <a:gd name="connsiteY13" fmla="*/ 828989 h 1132951"/>
                <a:gd name="connsiteX14" fmla="*/ 1650441 w 4408714"/>
                <a:gd name="connsiteY14" fmla="*/ 778747 h 1132951"/>
                <a:gd name="connsiteX15" fmla="*/ 1740877 w 4408714"/>
                <a:gd name="connsiteY15" fmla="*/ 778747 h 1132951"/>
                <a:gd name="connsiteX16" fmla="*/ 1740877 w 4408714"/>
                <a:gd name="connsiteY16" fmla="*/ 720969 h 1132951"/>
                <a:gd name="connsiteX17" fmla="*/ 2401556 w 4408714"/>
                <a:gd name="connsiteY17" fmla="*/ 720969 h 1132951"/>
                <a:gd name="connsiteX18" fmla="*/ 2401556 w 4408714"/>
                <a:gd name="connsiteY18" fmla="*/ 640582 h 1132951"/>
                <a:gd name="connsiteX19" fmla="*/ 2522136 w 4408714"/>
                <a:gd name="connsiteY19" fmla="*/ 640582 h 1132951"/>
                <a:gd name="connsiteX20" fmla="*/ 2522136 w 4408714"/>
                <a:gd name="connsiteY20" fmla="*/ 580292 h 1132951"/>
                <a:gd name="connsiteX21" fmla="*/ 3114989 w 4408714"/>
                <a:gd name="connsiteY21" fmla="*/ 580292 h 1132951"/>
                <a:gd name="connsiteX22" fmla="*/ 3114989 w 4408714"/>
                <a:gd name="connsiteY22" fmla="*/ 487345 h 1132951"/>
                <a:gd name="connsiteX23" fmla="*/ 3260690 w 4408714"/>
                <a:gd name="connsiteY23" fmla="*/ 487345 h 1132951"/>
                <a:gd name="connsiteX24" fmla="*/ 3260690 w 4408714"/>
                <a:gd name="connsiteY24" fmla="*/ 381837 h 1132951"/>
                <a:gd name="connsiteX25" fmla="*/ 3810837 w 4408714"/>
                <a:gd name="connsiteY25" fmla="*/ 381837 h 1132951"/>
                <a:gd name="connsiteX26" fmla="*/ 3810837 w 4408714"/>
                <a:gd name="connsiteY26" fmla="*/ 211015 h 1132951"/>
                <a:gd name="connsiteX27" fmla="*/ 3933929 w 4408714"/>
                <a:gd name="connsiteY27" fmla="*/ 211015 h 1132951"/>
                <a:gd name="connsiteX28" fmla="*/ 3933929 w 4408714"/>
                <a:gd name="connsiteY28" fmla="*/ 0 h 1132951"/>
                <a:gd name="connsiteX29" fmla="*/ 4408714 w 4408714"/>
                <a:gd name="connsiteY29" fmla="*/ 0 h 1132951"/>
                <a:gd name="connsiteX0" fmla="*/ 0 w 4399189"/>
                <a:gd name="connsiteY0" fmla="*/ 1088501 h 1098026"/>
                <a:gd name="connsiteX1" fmla="*/ 477157 w 4399189"/>
                <a:gd name="connsiteY1" fmla="*/ 1098026 h 1098026"/>
                <a:gd name="connsiteX2" fmla="*/ 480332 w 4399189"/>
                <a:gd name="connsiteY2" fmla="*/ 1050053 h 1098026"/>
                <a:gd name="connsiteX3" fmla="*/ 796855 w 4399189"/>
                <a:gd name="connsiteY3" fmla="*/ 1050053 h 1098026"/>
                <a:gd name="connsiteX4" fmla="*/ 796855 w 4399189"/>
                <a:gd name="connsiteY4" fmla="*/ 1024932 h 1098026"/>
                <a:gd name="connsiteX5" fmla="*/ 832024 w 4399189"/>
                <a:gd name="connsiteY5" fmla="*/ 1024932 h 1098026"/>
                <a:gd name="connsiteX6" fmla="*/ 832024 w 4399189"/>
                <a:gd name="connsiteY6" fmla="*/ 979714 h 1098026"/>
                <a:gd name="connsiteX7" fmla="*/ 1341978 w 4399189"/>
                <a:gd name="connsiteY7" fmla="*/ 979714 h 1098026"/>
                <a:gd name="connsiteX8" fmla="*/ 1341978 w 4399189"/>
                <a:gd name="connsiteY8" fmla="*/ 931984 h 1098026"/>
                <a:gd name="connsiteX9" fmla="*/ 1439949 w 4399189"/>
                <a:gd name="connsiteY9" fmla="*/ 931984 h 1098026"/>
                <a:gd name="connsiteX10" fmla="*/ 1439949 w 4399189"/>
                <a:gd name="connsiteY10" fmla="*/ 889279 h 1098026"/>
                <a:gd name="connsiteX11" fmla="*/ 1588162 w 4399189"/>
                <a:gd name="connsiteY11" fmla="*/ 889279 h 1098026"/>
                <a:gd name="connsiteX12" fmla="*/ 1588162 w 4399189"/>
                <a:gd name="connsiteY12" fmla="*/ 828989 h 1098026"/>
                <a:gd name="connsiteX13" fmla="*/ 1640916 w 4399189"/>
                <a:gd name="connsiteY13" fmla="*/ 828989 h 1098026"/>
                <a:gd name="connsiteX14" fmla="*/ 1640916 w 4399189"/>
                <a:gd name="connsiteY14" fmla="*/ 778747 h 1098026"/>
                <a:gd name="connsiteX15" fmla="*/ 1731352 w 4399189"/>
                <a:gd name="connsiteY15" fmla="*/ 778747 h 1098026"/>
                <a:gd name="connsiteX16" fmla="*/ 1731352 w 4399189"/>
                <a:gd name="connsiteY16" fmla="*/ 720969 h 1098026"/>
                <a:gd name="connsiteX17" fmla="*/ 2392031 w 4399189"/>
                <a:gd name="connsiteY17" fmla="*/ 720969 h 1098026"/>
                <a:gd name="connsiteX18" fmla="*/ 2392031 w 4399189"/>
                <a:gd name="connsiteY18" fmla="*/ 640582 h 1098026"/>
                <a:gd name="connsiteX19" fmla="*/ 2512611 w 4399189"/>
                <a:gd name="connsiteY19" fmla="*/ 640582 h 1098026"/>
                <a:gd name="connsiteX20" fmla="*/ 2512611 w 4399189"/>
                <a:gd name="connsiteY20" fmla="*/ 580292 h 1098026"/>
                <a:gd name="connsiteX21" fmla="*/ 3105464 w 4399189"/>
                <a:gd name="connsiteY21" fmla="*/ 580292 h 1098026"/>
                <a:gd name="connsiteX22" fmla="*/ 3105464 w 4399189"/>
                <a:gd name="connsiteY22" fmla="*/ 487345 h 1098026"/>
                <a:gd name="connsiteX23" fmla="*/ 3251165 w 4399189"/>
                <a:gd name="connsiteY23" fmla="*/ 487345 h 1098026"/>
                <a:gd name="connsiteX24" fmla="*/ 3251165 w 4399189"/>
                <a:gd name="connsiteY24" fmla="*/ 381837 h 1098026"/>
                <a:gd name="connsiteX25" fmla="*/ 3801312 w 4399189"/>
                <a:gd name="connsiteY25" fmla="*/ 381837 h 1098026"/>
                <a:gd name="connsiteX26" fmla="*/ 3801312 w 4399189"/>
                <a:gd name="connsiteY26" fmla="*/ 211015 h 1098026"/>
                <a:gd name="connsiteX27" fmla="*/ 3924404 w 4399189"/>
                <a:gd name="connsiteY27" fmla="*/ 211015 h 1098026"/>
                <a:gd name="connsiteX28" fmla="*/ 3924404 w 4399189"/>
                <a:gd name="connsiteY28" fmla="*/ 0 h 1098026"/>
                <a:gd name="connsiteX29" fmla="*/ 4399189 w 4399189"/>
                <a:gd name="connsiteY29" fmla="*/ 0 h 1098026"/>
                <a:gd name="connsiteX0" fmla="*/ 0 w 4408714"/>
                <a:gd name="connsiteY0" fmla="*/ 1094851 h 1098026"/>
                <a:gd name="connsiteX1" fmla="*/ 486682 w 4408714"/>
                <a:gd name="connsiteY1" fmla="*/ 1098026 h 1098026"/>
                <a:gd name="connsiteX2" fmla="*/ 489857 w 4408714"/>
                <a:gd name="connsiteY2" fmla="*/ 1050053 h 1098026"/>
                <a:gd name="connsiteX3" fmla="*/ 806380 w 4408714"/>
                <a:gd name="connsiteY3" fmla="*/ 1050053 h 1098026"/>
                <a:gd name="connsiteX4" fmla="*/ 806380 w 4408714"/>
                <a:gd name="connsiteY4" fmla="*/ 1024932 h 1098026"/>
                <a:gd name="connsiteX5" fmla="*/ 841549 w 4408714"/>
                <a:gd name="connsiteY5" fmla="*/ 1024932 h 1098026"/>
                <a:gd name="connsiteX6" fmla="*/ 841549 w 4408714"/>
                <a:gd name="connsiteY6" fmla="*/ 979714 h 1098026"/>
                <a:gd name="connsiteX7" fmla="*/ 1351503 w 4408714"/>
                <a:gd name="connsiteY7" fmla="*/ 979714 h 1098026"/>
                <a:gd name="connsiteX8" fmla="*/ 1351503 w 4408714"/>
                <a:gd name="connsiteY8" fmla="*/ 931984 h 1098026"/>
                <a:gd name="connsiteX9" fmla="*/ 1449474 w 4408714"/>
                <a:gd name="connsiteY9" fmla="*/ 931984 h 1098026"/>
                <a:gd name="connsiteX10" fmla="*/ 1449474 w 4408714"/>
                <a:gd name="connsiteY10" fmla="*/ 889279 h 1098026"/>
                <a:gd name="connsiteX11" fmla="*/ 1597687 w 4408714"/>
                <a:gd name="connsiteY11" fmla="*/ 889279 h 1098026"/>
                <a:gd name="connsiteX12" fmla="*/ 1597687 w 4408714"/>
                <a:gd name="connsiteY12" fmla="*/ 828989 h 1098026"/>
                <a:gd name="connsiteX13" fmla="*/ 1650441 w 4408714"/>
                <a:gd name="connsiteY13" fmla="*/ 828989 h 1098026"/>
                <a:gd name="connsiteX14" fmla="*/ 1650441 w 4408714"/>
                <a:gd name="connsiteY14" fmla="*/ 778747 h 1098026"/>
                <a:gd name="connsiteX15" fmla="*/ 1740877 w 4408714"/>
                <a:gd name="connsiteY15" fmla="*/ 778747 h 1098026"/>
                <a:gd name="connsiteX16" fmla="*/ 1740877 w 4408714"/>
                <a:gd name="connsiteY16" fmla="*/ 720969 h 1098026"/>
                <a:gd name="connsiteX17" fmla="*/ 2401556 w 4408714"/>
                <a:gd name="connsiteY17" fmla="*/ 720969 h 1098026"/>
                <a:gd name="connsiteX18" fmla="*/ 2401556 w 4408714"/>
                <a:gd name="connsiteY18" fmla="*/ 640582 h 1098026"/>
                <a:gd name="connsiteX19" fmla="*/ 2522136 w 4408714"/>
                <a:gd name="connsiteY19" fmla="*/ 640582 h 1098026"/>
                <a:gd name="connsiteX20" fmla="*/ 2522136 w 4408714"/>
                <a:gd name="connsiteY20" fmla="*/ 580292 h 1098026"/>
                <a:gd name="connsiteX21" fmla="*/ 3114989 w 4408714"/>
                <a:gd name="connsiteY21" fmla="*/ 580292 h 1098026"/>
                <a:gd name="connsiteX22" fmla="*/ 3114989 w 4408714"/>
                <a:gd name="connsiteY22" fmla="*/ 487345 h 1098026"/>
                <a:gd name="connsiteX23" fmla="*/ 3260690 w 4408714"/>
                <a:gd name="connsiteY23" fmla="*/ 487345 h 1098026"/>
                <a:gd name="connsiteX24" fmla="*/ 3260690 w 4408714"/>
                <a:gd name="connsiteY24" fmla="*/ 381837 h 1098026"/>
                <a:gd name="connsiteX25" fmla="*/ 3810837 w 4408714"/>
                <a:gd name="connsiteY25" fmla="*/ 381837 h 1098026"/>
                <a:gd name="connsiteX26" fmla="*/ 3810837 w 4408714"/>
                <a:gd name="connsiteY26" fmla="*/ 211015 h 1098026"/>
                <a:gd name="connsiteX27" fmla="*/ 3933929 w 4408714"/>
                <a:gd name="connsiteY27" fmla="*/ 211015 h 1098026"/>
                <a:gd name="connsiteX28" fmla="*/ 3933929 w 4408714"/>
                <a:gd name="connsiteY28" fmla="*/ 0 h 1098026"/>
                <a:gd name="connsiteX29" fmla="*/ 4408714 w 4408714"/>
                <a:gd name="connsiteY29" fmla="*/ 0 h 109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08714" h="1098026">
                  <a:moveTo>
                    <a:pt x="0" y="1094851"/>
                  </a:moveTo>
                  <a:lnTo>
                    <a:pt x="486682" y="1098026"/>
                  </a:lnTo>
                  <a:lnTo>
                    <a:pt x="489857" y="1050053"/>
                  </a:lnTo>
                  <a:lnTo>
                    <a:pt x="806380" y="1050053"/>
                  </a:lnTo>
                  <a:lnTo>
                    <a:pt x="806380" y="1024932"/>
                  </a:lnTo>
                  <a:lnTo>
                    <a:pt x="841549" y="1024932"/>
                  </a:lnTo>
                  <a:lnTo>
                    <a:pt x="841549" y="979714"/>
                  </a:lnTo>
                  <a:lnTo>
                    <a:pt x="1351503" y="979714"/>
                  </a:lnTo>
                  <a:lnTo>
                    <a:pt x="1351503" y="931984"/>
                  </a:lnTo>
                  <a:lnTo>
                    <a:pt x="1449474" y="931984"/>
                  </a:lnTo>
                  <a:lnTo>
                    <a:pt x="1449474" y="889279"/>
                  </a:lnTo>
                  <a:lnTo>
                    <a:pt x="1597687" y="889279"/>
                  </a:lnTo>
                  <a:lnTo>
                    <a:pt x="1597687" y="828989"/>
                  </a:lnTo>
                  <a:lnTo>
                    <a:pt x="1650441" y="828989"/>
                  </a:lnTo>
                  <a:lnTo>
                    <a:pt x="1650441" y="778747"/>
                  </a:lnTo>
                  <a:lnTo>
                    <a:pt x="1740877" y="778747"/>
                  </a:lnTo>
                  <a:lnTo>
                    <a:pt x="1740877" y="720969"/>
                  </a:lnTo>
                  <a:lnTo>
                    <a:pt x="2401556" y="720969"/>
                  </a:lnTo>
                  <a:lnTo>
                    <a:pt x="2401556" y="640582"/>
                  </a:lnTo>
                  <a:lnTo>
                    <a:pt x="2522136" y="640582"/>
                  </a:lnTo>
                  <a:lnTo>
                    <a:pt x="2522136" y="580292"/>
                  </a:lnTo>
                  <a:lnTo>
                    <a:pt x="3114989" y="580292"/>
                  </a:lnTo>
                  <a:lnTo>
                    <a:pt x="3114989" y="487345"/>
                  </a:lnTo>
                  <a:lnTo>
                    <a:pt x="3260690" y="487345"/>
                  </a:lnTo>
                  <a:lnTo>
                    <a:pt x="3260690" y="381837"/>
                  </a:lnTo>
                  <a:lnTo>
                    <a:pt x="3810837" y="381837"/>
                  </a:lnTo>
                  <a:lnTo>
                    <a:pt x="3810837" y="211015"/>
                  </a:lnTo>
                  <a:lnTo>
                    <a:pt x="3933929" y="211015"/>
                  </a:lnTo>
                  <a:lnTo>
                    <a:pt x="3933929" y="0"/>
                  </a:lnTo>
                  <a:lnTo>
                    <a:pt x="4408714" y="0"/>
                  </a:lnTo>
                </a:path>
              </a:pathLst>
            </a:custGeom>
            <a:grpFill/>
            <a:ln w="28575" cap="flat" cmpd="sng" algn="ctr">
              <a:solidFill>
                <a:srgbClr val="67220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99" name="Group 98">
            <a:extLst>
              <a:ext uri="{FF2B5EF4-FFF2-40B4-BE49-F238E27FC236}">
                <a16:creationId xmlns:a16="http://schemas.microsoft.com/office/drawing/2014/main" id="{8CA0C287-66D8-46C0-B19D-D1E307CC9963}"/>
              </a:ext>
            </a:extLst>
          </p:cNvPr>
          <p:cNvGrpSpPr/>
          <p:nvPr/>
        </p:nvGrpSpPr>
        <p:grpSpPr>
          <a:xfrm>
            <a:off x="10489180" y="6514433"/>
            <a:ext cx="1508140" cy="369332"/>
            <a:chOff x="10609338" y="6488668"/>
            <a:chExt cx="1508140" cy="369332"/>
          </a:xfrm>
        </p:grpSpPr>
        <p:pic>
          <p:nvPicPr>
            <p:cNvPr id="100" name="Picture 188">
              <a:extLst>
                <a:ext uri="{FF2B5EF4-FFF2-40B4-BE49-F238E27FC236}">
                  <a16:creationId xmlns:a16="http://schemas.microsoft.com/office/drawing/2014/main" id="{2C2C0F8B-DD75-4C9B-8023-FF3B6F07F22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TextBox 100">
              <a:extLst>
                <a:ext uri="{FF2B5EF4-FFF2-40B4-BE49-F238E27FC236}">
                  <a16:creationId xmlns:a16="http://schemas.microsoft.com/office/drawing/2014/main" id="{793F03BC-A54C-429A-B396-CF6F1A4BF84D}"/>
                </a:ext>
              </a:extLst>
            </p:cNvPr>
            <p:cNvSpPr txBox="1"/>
            <p:nvPr/>
          </p:nvSpPr>
          <p:spPr>
            <a:xfrm>
              <a:off x="10874189" y="6488668"/>
              <a:ext cx="1243289" cy="369332"/>
            </a:xfrm>
            <a:prstGeom prst="rect">
              <a:avLst/>
            </a:prstGeom>
            <a:noFill/>
          </p:spPr>
          <p:txBody>
            <a:bodyPr wrap="none" rtlCol="0">
              <a:spAutoFit/>
            </a:bodyPr>
            <a:lstStyle/>
            <a:p>
              <a:r>
                <a:rPr lang="en-US" dirty="0"/>
                <a:t>SSLI at VCU</a:t>
              </a:r>
            </a:p>
          </p:txBody>
        </p:sp>
      </p:grpSp>
    </p:spTree>
    <p:extLst>
      <p:ext uri="{BB962C8B-B14F-4D97-AF65-F5344CB8AC3E}">
        <p14:creationId xmlns:p14="http://schemas.microsoft.com/office/powerpoint/2010/main" val="672674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CEAB2-24D9-4C3E-9E00-7278721ACD85}"/>
              </a:ext>
            </a:extLst>
          </p:cNvPr>
          <p:cNvSpPr>
            <a:spLocks noGrp="1"/>
          </p:cNvSpPr>
          <p:nvPr>
            <p:ph type="title"/>
          </p:nvPr>
        </p:nvSpPr>
        <p:spPr>
          <a:xfrm>
            <a:off x="838200" y="340558"/>
            <a:ext cx="10515600" cy="1325563"/>
          </a:xfrm>
        </p:spPr>
        <p:txBody>
          <a:bodyPr>
            <a:noAutofit/>
          </a:bodyPr>
          <a:lstStyle/>
          <a:p>
            <a:r>
              <a:rPr lang="en-US" sz="3200" dirty="0">
                <a:solidFill>
                  <a:srgbClr val="0000FF"/>
                </a:solidFill>
              </a:rPr>
              <a:t>More advanced liver disease is associated with increased risk of developing hypertension, T2DM and chronic kidney disease</a:t>
            </a:r>
          </a:p>
        </p:txBody>
      </p:sp>
      <p:graphicFrame>
        <p:nvGraphicFramePr>
          <p:cNvPr id="5" name="Content Placeholder 4">
            <a:extLst>
              <a:ext uri="{FF2B5EF4-FFF2-40B4-BE49-F238E27FC236}">
                <a16:creationId xmlns:a16="http://schemas.microsoft.com/office/drawing/2014/main" id="{C613A1E3-791A-4AD4-BD63-278A1DB464FA}"/>
              </a:ext>
            </a:extLst>
          </p:cNvPr>
          <p:cNvGraphicFramePr>
            <a:graphicFrameLocks noGrp="1"/>
          </p:cNvGraphicFramePr>
          <p:nvPr>
            <p:ph idx="1"/>
          </p:nvPr>
        </p:nvGraphicFramePr>
        <p:xfrm>
          <a:off x="1408722" y="2458672"/>
          <a:ext cx="8412480" cy="280924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265580375"/>
                    </a:ext>
                  </a:extLst>
                </a:gridCol>
                <a:gridCol w="2103120">
                  <a:extLst>
                    <a:ext uri="{9D8B030D-6E8A-4147-A177-3AD203B41FA5}">
                      <a16:colId xmlns:a16="http://schemas.microsoft.com/office/drawing/2014/main" val="1705645383"/>
                    </a:ext>
                  </a:extLst>
                </a:gridCol>
                <a:gridCol w="2103120">
                  <a:extLst>
                    <a:ext uri="{9D8B030D-6E8A-4147-A177-3AD203B41FA5}">
                      <a16:colId xmlns:a16="http://schemas.microsoft.com/office/drawing/2014/main" val="4110780297"/>
                    </a:ext>
                  </a:extLst>
                </a:gridCol>
                <a:gridCol w="2103120">
                  <a:extLst>
                    <a:ext uri="{9D8B030D-6E8A-4147-A177-3AD203B41FA5}">
                      <a16:colId xmlns:a16="http://schemas.microsoft.com/office/drawing/2014/main" val="3292337660"/>
                    </a:ext>
                  </a:extLst>
                </a:gridCol>
              </a:tblGrid>
              <a:tr h="370840">
                <a:tc>
                  <a:txBody>
                    <a:bodyPr/>
                    <a:lstStyle/>
                    <a:p>
                      <a:endParaRPr lang="en-US" dirty="0"/>
                    </a:p>
                  </a:txBody>
                  <a:tcPr/>
                </a:tc>
                <a:tc>
                  <a:txBody>
                    <a:bodyPr/>
                    <a:lstStyle/>
                    <a:p>
                      <a:pPr algn="ctr"/>
                      <a:r>
                        <a:rPr lang="en-US" dirty="0"/>
                        <a:t>Stage 4</a:t>
                      </a:r>
                    </a:p>
                    <a:p>
                      <a:pPr algn="ctr"/>
                      <a:r>
                        <a:rPr lang="en-US" sz="1600" dirty="0"/>
                        <a:t>Incidence Rate/100 PY</a:t>
                      </a:r>
                    </a:p>
                  </a:txBody>
                  <a:tcPr/>
                </a:tc>
                <a:tc>
                  <a:txBody>
                    <a:bodyPr/>
                    <a:lstStyle/>
                    <a:p>
                      <a:pPr algn="ctr"/>
                      <a:r>
                        <a:rPr lang="en-US" dirty="0"/>
                        <a:t>Stage 3</a:t>
                      </a:r>
                    </a:p>
                    <a:p>
                      <a:pPr algn="ctr"/>
                      <a:r>
                        <a:rPr lang="en-US" sz="1600" dirty="0"/>
                        <a:t>Incidence Rate/100 PY</a:t>
                      </a:r>
                    </a:p>
                  </a:txBody>
                  <a:tcPr/>
                </a:tc>
                <a:tc>
                  <a:txBody>
                    <a:bodyPr/>
                    <a:lstStyle/>
                    <a:p>
                      <a:pPr algn="ctr"/>
                      <a:r>
                        <a:rPr lang="en-US" dirty="0"/>
                        <a:t>Stages 0-2</a:t>
                      </a:r>
                    </a:p>
                    <a:p>
                      <a:pPr algn="ctr"/>
                      <a:r>
                        <a:rPr lang="en-US" sz="1600" dirty="0"/>
                        <a:t>Incidence Rate/100 PY</a:t>
                      </a:r>
                    </a:p>
                  </a:txBody>
                  <a:tcPr/>
                </a:tc>
                <a:extLst>
                  <a:ext uri="{0D108BD9-81ED-4DB2-BD59-A6C34878D82A}">
                    <a16:rowId xmlns:a16="http://schemas.microsoft.com/office/drawing/2014/main" val="1073206732"/>
                  </a:ext>
                </a:extLst>
              </a:tr>
              <a:tr h="370840">
                <a:tc>
                  <a:txBody>
                    <a:bodyPr/>
                    <a:lstStyle/>
                    <a:p>
                      <a:r>
                        <a:rPr lang="en-US" dirty="0"/>
                        <a:t>All cause mortality</a:t>
                      </a:r>
                    </a:p>
                  </a:txBody>
                  <a:tcPr/>
                </a:tc>
                <a:tc>
                  <a:txBody>
                    <a:bodyPr/>
                    <a:lstStyle/>
                    <a:p>
                      <a:pPr algn="ctr"/>
                      <a:r>
                        <a:rPr lang="en-US" dirty="0">
                          <a:solidFill>
                            <a:srgbClr val="C00000"/>
                          </a:solidFill>
                        </a:rPr>
                        <a:t>1.76</a:t>
                      </a:r>
                    </a:p>
                  </a:txBody>
                  <a:tcPr/>
                </a:tc>
                <a:tc>
                  <a:txBody>
                    <a:bodyPr/>
                    <a:lstStyle/>
                    <a:p>
                      <a:pPr algn="ctr"/>
                      <a:r>
                        <a:rPr lang="en-US" dirty="0">
                          <a:solidFill>
                            <a:srgbClr val="C00000"/>
                          </a:solidFill>
                        </a:rPr>
                        <a:t>0.89</a:t>
                      </a:r>
                    </a:p>
                  </a:txBody>
                  <a:tcPr/>
                </a:tc>
                <a:tc>
                  <a:txBody>
                    <a:bodyPr/>
                    <a:lstStyle/>
                    <a:p>
                      <a:pPr algn="ctr"/>
                      <a:r>
                        <a:rPr lang="en-US" dirty="0">
                          <a:solidFill>
                            <a:srgbClr val="C00000"/>
                          </a:solidFill>
                        </a:rPr>
                        <a:t>0.32</a:t>
                      </a:r>
                    </a:p>
                  </a:txBody>
                  <a:tcPr/>
                </a:tc>
                <a:extLst>
                  <a:ext uri="{0D108BD9-81ED-4DB2-BD59-A6C34878D82A}">
                    <a16:rowId xmlns:a16="http://schemas.microsoft.com/office/drawing/2014/main" val="3466387741"/>
                  </a:ext>
                </a:extLst>
              </a:tr>
              <a:tr h="0">
                <a:tc>
                  <a:txBody>
                    <a:bodyPr/>
                    <a:lstStyle/>
                    <a:p>
                      <a:r>
                        <a:rPr lang="en-US" dirty="0"/>
                        <a:t>Liver Related Event</a:t>
                      </a:r>
                    </a:p>
                  </a:txBody>
                  <a:tcPr/>
                </a:tc>
                <a:tc>
                  <a:txBody>
                    <a:bodyPr/>
                    <a:lstStyle/>
                    <a:p>
                      <a:pPr algn="ctr"/>
                      <a:r>
                        <a:rPr lang="en-US" dirty="0"/>
                        <a:t>4.46</a:t>
                      </a:r>
                    </a:p>
                  </a:txBody>
                  <a:tcPr/>
                </a:tc>
                <a:tc>
                  <a:txBody>
                    <a:bodyPr/>
                    <a:lstStyle/>
                    <a:p>
                      <a:pPr algn="ctr"/>
                      <a:r>
                        <a:rPr lang="en-US" dirty="0"/>
                        <a:t>1.54</a:t>
                      </a:r>
                    </a:p>
                  </a:txBody>
                  <a:tcPr/>
                </a:tc>
                <a:tc>
                  <a:txBody>
                    <a:bodyPr/>
                    <a:lstStyle/>
                    <a:p>
                      <a:pPr algn="ctr"/>
                      <a:r>
                        <a:rPr lang="en-US" dirty="0"/>
                        <a:t>0.63</a:t>
                      </a:r>
                    </a:p>
                  </a:txBody>
                  <a:tcPr/>
                </a:tc>
                <a:extLst>
                  <a:ext uri="{0D108BD9-81ED-4DB2-BD59-A6C34878D82A}">
                    <a16:rowId xmlns:a16="http://schemas.microsoft.com/office/drawing/2014/main" val="3353686160"/>
                  </a:ext>
                </a:extLst>
              </a:tr>
              <a:tr h="291592">
                <a:tc>
                  <a:txBody>
                    <a:bodyPr/>
                    <a:lstStyle/>
                    <a:p>
                      <a:r>
                        <a:rPr lang="en-US" dirty="0"/>
                        <a:t>Coronary Event</a:t>
                      </a:r>
                    </a:p>
                  </a:txBody>
                  <a:tcPr/>
                </a:tc>
                <a:tc>
                  <a:txBody>
                    <a:bodyPr/>
                    <a:lstStyle/>
                    <a:p>
                      <a:pPr algn="ctr"/>
                      <a:r>
                        <a:rPr lang="en-US" dirty="0"/>
                        <a:t>0.81</a:t>
                      </a:r>
                    </a:p>
                  </a:txBody>
                  <a:tcPr/>
                </a:tc>
                <a:tc>
                  <a:txBody>
                    <a:bodyPr/>
                    <a:lstStyle/>
                    <a:p>
                      <a:pPr algn="ctr"/>
                      <a:r>
                        <a:rPr lang="en-US" dirty="0"/>
                        <a:t>0.93</a:t>
                      </a:r>
                    </a:p>
                  </a:txBody>
                  <a:tcPr/>
                </a:tc>
                <a:tc>
                  <a:txBody>
                    <a:bodyPr/>
                    <a:lstStyle/>
                    <a:p>
                      <a:pPr algn="ctr"/>
                      <a:r>
                        <a:rPr lang="en-US" dirty="0"/>
                        <a:t>0.8</a:t>
                      </a:r>
                    </a:p>
                  </a:txBody>
                  <a:tcPr/>
                </a:tc>
                <a:extLst>
                  <a:ext uri="{0D108BD9-81ED-4DB2-BD59-A6C34878D82A}">
                    <a16:rowId xmlns:a16="http://schemas.microsoft.com/office/drawing/2014/main" val="1255779718"/>
                  </a:ext>
                </a:extLst>
              </a:tr>
              <a:tr h="217424">
                <a:tc>
                  <a:txBody>
                    <a:bodyPr/>
                    <a:lstStyle/>
                    <a:p>
                      <a:r>
                        <a:rPr lang="en-US" dirty="0"/>
                        <a:t>Hypertension</a:t>
                      </a:r>
                    </a:p>
                  </a:txBody>
                  <a:tcPr/>
                </a:tc>
                <a:tc>
                  <a:txBody>
                    <a:bodyPr/>
                    <a:lstStyle/>
                    <a:p>
                      <a:pPr algn="ctr"/>
                      <a:r>
                        <a:rPr lang="en-US" dirty="0">
                          <a:solidFill>
                            <a:srgbClr val="C00000"/>
                          </a:solidFill>
                        </a:rPr>
                        <a:t>14.49</a:t>
                      </a:r>
                    </a:p>
                  </a:txBody>
                  <a:tcPr/>
                </a:tc>
                <a:tc>
                  <a:txBody>
                    <a:bodyPr/>
                    <a:lstStyle/>
                    <a:p>
                      <a:pPr algn="ctr"/>
                      <a:r>
                        <a:rPr lang="en-US" dirty="0">
                          <a:solidFill>
                            <a:srgbClr val="C00000"/>
                          </a:solidFill>
                        </a:rPr>
                        <a:t>12.17</a:t>
                      </a:r>
                    </a:p>
                  </a:txBody>
                  <a:tcPr/>
                </a:tc>
                <a:tc>
                  <a:txBody>
                    <a:bodyPr/>
                    <a:lstStyle/>
                    <a:p>
                      <a:pPr algn="ctr"/>
                      <a:r>
                        <a:rPr lang="en-US" dirty="0">
                          <a:solidFill>
                            <a:srgbClr val="C00000"/>
                          </a:solidFill>
                        </a:rPr>
                        <a:t>6.5</a:t>
                      </a:r>
                    </a:p>
                  </a:txBody>
                  <a:tcPr/>
                </a:tc>
                <a:extLst>
                  <a:ext uri="{0D108BD9-81ED-4DB2-BD59-A6C34878D82A}">
                    <a16:rowId xmlns:a16="http://schemas.microsoft.com/office/drawing/2014/main" val="1656809021"/>
                  </a:ext>
                </a:extLst>
              </a:tr>
              <a:tr h="143256">
                <a:tc>
                  <a:txBody>
                    <a:bodyPr/>
                    <a:lstStyle/>
                    <a:p>
                      <a:r>
                        <a:rPr lang="en-US" dirty="0"/>
                        <a:t>eGFR &lt;60 ml/min</a:t>
                      </a:r>
                    </a:p>
                  </a:txBody>
                  <a:tcPr/>
                </a:tc>
                <a:tc>
                  <a:txBody>
                    <a:bodyPr/>
                    <a:lstStyle/>
                    <a:p>
                      <a:pPr algn="ctr"/>
                      <a:r>
                        <a:rPr lang="en-US" dirty="0">
                          <a:solidFill>
                            <a:srgbClr val="C00000"/>
                          </a:solidFill>
                        </a:rPr>
                        <a:t>4.49</a:t>
                      </a:r>
                    </a:p>
                  </a:txBody>
                  <a:tcPr/>
                </a:tc>
                <a:tc>
                  <a:txBody>
                    <a:bodyPr/>
                    <a:lstStyle/>
                    <a:p>
                      <a:pPr algn="ctr"/>
                      <a:r>
                        <a:rPr lang="en-US" dirty="0">
                          <a:solidFill>
                            <a:srgbClr val="C00000"/>
                          </a:solidFill>
                        </a:rPr>
                        <a:t>2.97</a:t>
                      </a:r>
                    </a:p>
                  </a:txBody>
                  <a:tcPr/>
                </a:tc>
                <a:tc>
                  <a:txBody>
                    <a:bodyPr/>
                    <a:lstStyle/>
                    <a:p>
                      <a:pPr algn="ctr"/>
                      <a:r>
                        <a:rPr lang="en-US" dirty="0">
                          <a:solidFill>
                            <a:srgbClr val="C00000"/>
                          </a:solidFill>
                        </a:rPr>
                        <a:t>2.17</a:t>
                      </a:r>
                    </a:p>
                  </a:txBody>
                  <a:tcPr/>
                </a:tc>
                <a:extLst>
                  <a:ext uri="{0D108BD9-81ED-4DB2-BD59-A6C34878D82A}">
                    <a16:rowId xmlns:a16="http://schemas.microsoft.com/office/drawing/2014/main" val="1249405847"/>
                  </a:ext>
                </a:extLst>
              </a:tr>
              <a:tr h="0">
                <a:tc>
                  <a:txBody>
                    <a:bodyPr/>
                    <a:lstStyle/>
                    <a:p>
                      <a:r>
                        <a:rPr lang="en-US" dirty="0"/>
                        <a:t>Type 2 Diabetes</a:t>
                      </a:r>
                    </a:p>
                  </a:txBody>
                  <a:tcPr/>
                </a:tc>
                <a:tc>
                  <a:txBody>
                    <a:bodyPr/>
                    <a:lstStyle/>
                    <a:p>
                      <a:pPr algn="ctr"/>
                      <a:r>
                        <a:rPr lang="en-US" dirty="0">
                          <a:solidFill>
                            <a:srgbClr val="C00000"/>
                          </a:solidFill>
                        </a:rPr>
                        <a:t>7.53</a:t>
                      </a:r>
                    </a:p>
                  </a:txBody>
                  <a:tcPr/>
                </a:tc>
                <a:tc>
                  <a:txBody>
                    <a:bodyPr/>
                    <a:lstStyle/>
                    <a:p>
                      <a:pPr algn="ctr"/>
                      <a:r>
                        <a:rPr lang="en-US" dirty="0">
                          <a:solidFill>
                            <a:srgbClr val="C00000"/>
                          </a:solidFill>
                        </a:rPr>
                        <a:t>6.24</a:t>
                      </a:r>
                    </a:p>
                  </a:txBody>
                  <a:tcPr/>
                </a:tc>
                <a:tc>
                  <a:txBody>
                    <a:bodyPr/>
                    <a:lstStyle/>
                    <a:p>
                      <a:pPr algn="ctr"/>
                      <a:r>
                        <a:rPr lang="en-US" dirty="0">
                          <a:solidFill>
                            <a:srgbClr val="C00000"/>
                          </a:solidFill>
                        </a:rPr>
                        <a:t>4.45</a:t>
                      </a:r>
                    </a:p>
                  </a:txBody>
                  <a:tcPr/>
                </a:tc>
                <a:extLst>
                  <a:ext uri="{0D108BD9-81ED-4DB2-BD59-A6C34878D82A}">
                    <a16:rowId xmlns:a16="http://schemas.microsoft.com/office/drawing/2014/main" val="2898673076"/>
                  </a:ext>
                </a:extLst>
              </a:tr>
            </a:tbl>
          </a:graphicData>
        </a:graphic>
      </p:graphicFrame>
      <p:sp>
        <p:nvSpPr>
          <p:cNvPr id="2" name="Rectangle 1">
            <a:extLst>
              <a:ext uri="{FF2B5EF4-FFF2-40B4-BE49-F238E27FC236}">
                <a16:creationId xmlns:a16="http://schemas.microsoft.com/office/drawing/2014/main" id="{4DF4EA10-F77F-4D33-8ECE-4C108CB3FE5F}"/>
              </a:ext>
            </a:extLst>
          </p:cNvPr>
          <p:cNvSpPr/>
          <p:nvPr/>
        </p:nvSpPr>
        <p:spPr>
          <a:xfrm>
            <a:off x="8910046" y="6210517"/>
            <a:ext cx="2693751" cy="276999"/>
          </a:xfrm>
          <a:prstGeom prst="rect">
            <a:avLst/>
          </a:prstGeom>
        </p:spPr>
        <p:txBody>
          <a:bodyPr wrap="none">
            <a:spAutoFit/>
          </a:bodyPr>
          <a:lstStyle/>
          <a:p>
            <a:r>
              <a:rPr lang="en-US" sz="1200" dirty="0"/>
              <a:t>Sanyal et al, NEJM 2021, 385:1559-1569</a:t>
            </a:r>
          </a:p>
        </p:txBody>
      </p:sp>
      <p:grpSp>
        <p:nvGrpSpPr>
          <p:cNvPr id="6" name="Group 5">
            <a:extLst>
              <a:ext uri="{FF2B5EF4-FFF2-40B4-BE49-F238E27FC236}">
                <a16:creationId xmlns:a16="http://schemas.microsoft.com/office/drawing/2014/main" id="{27C5628C-B51C-4524-8345-02F365D1EEB4}"/>
              </a:ext>
            </a:extLst>
          </p:cNvPr>
          <p:cNvGrpSpPr/>
          <p:nvPr/>
        </p:nvGrpSpPr>
        <p:grpSpPr>
          <a:xfrm>
            <a:off x="10539796" y="6517442"/>
            <a:ext cx="1508140" cy="369332"/>
            <a:chOff x="10609338" y="6488668"/>
            <a:chExt cx="1508140" cy="369332"/>
          </a:xfrm>
        </p:grpSpPr>
        <p:pic>
          <p:nvPicPr>
            <p:cNvPr id="7" name="Picture 188">
              <a:extLst>
                <a:ext uri="{FF2B5EF4-FFF2-40B4-BE49-F238E27FC236}">
                  <a16:creationId xmlns:a16="http://schemas.microsoft.com/office/drawing/2014/main" id="{8BC6642B-34C5-483C-9F57-FF996258F33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332FD7F0-2342-42D9-A5DD-7E346BCECAE3}"/>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1092298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46">
            <a:extLst>
              <a:ext uri="{FF2B5EF4-FFF2-40B4-BE49-F238E27FC236}">
                <a16:creationId xmlns:a16="http://schemas.microsoft.com/office/drawing/2014/main" id="{0AD119EC-82EF-4953-9232-D478211BEC2D}"/>
              </a:ext>
            </a:extLst>
          </p:cNvPr>
          <p:cNvSpPr>
            <a:spLocks noChangeAspect="1"/>
          </p:cNvSpPr>
          <p:nvPr/>
        </p:nvSpPr>
        <p:spPr bwMode="auto">
          <a:xfrm>
            <a:off x="1144294" y="3456816"/>
            <a:ext cx="1552079" cy="1531725"/>
          </a:xfrm>
          <a:custGeom>
            <a:avLst/>
            <a:gdLst>
              <a:gd name="T0" fmla="*/ 100 w 418"/>
              <a:gd name="T1" fmla="*/ 164 h 414"/>
              <a:gd name="T2" fmla="*/ 4 w 418"/>
              <a:gd name="T3" fmla="*/ 157 h 414"/>
              <a:gd name="T4" fmla="*/ 136 w 418"/>
              <a:gd name="T5" fmla="*/ 148 h 414"/>
              <a:gd name="T6" fmla="*/ 189 w 418"/>
              <a:gd name="T7" fmla="*/ 112 h 414"/>
              <a:gd name="T8" fmla="*/ 225 w 418"/>
              <a:gd name="T9" fmla="*/ 22 h 414"/>
              <a:gd name="T10" fmla="*/ 239 w 418"/>
              <a:gd name="T11" fmla="*/ 131 h 414"/>
              <a:gd name="T12" fmla="*/ 282 w 418"/>
              <a:gd name="T13" fmla="*/ 180 h 414"/>
              <a:gd name="T14" fmla="*/ 304 w 418"/>
              <a:gd name="T15" fmla="*/ 188 h 414"/>
              <a:gd name="T16" fmla="*/ 319 w 418"/>
              <a:gd name="T17" fmla="*/ 195 h 414"/>
              <a:gd name="T18" fmla="*/ 403 w 418"/>
              <a:gd name="T19" fmla="*/ 168 h 414"/>
              <a:gd name="T20" fmla="*/ 413 w 418"/>
              <a:gd name="T21" fmla="*/ 170 h 414"/>
              <a:gd name="T22" fmla="*/ 367 w 418"/>
              <a:gd name="T23" fmla="*/ 199 h 414"/>
              <a:gd name="T24" fmla="*/ 342 w 418"/>
              <a:gd name="T25" fmla="*/ 212 h 414"/>
              <a:gd name="T26" fmla="*/ 372 w 418"/>
              <a:gd name="T27" fmla="*/ 286 h 414"/>
              <a:gd name="T28" fmla="*/ 369 w 418"/>
              <a:gd name="T29" fmla="*/ 283 h 414"/>
              <a:gd name="T30" fmla="*/ 356 w 418"/>
              <a:gd name="T31" fmla="*/ 262 h 414"/>
              <a:gd name="T32" fmla="*/ 302 w 418"/>
              <a:gd name="T33" fmla="*/ 214 h 414"/>
              <a:gd name="T34" fmla="*/ 306 w 418"/>
              <a:gd name="T35" fmla="*/ 225 h 414"/>
              <a:gd name="T36" fmla="*/ 333 w 418"/>
              <a:gd name="T37" fmla="*/ 300 h 414"/>
              <a:gd name="T38" fmla="*/ 313 w 418"/>
              <a:gd name="T39" fmla="*/ 366 h 414"/>
              <a:gd name="T40" fmla="*/ 292 w 418"/>
              <a:gd name="T41" fmla="*/ 287 h 414"/>
              <a:gd name="T42" fmla="*/ 270 w 418"/>
              <a:gd name="T43" fmla="*/ 317 h 414"/>
              <a:gd name="T44" fmla="*/ 290 w 418"/>
              <a:gd name="T45" fmla="*/ 364 h 414"/>
              <a:gd name="T46" fmla="*/ 271 w 418"/>
              <a:gd name="T47" fmla="*/ 392 h 414"/>
              <a:gd name="T48" fmla="*/ 254 w 418"/>
              <a:gd name="T49" fmla="*/ 387 h 414"/>
              <a:gd name="T50" fmla="*/ 229 w 418"/>
              <a:gd name="T51" fmla="*/ 402 h 414"/>
              <a:gd name="T52" fmla="*/ 274 w 418"/>
              <a:gd name="T53" fmla="*/ 242 h 414"/>
              <a:gd name="T54" fmla="*/ 202 w 418"/>
              <a:gd name="T55" fmla="*/ 149 h 414"/>
              <a:gd name="T56" fmla="*/ 197 w 418"/>
              <a:gd name="T57" fmla="*/ 151 h 414"/>
              <a:gd name="T58" fmla="*/ 144 w 418"/>
              <a:gd name="T59" fmla="*/ 194 h 414"/>
              <a:gd name="T60" fmla="*/ 149 w 418"/>
              <a:gd name="T61" fmla="*/ 220 h 414"/>
              <a:gd name="T62" fmla="*/ 165 w 418"/>
              <a:gd name="T63" fmla="*/ 286 h 414"/>
              <a:gd name="T64" fmla="*/ 166 w 418"/>
              <a:gd name="T65" fmla="*/ 379 h 414"/>
              <a:gd name="T66" fmla="*/ 142 w 418"/>
              <a:gd name="T67" fmla="*/ 381 h 414"/>
              <a:gd name="T68" fmla="*/ 144 w 418"/>
              <a:gd name="T69" fmla="*/ 313 h 414"/>
              <a:gd name="T70" fmla="*/ 107 w 418"/>
              <a:gd name="T71" fmla="*/ 361 h 414"/>
              <a:gd name="T72" fmla="*/ 84 w 418"/>
              <a:gd name="T73" fmla="*/ 355 h 414"/>
              <a:gd name="T74" fmla="*/ 138 w 418"/>
              <a:gd name="T75" fmla="*/ 278 h 414"/>
              <a:gd name="T76" fmla="*/ 128 w 418"/>
              <a:gd name="T77" fmla="*/ 235 h 414"/>
              <a:gd name="T78" fmla="*/ 91 w 418"/>
              <a:gd name="T79" fmla="*/ 272 h 414"/>
              <a:gd name="T80" fmla="*/ 83 w 418"/>
              <a:gd name="T81" fmla="*/ 291 h 414"/>
              <a:gd name="T82" fmla="*/ 38 w 418"/>
              <a:gd name="T83" fmla="*/ 312 h 414"/>
              <a:gd name="T84" fmla="*/ 52 w 418"/>
              <a:gd name="T85" fmla="*/ 237 h 414"/>
              <a:gd name="T86" fmla="*/ 12 w 418"/>
              <a:gd name="T87" fmla="*/ 228 h 414"/>
              <a:gd name="T88" fmla="*/ 92 w 418"/>
              <a:gd name="T89" fmla="*/ 20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8" h="414">
                <a:moveTo>
                  <a:pt x="107" y="182"/>
                </a:moveTo>
                <a:cubicBezTo>
                  <a:pt x="111" y="177"/>
                  <a:pt x="115" y="173"/>
                  <a:pt x="119" y="168"/>
                </a:cubicBezTo>
                <a:cubicBezTo>
                  <a:pt x="113" y="166"/>
                  <a:pt x="106" y="165"/>
                  <a:pt x="100" y="164"/>
                </a:cubicBezTo>
                <a:cubicBezTo>
                  <a:pt x="72" y="160"/>
                  <a:pt x="45" y="164"/>
                  <a:pt x="19" y="175"/>
                </a:cubicBezTo>
                <a:cubicBezTo>
                  <a:pt x="13" y="178"/>
                  <a:pt x="7" y="176"/>
                  <a:pt x="4" y="172"/>
                </a:cubicBezTo>
                <a:cubicBezTo>
                  <a:pt x="0" y="167"/>
                  <a:pt x="1" y="161"/>
                  <a:pt x="4" y="157"/>
                </a:cubicBezTo>
                <a:cubicBezTo>
                  <a:pt x="6" y="155"/>
                  <a:pt x="8" y="154"/>
                  <a:pt x="10" y="153"/>
                </a:cubicBezTo>
                <a:cubicBezTo>
                  <a:pt x="43" y="139"/>
                  <a:pt x="78" y="135"/>
                  <a:pt x="113" y="141"/>
                </a:cubicBezTo>
                <a:cubicBezTo>
                  <a:pt x="121" y="143"/>
                  <a:pt x="129" y="145"/>
                  <a:pt x="136" y="148"/>
                </a:cubicBezTo>
                <a:cubicBezTo>
                  <a:pt x="138" y="148"/>
                  <a:pt x="139" y="148"/>
                  <a:pt x="141" y="147"/>
                </a:cubicBezTo>
                <a:cubicBezTo>
                  <a:pt x="155" y="134"/>
                  <a:pt x="170" y="124"/>
                  <a:pt x="187" y="116"/>
                </a:cubicBezTo>
                <a:cubicBezTo>
                  <a:pt x="189" y="115"/>
                  <a:pt x="189" y="114"/>
                  <a:pt x="189" y="112"/>
                </a:cubicBezTo>
                <a:cubicBezTo>
                  <a:pt x="189" y="82"/>
                  <a:pt x="189" y="52"/>
                  <a:pt x="189" y="22"/>
                </a:cubicBezTo>
                <a:cubicBezTo>
                  <a:pt x="189" y="8"/>
                  <a:pt x="201" y="0"/>
                  <a:pt x="214" y="5"/>
                </a:cubicBezTo>
                <a:cubicBezTo>
                  <a:pt x="221" y="7"/>
                  <a:pt x="225" y="14"/>
                  <a:pt x="225" y="22"/>
                </a:cubicBezTo>
                <a:cubicBezTo>
                  <a:pt x="225" y="52"/>
                  <a:pt x="225" y="82"/>
                  <a:pt x="225" y="113"/>
                </a:cubicBezTo>
                <a:cubicBezTo>
                  <a:pt x="225" y="118"/>
                  <a:pt x="226" y="121"/>
                  <a:pt x="230" y="123"/>
                </a:cubicBezTo>
                <a:cubicBezTo>
                  <a:pt x="233" y="125"/>
                  <a:pt x="236" y="128"/>
                  <a:pt x="239" y="131"/>
                </a:cubicBezTo>
                <a:cubicBezTo>
                  <a:pt x="247" y="139"/>
                  <a:pt x="255" y="148"/>
                  <a:pt x="263" y="157"/>
                </a:cubicBezTo>
                <a:cubicBezTo>
                  <a:pt x="268" y="164"/>
                  <a:pt x="274" y="171"/>
                  <a:pt x="279" y="178"/>
                </a:cubicBezTo>
                <a:cubicBezTo>
                  <a:pt x="280" y="179"/>
                  <a:pt x="281" y="179"/>
                  <a:pt x="282" y="180"/>
                </a:cubicBezTo>
                <a:cubicBezTo>
                  <a:pt x="288" y="182"/>
                  <a:pt x="293" y="184"/>
                  <a:pt x="299" y="186"/>
                </a:cubicBezTo>
                <a:cubicBezTo>
                  <a:pt x="301" y="187"/>
                  <a:pt x="302" y="188"/>
                  <a:pt x="304" y="188"/>
                </a:cubicBezTo>
                <a:cubicBezTo>
                  <a:pt x="304" y="188"/>
                  <a:pt x="304" y="188"/>
                  <a:pt x="304" y="188"/>
                </a:cubicBezTo>
                <a:cubicBezTo>
                  <a:pt x="304" y="189"/>
                  <a:pt x="305" y="189"/>
                  <a:pt x="305" y="189"/>
                </a:cubicBezTo>
                <a:cubicBezTo>
                  <a:pt x="309" y="191"/>
                  <a:pt x="313" y="193"/>
                  <a:pt x="316" y="195"/>
                </a:cubicBezTo>
                <a:cubicBezTo>
                  <a:pt x="317" y="196"/>
                  <a:pt x="318" y="195"/>
                  <a:pt x="319" y="195"/>
                </a:cubicBezTo>
                <a:cubicBezTo>
                  <a:pt x="328" y="189"/>
                  <a:pt x="337" y="185"/>
                  <a:pt x="347" y="181"/>
                </a:cubicBezTo>
                <a:cubicBezTo>
                  <a:pt x="353" y="178"/>
                  <a:pt x="360" y="176"/>
                  <a:pt x="366" y="174"/>
                </a:cubicBezTo>
                <a:cubicBezTo>
                  <a:pt x="378" y="170"/>
                  <a:pt x="391" y="169"/>
                  <a:pt x="403" y="168"/>
                </a:cubicBezTo>
                <a:cubicBezTo>
                  <a:pt x="406" y="168"/>
                  <a:pt x="409" y="168"/>
                  <a:pt x="412" y="170"/>
                </a:cubicBezTo>
                <a:cubicBezTo>
                  <a:pt x="412" y="170"/>
                  <a:pt x="413" y="170"/>
                  <a:pt x="413" y="170"/>
                </a:cubicBezTo>
                <a:cubicBezTo>
                  <a:pt x="413" y="170"/>
                  <a:pt x="413" y="170"/>
                  <a:pt x="413" y="170"/>
                </a:cubicBezTo>
                <a:cubicBezTo>
                  <a:pt x="418" y="177"/>
                  <a:pt x="418" y="184"/>
                  <a:pt x="413" y="188"/>
                </a:cubicBezTo>
                <a:cubicBezTo>
                  <a:pt x="411" y="191"/>
                  <a:pt x="408" y="192"/>
                  <a:pt x="404" y="192"/>
                </a:cubicBezTo>
                <a:cubicBezTo>
                  <a:pt x="392" y="193"/>
                  <a:pt x="379" y="195"/>
                  <a:pt x="367" y="199"/>
                </a:cubicBezTo>
                <a:cubicBezTo>
                  <a:pt x="365" y="199"/>
                  <a:pt x="364" y="200"/>
                  <a:pt x="362" y="201"/>
                </a:cubicBezTo>
                <a:cubicBezTo>
                  <a:pt x="355" y="203"/>
                  <a:pt x="349" y="206"/>
                  <a:pt x="342" y="209"/>
                </a:cubicBezTo>
                <a:cubicBezTo>
                  <a:pt x="339" y="210"/>
                  <a:pt x="340" y="211"/>
                  <a:pt x="342" y="212"/>
                </a:cubicBezTo>
                <a:cubicBezTo>
                  <a:pt x="363" y="230"/>
                  <a:pt x="379" y="251"/>
                  <a:pt x="393" y="275"/>
                </a:cubicBezTo>
                <a:cubicBezTo>
                  <a:pt x="396" y="280"/>
                  <a:pt x="394" y="287"/>
                  <a:pt x="388" y="291"/>
                </a:cubicBezTo>
                <a:cubicBezTo>
                  <a:pt x="382" y="294"/>
                  <a:pt x="375" y="292"/>
                  <a:pt x="372" y="286"/>
                </a:cubicBezTo>
                <a:cubicBezTo>
                  <a:pt x="371" y="285"/>
                  <a:pt x="371" y="284"/>
                  <a:pt x="370" y="284"/>
                </a:cubicBezTo>
                <a:cubicBezTo>
                  <a:pt x="370" y="284"/>
                  <a:pt x="370" y="284"/>
                  <a:pt x="370" y="284"/>
                </a:cubicBezTo>
                <a:cubicBezTo>
                  <a:pt x="370" y="283"/>
                  <a:pt x="370" y="283"/>
                  <a:pt x="369" y="283"/>
                </a:cubicBezTo>
                <a:cubicBezTo>
                  <a:pt x="369" y="283"/>
                  <a:pt x="369" y="283"/>
                  <a:pt x="369" y="283"/>
                </a:cubicBezTo>
                <a:cubicBezTo>
                  <a:pt x="369" y="282"/>
                  <a:pt x="369" y="281"/>
                  <a:pt x="368" y="281"/>
                </a:cubicBezTo>
                <a:cubicBezTo>
                  <a:pt x="365" y="274"/>
                  <a:pt x="360" y="268"/>
                  <a:pt x="356" y="262"/>
                </a:cubicBezTo>
                <a:cubicBezTo>
                  <a:pt x="348" y="252"/>
                  <a:pt x="340" y="242"/>
                  <a:pt x="329" y="233"/>
                </a:cubicBezTo>
                <a:cubicBezTo>
                  <a:pt x="323" y="228"/>
                  <a:pt x="316" y="223"/>
                  <a:pt x="309" y="219"/>
                </a:cubicBezTo>
                <a:cubicBezTo>
                  <a:pt x="307" y="217"/>
                  <a:pt x="304" y="216"/>
                  <a:pt x="302" y="214"/>
                </a:cubicBezTo>
                <a:cubicBezTo>
                  <a:pt x="301" y="214"/>
                  <a:pt x="301" y="214"/>
                  <a:pt x="301" y="214"/>
                </a:cubicBezTo>
                <a:cubicBezTo>
                  <a:pt x="301" y="214"/>
                  <a:pt x="301" y="215"/>
                  <a:pt x="301" y="215"/>
                </a:cubicBezTo>
                <a:cubicBezTo>
                  <a:pt x="303" y="219"/>
                  <a:pt x="304" y="222"/>
                  <a:pt x="306" y="225"/>
                </a:cubicBezTo>
                <a:cubicBezTo>
                  <a:pt x="311" y="237"/>
                  <a:pt x="316" y="249"/>
                  <a:pt x="321" y="260"/>
                </a:cubicBezTo>
                <a:cubicBezTo>
                  <a:pt x="324" y="270"/>
                  <a:pt x="327" y="279"/>
                  <a:pt x="331" y="289"/>
                </a:cubicBezTo>
                <a:cubicBezTo>
                  <a:pt x="332" y="293"/>
                  <a:pt x="332" y="296"/>
                  <a:pt x="333" y="300"/>
                </a:cubicBezTo>
                <a:cubicBezTo>
                  <a:pt x="338" y="317"/>
                  <a:pt x="342" y="335"/>
                  <a:pt x="346" y="353"/>
                </a:cubicBezTo>
                <a:cubicBezTo>
                  <a:pt x="346" y="363"/>
                  <a:pt x="341" y="371"/>
                  <a:pt x="333" y="373"/>
                </a:cubicBezTo>
                <a:cubicBezTo>
                  <a:pt x="325" y="375"/>
                  <a:pt x="318" y="372"/>
                  <a:pt x="313" y="366"/>
                </a:cubicBezTo>
                <a:cubicBezTo>
                  <a:pt x="313" y="364"/>
                  <a:pt x="311" y="362"/>
                  <a:pt x="311" y="360"/>
                </a:cubicBezTo>
                <a:cubicBezTo>
                  <a:pt x="309" y="349"/>
                  <a:pt x="306" y="337"/>
                  <a:pt x="304" y="326"/>
                </a:cubicBezTo>
                <a:cubicBezTo>
                  <a:pt x="300" y="313"/>
                  <a:pt x="297" y="300"/>
                  <a:pt x="292" y="287"/>
                </a:cubicBezTo>
                <a:cubicBezTo>
                  <a:pt x="290" y="281"/>
                  <a:pt x="288" y="276"/>
                  <a:pt x="286" y="269"/>
                </a:cubicBezTo>
                <a:cubicBezTo>
                  <a:pt x="278" y="280"/>
                  <a:pt x="273" y="291"/>
                  <a:pt x="268" y="303"/>
                </a:cubicBezTo>
                <a:cubicBezTo>
                  <a:pt x="266" y="308"/>
                  <a:pt x="266" y="313"/>
                  <a:pt x="270" y="317"/>
                </a:cubicBezTo>
                <a:cubicBezTo>
                  <a:pt x="271" y="318"/>
                  <a:pt x="272" y="319"/>
                  <a:pt x="272" y="321"/>
                </a:cubicBezTo>
                <a:cubicBezTo>
                  <a:pt x="279" y="332"/>
                  <a:pt x="284" y="344"/>
                  <a:pt x="288" y="356"/>
                </a:cubicBezTo>
                <a:cubicBezTo>
                  <a:pt x="289" y="359"/>
                  <a:pt x="290" y="362"/>
                  <a:pt x="290" y="364"/>
                </a:cubicBezTo>
                <a:cubicBezTo>
                  <a:pt x="292" y="375"/>
                  <a:pt x="295" y="385"/>
                  <a:pt x="294" y="395"/>
                </a:cubicBezTo>
                <a:cubicBezTo>
                  <a:pt x="289" y="403"/>
                  <a:pt x="282" y="405"/>
                  <a:pt x="275" y="400"/>
                </a:cubicBezTo>
                <a:cubicBezTo>
                  <a:pt x="272" y="398"/>
                  <a:pt x="271" y="395"/>
                  <a:pt x="271" y="392"/>
                </a:cubicBezTo>
                <a:cubicBezTo>
                  <a:pt x="269" y="377"/>
                  <a:pt x="266" y="363"/>
                  <a:pt x="260" y="349"/>
                </a:cubicBezTo>
                <a:cubicBezTo>
                  <a:pt x="259" y="348"/>
                  <a:pt x="259" y="347"/>
                  <a:pt x="258" y="346"/>
                </a:cubicBezTo>
                <a:cubicBezTo>
                  <a:pt x="255" y="359"/>
                  <a:pt x="254" y="373"/>
                  <a:pt x="254" y="387"/>
                </a:cubicBezTo>
                <a:cubicBezTo>
                  <a:pt x="253" y="392"/>
                  <a:pt x="253" y="397"/>
                  <a:pt x="253" y="402"/>
                </a:cubicBezTo>
                <a:cubicBezTo>
                  <a:pt x="253" y="409"/>
                  <a:pt x="248" y="414"/>
                  <a:pt x="241" y="414"/>
                </a:cubicBezTo>
                <a:cubicBezTo>
                  <a:pt x="234" y="414"/>
                  <a:pt x="229" y="409"/>
                  <a:pt x="229" y="402"/>
                </a:cubicBezTo>
                <a:cubicBezTo>
                  <a:pt x="229" y="363"/>
                  <a:pt x="234" y="324"/>
                  <a:pt x="249" y="287"/>
                </a:cubicBezTo>
                <a:cubicBezTo>
                  <a:pt x="255" y="272"/>
                  <a:pt x="263" y="258"/>
                  <a:pt x="274" y="246"/>
                </a:cubicBezTo>
                <a:cubicBezTo>
                  <a:pt x="275" y="245"/>
                  <a:pt x="275" y="244"/>
                  <a:pt x="274" y="242"/>
                </a:cubicBezTo>
                <a:cubicBezTo>
                  <a:pt x="263" y="217"/>
                  <a:pt x="248" y="194"/>
                  <a:pt x="230" y="173"/>
                </a:cubicBezTo>
                <a:cubicBezTo>
                  <a:pt x="222" y="164"/>
                  <a:pt x="214" y="157"/>
                  <a:pt x="206" y="149"/>
                </a:cubicBezTo>
                <a:cubicBezTo>
                  <a:pt x="205" y="148"/>
                  <a:pt x="203" y="148"/>
                  <a:pt x="202" y="149"/>
                </a:cubicBezTo>
                <a:cubicBezTo>
                  <a:pt x="202" y="149"/>
                  <a:pt x="201" y="149"/>
                  <a:pt x="201" y="150"/>
                </a:cubicBezTo>
                <a:cubicBezTo>
                  <a:pt x="201" y="150"/>
                  <a:pt x="201" y="150"/>
                  <a:pt x="201" y="150"/>
                </a:cubicBezTo>
                <a:cubicBezTo>
                  <a:pt x="200" y="149"/>
                  <a:pt x="199" y="151"/>
                  <a:pt x="197" y="151"/>
                </a:cubicBezTo>
                <a:cubicBezTo>
                  <a:pt x="183" y="159"/>
                  <a:pt x="170" y="168"/>
                  <a:pt x="158" y="180"/>
                </a:cubicBezTo>
                <a:cubicBezTo>
                  <a:pt x="153" y="184"/>
                  <a:pt x="148" y="189"/>
                  <a:pt x="144" y="194"/>
                </a:cubicBezTo>
                <a:cubicBezTo>
                  <a:pt x="144" y="194"/>
                  <a:pt x="144" y="194"/>
                  <a:pt x="144" y="194"/>
                </a:cubicBezTo>
                <a:cubicBezTo>
                  <a:pt x="143" y="194"/>
                  <a:pt x="143" y="195"/>
                  <a:pt x="143" y="195"/>
                </a:cubicBezTo>
                <a:cubicBezTo>
                  <a:pt x="142" y="197"/>
                  <a:pt x="140" y="197"/>
                  <a:pt x="141" y="200"/>
                </a:cubicBezTo>
                <a:cubicBezTo>
                  <a:pt x="144" y="206"/>
                  <a:pt x="146" y="213"/>
                  <a:pt x="149" y="220"/>
                </a:cubicBezTo>
                <a:cubicBezTo>
                  <a:pt x="149" y="222"/>
                  <a:pt x="150" y="224"/>
                  <a:pt x="151" y="226"/>
                </a:cubicBezTo>
                <a:cubicBezTo>
                  <a:pt x="151" y="227"/>
                  <a:pt x="151" y="227"/>
                  <a:pt x="151" y="228"/>
                </a:cubicBezTo>
                <a:cubicBezTo>
                  <a:pt x="158" y="247"/>
                  <a:pt x="162" y="266"/>
                  <a:pt x="165" y="286"/>
                </a:cubicBezTo>
                <a:cubicBezTo>
                  <a:pt x="167" y="303"/>
                  <a:pt x="169" y="321"/>
                  <a:pt x="169" y="339"/>
                </a:cubicBezTo>
                <a:cubicBezTo>
                  <a:pt x="168" y="346"/>
                  <a:pt x="168" y="353"/>
                  <a:pt x="168" y="360"/>
                </a:cubicBezTo>
                <a:cubicBezTo>
                  <a:pt x="167" y="366"/>
                  <a:pt x="167" y="372"/>
                  <a:pt x="166" y="379"/>
                </a:cubicBezTo>
                <a:cubicBezTo>
                  <a:pt x="166" y="384"/>
                  <a:pt x="166" y="389"/>
                  <a:pt x="162" y="393"/>
                </a:cubicBezTo>
                <a:cubicBezTo>
                  <a:pt x="155" y="397"/>
                  <a:pt x="150" y="397"/>
                  <a:pt x="145" y="393"/>
                </a:cubicBezTo>
                <a:cubicBezTo>
                  <a:pt x="142" y="389"/>
                  <a:pt x="141" y="385"/>
                  <a:pt x="142" y="381"/>
                </a:cubicBezTo>
                <a:cubicBezTo>
                  <a:pt x="142" y="377"/>
                  <a:pt x="142" y="374"/>
                  <a:pt x="143" y="370"/>
                </a:cubicBezTo>
                <a:cubicBezTo>
                  <a:pt x="143" y="370"/>
                  <a:pt x="143" y="370"/>
                  <a:pt x="143" y="370"/>
                </a:cubicBezTo>
                <a:cubicBezTo>
                  <a:pt x="144" y="351"/>
                  <a:pt x="145" y="332"/>
                  <a:pt x="144" y="313"/>
                </a:cubicBezTo>
                <a:cubicBezTo>
                  <a:pt x="144" y="310"/>
                  <a:pt x="143" y="307"/>
                  <a:pt x="143" y="304"/>
                </a:cubicBezTo>
                <a:cubicBezTo>
                  <a:pt x="128" y="315"/>
                  <a:pt x="119" y="330"/>
                  <a:pt x="113" y="347"/>
                </a:cubicBezTo>
                <a:cubicBezTo>
                  <a:pt x="110" y="351"/>
                  <a:pt x="109" y="356"/>
                  <a:pt x="107" y="361"/>
                </a:cubicBezTo>
                <a:cubicBezTo>
                  <a:pt x="105" y="367"/>
                  <a:pt x="100" y="370"/>
                  <a:pt x="95" y="370"/>
                </a:cubicBezTo>
                <a:cubicBezTo>
                  <a:pt x="90" y="370"/>
                  <a:pt x="85" y="366"/>
                  <a:pt x="84" y="361"/>
                </a:cubicBezTo>
                <a:cubicBezTo>
                  <a:pt x="83" y="359"/>
                  <a:pt x="83" y="357"/>
                  <a:pt x="84" y="355"/>
                </a:cubicBezTo>
                <a:cubicBezTo>
                  <a:pt x="91" y="333"/>
                  <a:pt x="100" y="312"/>
                  <a:pt x="116" y="295"/>
                </a:cubicBezTo>
                <a:cubicBezTo>
                  <a:pt x="120" y="291"/>
                  <a:pt x="124" y="287"/>
                  <a:pt x="129" y="284"/>
                </a:cubicBezTo>
                <a:cubicBezTo>
                  <a:pt x="132" y="282"/>
                  <a:pt x="135" y="280"/>
                  <a:pt x="138" y="278"/>
                </a:cubicBezTo>
                <a:cubicBezTo>
                  <a:pt x="139" y="277"/>
                  <a:pt x="140" y="276"/>
                  <a:pt x="139" y="275"/>
                </a:cubicBezTo>
                <a:cubicBezTo>
                  <a:pt x="138" y="271"/>
                  <a:pt x="138" y="266"/>
                  <a:pt x="136" y="262"/>
                </a:cubicBezTo>
                <a:cubicBezTo>
                  <a:pt x="134" y="253"/>
                  <a:pt x="131" y="244"/>
                  <a:pt x="128" y="235"/>
                </a:cubicBezTo>
                <a:cubicBezTo>
                  <a:pt x="127" y="230"/>
                  <a:pt x="125" y="225"/>
                  <a:pt x="123" y="220"/>
                </a:cubicBezTo>
                <a:cubicBezTo>
                  <a:pt x="123" y="221"/>
                  <a:pt x="122" y="221"/>
                  <a:pt x="122" y="221"/>
                </a:cubicBezTo>
                <a:cubicBezTo>
                  <a:pt x="110" y="238"/>
                  <a:pt x="100" y="254"/>
                  <a:pt x="91" y="272"/>
                </a:cubicBezTo>
                <a:cubicBezTo>
                  <a:pt x="89" y="278"/>
                  <a:pt x="86" y="283"/>
                  <a:pt x="84" y="289"/>
                </a:cubicBezTo>
                <a:cubicBezTo>
                  <a:pt x="84" y="289"/>
                  <a:pt x="84" y="289"/>
                  <a:pt x="84" y="289"/>
                </a:cubicBezTo>
                <a:cubicBezTo>
                  <a:pt x="83" y="290"/>
                  <a:pt x="83" y="290"/>
                  <a:pt x="83" y="291"/>
                </a:cubicBezTo>
                <a:cubicBezTo>
                  <a:pt x="79" y="301"/>
                  <a:pt x="76" y="311"/>
                  <a:pt x="72" y="321"/>
                </a:cubicBezTo>
                <a:cubicBezTo>
                  <a:pt x="70" y="329"/>
                  <a:pt x="63" y="335"/>
                  <a:pt x="55" y="335"/>
                </a:cubicBezTo>
                <a:cubicBezTo>
                  <a:pt x="43" y="335"/>
                  <a:pt x="34" y="324"/>
                  <a:pt x="38" y="312"/>
                </a:cubicBezTo>
                <a:cubicBezTo>
                  <a:pt x="44" y="290"/>
                  <a:pt x="52" y="270"/>
                  <a:pt x="62" y="250"/>
                </a:cubicBezTo>
                <a:cubicBezTo>
                  <a:pt x="65" y="245"/>
                  <a:pt x="68" y="240"/>
                  <a:pt x="71" y="235"/>
                </a:cubicBezTo>
                <a:cubicBezTo>
                  <a:pt x="64" y="234"/>
                  <a:pt x="58" y="236"/>
                  <a:pt x="52" y="237"/>
                </a:cubicBezTo>
                <a:cubicBezTo>
                  <a:pt x="42" y="240"/>
                  <a:pt x="33" y="243"/>
                  <a:pt x="25" y="249"/>
                </a:cubicBezTo>
                <a:cubicBezTo>
                  <a:pt x="19" y="252"/>
                  <a:pt x="11" y="250"/>
                  <a:pt x="7" y="244"/>
                </a:cubicBezTo>
                <a:cubicBezTo>
                  <a:pt x="4" y="239"/>
                  <a:pt x="6" y="231"/>
                  <a:pt x="12" y="228"/>
                </a:cubicBezTo>
                <a:cubicBezTo>
                  <a:pt x="31" y="217"/>
                  <a:pt x="51" y="210"/>
                  <a:pt x="73" y="210"/>
                </a:cubicBezTo>
                <a:cubicBezTo>
                  <a:pt x="75" y="210"/>
                  <a:pt x="76" y="210"/>
                  <a:pt x="78" y="210"/>
                </a:cubicBezTo>
                <a:cubicBezTo>
                  <a:pt x="85" y="211"/>
                  <a:pt x="89" y="208"/>
                  <a:pt x="92" y="202"/>
                </a:cubicBezTo>
                <a:cubicBezTo>
                  <a:pt x="97" y="195"/>
                  <a:pt x="102" y="189"/>
                  <a:pt x="107" y="182"/>
                </a:cubicBez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defTabSz="1219170">
              <a:defRPr/>
            </a:pPr>
            <a:endParaRPr lang="en-GB" sz="2400" kern="0">
              <a:solidFill>
                <a:srgbClr val="001965"/>
              </a:solidFill>
            </a:endParaRPr>
          </a:p>
        </p:txBody>
      </p:sp>
      <p:grpSp>
        <p:nvGrpSpPr>
          <p:cNvPr id="58" name="Group 49">
            <a:extLst>
              <a:ext uri="{FF2B5EF4-FFF2-40B4-BE49-F238E27FC236}">
                <a16:creationId xmlns:a16="http://schemas.microsoft.com/office/drawing/2014/main" id="{CF0BCD7F-C520-4D81-8FE0-4A38FE224235}"/>
              </a:ext>
            </a:extLst>
          </p:cNvPr>
          <p:cNvGrpSpPr>
            <a:grpSpLocks noChangeAspect="1"/>
          </p:cNvGrpSpPr>
          <p:nvPr/>
        </p:nvGrpSpPr>
        <p:grpSpPr bwMode="auto">
          <a:xfrm>
            <a:off x="10055439" y="3470357"/>
            <a:ext cx="1169611" cy="1403648"/>
            <a:chOff x="1821" y="410"/>
            <a:chExt cx="2024" cy="2429"/>
          </a:xfrm>
          <a:solidFill>
            <a:srgbClr val="831F83"/>
          </a:solidFill>
        </p:grpSpPr>
        <p:sp>
          <p:nvSpPr>
            <p:cNvPr id="60" name="Freeform 50">
              <a:extLst>
                <a:ext uri="{FF2B5EF4-FFF2-40B4-BE49-F238E27FC236}">
                  <a16:creationId xmlns:a16="http://schemas.microsoft.com/office/drawing/2014/main" id="{53120281-2DE1-4521-96D4-A80503AF1309}"/>
                </a:ext>
              </a:extLst>
            </p:cNvPr>
            <p:cNvSpPr>
              <a:spLocks/>
            </p:cNvSpPr>
            <p:nvPr/>
          </p:nvSpPr>
          <p:spPr bwMode="auto">
            <a:xfrm>
              <a:off x="1821" y="410"/>
              <a:ext cx="2024" cy="2429"/>
            </a:xfrm>
            <a:custGeom>
              <a:avLst/>
              <a:gdLst>
                <a:gd name="T0" fmla="*/ 1282 w 1347"/>
                <a:gd name="T1" fmla="*/ 1433 h 1619"/>
                <a:gd name="T2" fmla="*/ 1240 w 1347"/>
                <a:gd name="T3" fmla="*/ 1128 h 1619"/>
                <a:gd name="T4" fmla="*/ 764 w 1347"/>
                <a:gd name="T5" fmla="*/ 678 h 1619"/>
                <a:gd name="T6" fmla="*/ 586 w 1347"/>
                <a:gd name="T7" fmla="*/ 517 h 1619"/>
                <a:gd name="T8" fmla="*/ 636 w 1347"/>
                <a:gd name="T9" fmla="*/ 479 h 1619"/>
                <a:gd name="T10" fmla="*/ 778 w 1347"/>
                <a:gd name="T11" fmla="*/ 558 h 1619"/>
                <a:gd name="T12" fmla="*/ 702 w 1347"/>
                <a:gd name="T13" fmla="*/ 338 h 1619"/>
                <a:gd name="T14" fmla="*/ 654 w 1347"/>
                <a:gd name="T15" fmla="*/ 269 h 1619"/>
                <a:gd name="T16" fmla="*/ 447 w 1347"/>
                <a:gd name="T17" fmla="*/ 276 h 1619"/>
                <a:gd name="T18" fmla="*/ 488 w 1347"/>
                <a:gd name="T19" fmla="*/ 388 h 1619"/>
                <a:gd name="T20" fmla="*/ 438 w 1347"/>
                <a:gd name="T21" fmla="*/ 425 h 1619"/>
                <a:gd name="T22" fmla="*/ 309 w 1347"/>
                <a:gd name="T23" fmla="*/ 404 h 1619"/>
                <a:gd name="T24" fmla="*/ 360 w 1347"/>
                <a:gd name="T25" fmla="*/ 661 h 1619"/>
                <a:gd name="T26" fmla="*/ 352 w 1347"/>
                <a:gd name="T27" fmla="*/ 722 h 1619"/>
                <a:gd name="T28" fmla="*/ 174 w 1347"/>
                <a:gd name="T29" fmla="*/ 799 h 1619"/>
                <a:gd name="T30" fmla="*/ 281 w 1347"/>
                <a:gd name="T31" fmla="*/ 949 h 1619"/>
                <a:gd name="T32" fmla="*/ 353 w 1347"/>
                <a:gd name="T33" fmla="*/ 969 h 1619"/>
                <a:gd name="T34" fmla="*/ 322 w 1347"/>
                <a:gd name="T35" fmla="*/ 1010 h 1619"/>
                <a:gd name="T36" fmla="*/ 272 w 1347"/>
                <a:gd name="T37" fmla="*/ 1216 h 1619"/>
                <a:gd name="T38" fmla="*/ 352 w 1347"/>
                <a:gd name="T39" fmla="*/ 1202 h 1619"/>
                <a:gd name="T40" fmla="*/ 398 w 1347"/>
                <a:gd name="T41" fmla="*/ 1241 h 1619"/>
                <a:gd name="T42" fmla="*/ 530 w 1347"/>
                <a:gd name="T43" fmla="*/ 1380 h 1619"/>
                <a:gd name="T44" fmla="*/ 624 w 1347"/>
                <a:gd name="T45" fmla="*/ 1247 h 1619"/>
                <a:gd name="T46" fmla="*/ 644 w 1347"/>
                <a:gd name="T47" fmla="*/ 1193 h 1619"/>
                <a:gd name="T48" fmla="*/ 685 w 1347"/>
                <a:gd name="T49" fmla="*/ 1231 h 1619"/>
                <a:gd name="T50" fmla="*/ 772 w 1347"/>
                <a:gd name="T51" fmla="*/ 1273 h 1619"/>
                <a:gd name="T52" fmla="*/ 738 w 1347"/>
                <a:gd name="T53" fmla="*/ 1131 h 1619"/>
                <a:gd name="T54" fmla="*/ 625 w 1347"/>
                <a:gd name="T55" fmla="*/ 1128 h 1619"/>
                <a:gd name="T56" fmla="*/ 611 w 1347"/>
                <a:gd name="T57" fmla="*/ 1030 h 1619"/>
                <a:gd name="T58" fmla="*/ 1028 w 1347"/>
                <a:gd name="T59" fmla="*/ 1067 h 1619"/>
                <a:gd name="T60" fmla="*/ 1173 w 1347"/>
                <a:gd name="T61" fmla="*/ 1436 h 1619"/>
                <a:gd name="T62" fmla="*/ 1061 w 1347"/>
                <a:gd name="T63" fmla="*/ 1188 h 1619"/>
                <a:gd name="T64" fmla="*/ 951 w 1347"/>
                <a:gd name="T65" fmla="*/ 1099 h 1619"/>
                <a:gd name="T66" fmla="*/ 649 w 1347"/>
                <a:gd name="T67" fmla="*/ 1544 h 1619"/>
                <a:gd name="T68" fmla="*/ 17 w 1347"/>
                <a:gd name="T69" fmla="*/ 982 h 1619"/>
                <a:gd name="T70" fmla="*/ 477 w 1347"/>
                <a:gd name="T71" fmla="*/ 56 h 1619"/>
                <a:gd name="T72" fmla="*/ 966 w 1347"/>
                <a:gd name="T73" fmla="*/ 598 h 1619"/>
                <a:gd name="T74" fmla="*/ 971 w 1347"/>
                <a:gd name="T75" fmla="*/ 728 h 1619"/>
                <a:gd name="T76" fmla="*/ 1320 w 1347"/>
                <a:gd name="T77" fmla="*/ 1199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7" h="1619">
                  <a:moveTo>
                    <a:pt x="1347" y="1433"/>
                  </a:moveTo>
                  <a:cubicBezTo>
                    <a:pt x="1322" y="1433"/>
                    <a:pt x="1303" y="1433"/>
                    <a:pt x="1282" y="1433"/>
                  </a:cubicBezTo>
                  <a:cubicBezTo>
                    <a:pt x="1281" y="1412"/>
                    <a:pt x="1279" y="1390"/>
                    <a:pt x="1278" y="1368"/>
                  </a:cubicBezTo>
                  <a:cubicBezTo>
                    <a:pt x="1272" y="1287"/>
                    <a:pt x="1262" y="1207"/>
                    <a:pt x="1240" y="1128"/>
                  </a:cubicBezTo>
                  <a:cubicBezTo>
                    <a:pt x="1198" y="985"/>
                    <a:pt x="1107" y="880"/>
                    <a:pt x="979" y="805"/>
                  </a:cubicBezTo>
                  <a:cubicBezTo>
                    <a:pt x="908" y="763"/>
                    <a:pt x="835" y="722"/>
                    <a:pt x="764" y="678"/>
                  </a:cubicBezTo>
                  <a:cubicBezTo>
                    <a:pt x="701" y="638"/>
                    <a:pt x="643" y="591"/>
                    <a:pt x="597" y="531"/>
                  </a:cubicBezTo>
                  <a:cubicBezTo>
                    <a:pt x="593" y="526"/>
                    <a:pt x="589" y="522"/>
                    <a:pt x="586" y="517"/>
                  </a:cubicBezTo>
                  <a:cubicBezTo>
                    <a:pt x="576" y="500"/>
                    <a:pt x="578" y="483"/>
                    <a:pt x="592" y="472"/>
                  </a:cubicBezTo>
                  <a:cubicBezTo>
                    <a:pt x="606" y="462"/>
                    <a:pt x="623" y="465"/>
                    <a:pt x="636" y="479"/>
                  </a:cubicBezTo>
                  <a:cubicBezTo>
                    <a:pt x="663" y="508"/>
                    <a:pt x="688" y="537"/>
                    <a:pt x="716" y="564"/>
                  </a:cubicBezTo>
                  <a:cubicBezTo>
                    <a:pt x="746" y="592"/>
                    <a:pt x="751" y="590"/>
                    <a:pt x="778" y="558"/>
                  </a:cubicBezTo>
                  <a:cubicBezTo>
                    <a:pt x="828" y="500"/>
                    <a:pt x="812" y="386"/>
                    <a:pt x="748" y="344"/>
                  </a:cubicBezTo>
                  <a:cubicBezTo>
                    <a:pt x="734" y="335"/>
                    <a:pt x="719" y="329"/>
                    <a:pt x="702" y="338"/>
                  </a:cubicBezTo>
                  <a:cubicBezTo>
                    <a:pt x="677" y="352"/>
                    <a:pt x="654" y="337"/>
                    <a:pt x="654" y="309"/>
                  </a:cubicBezTo>
                  <a:cubicBezTo>
                    <a:pt x="654" y="296"/>
                    <a:pt x="655" y="283"/>
                    <a:pt x="654" y="269"/>
                  </a:cubicBezTo>
                  <a:cubicBezTo>
                    <a:pt x="650" y="212"/>
                    <a:pt x="609" y="179"/>
                    <a:pt x="551" y="188"/>
                  </a:cubicBezTo>
                  <a:cubicBezTo>
                    <a:pt x="496" y="196"/>
                    <a:pt x="456" y="230"/>
                    <a:pt x="447" y="276"/>
                  </a:cubicBezTo>
                  <a:cubicBezTo>
                    <a:pt x="440" y="311"/>
                    <a:pt x="455" y="341"/>
                    <a:pt x="474" y="369"/>
                  </a:cubicBezTo>
                  <a:cubicBezTo>
                    <a:pt x="478" y="376"/>
                    <a:pt x="484" y="381"/>
                    <a:pt x="488" y="388"/>
                  </a:cubicBezTo>
                  <a:cubicBezTo>
                    <a:pt x="497" y="404"/>
                    <a:pt x="494" y="418"/>
                    <a:pt x="480" y="429"/>
                  </a:cubicBezTo>
                  <a:cubicBezTo>
                    <a:pt x="468" y="439"/>
                    <a:pt x="450" y="437"/>
                    <a:pt x="438" y="425"/>
                  </a:cubicBezTo>
                  <a:cubicBezTo>
                    <a:pt x="433" y="419"/>
                    <a:pt x="428" y="413"/>
                    <a:pt x="423" y="407"/>
                  </a:cubicBezTo>
                  <a:cubicBezTo>
                    <a:pt x="389" y="373"/>
                    <a:pt x="344" y="372"/>
                    <a:pt x="309" y="404"/>
                  </a:cubicBezTo>
                  <a:cubicBezTo>
                    <a:pt x="247" y="460"/>
                    <a:pt x="249" y="587"/>
                    <a:pt x="313" y="640"/>
                  </a:cubicBezTo>
                  <a:cubicBezTo>
                    <a:pt x="326" y="650"/>
                    <a:pt x="344" y="656"/>
                    <a:pt x="360" y="661"/>
                  </a:cubicBezTo>
                  <a:cubicBezTo>
                    <a:pt x="378" y="667"/>
                    <a:pt x="389" y="678"/>
                    <a:pt x="387" y="694"/>
                  </a:cubicBezTo>
                  <a:cubicBezTo>
                    <a:pt x="386" y="712"/>
                    <a:pt x="373" y="723"/>
                    <a:pt x="352" y="722"/>
                  </a:cubicBezTo>
                  <a:cubicBezTo>
                    <a:pt x="343" y="721"/>
                    <a:pt x="332" y="720"/>
                    <a:pt x="323" y="717"/>
                  </a:cubicBezTo>
                  <a:cubicBezTo>
                    <a:pt x="250" y="691"/>
                    <a:pt x="190" y="723"/>
                    <a:pt x="174" y="799"/>
                  </a:cubicBezTo>
                  <a:cubicBezTo>
                    <a:pt x="169" y="822"/>
                    <a:pt x="169" y="847"/>
                    <a:pt x="173" y="870"/>
                  </a:cubicBezTo>
                  <a:cubicBezTo>
                    <a:pt x="182" y="926"/>
                    <a:pt x="226" y="956"/>
                    <a:pt x="281" y="949"/>
                  </a:cubicBezTo>
                  <a:cubicBezTo>
                    <a:pt x="293" y="947"/>
                    <a:pt x="305" y="944"/>
                    <a:pt x="317" y="943"/>
                  </a:cubicBezTo>
                  <a:cubicBezTo>
                    <a:pt x="336" y="940"/>
                    <a:pt x="350" y="951"/>
                    <a:pt x="353" y="969"/>
                  </a:cubicBezTo>
                  <a:cubicBezTo>
                    <a:pt x="355" y="991"/>
                    <a:pt x="344" y="1007"/>
                    <a:pt x="324" y="1009"/>
                  </a:cubicBezTo>
                  <a:cubicBezTo>
                    <a:pt x="323" y="1009"/>
                    <a:pt x="323" y="1009"/>
                    <a:pt x="322" y="1010"/>
                  </a:cubicBezTo>
                  <a:cubicBezTo>
                    <a:pt x="243" y="1012"/>
                    <a:pt x="204" y="1066"/>
                    <a:pt x="230" y="1146"/>
                  </a:cubicBezTo>
                  <a:cubicBezTo>
                    <a:pt x="238" y="1171"/>
                    <a:pt x="254" y="1196"/>
                    <a:pt x="272" y="1216"/>
                  </a:cubicBezTo>
                  <a:cubicBezTo>
                    <a:pt x="292" y="1238"/>
                    <a:pt x="315" y="1235"/>
                    <a:pt x="337" y="1215"/>
                  </a:cubicBezTo>
                  <a:cubicBezTo>
                    <a:pt x="342" y="1211"/>
                    <a:pt x="347" y="1206"/>
                    <a:pt x="352" y="1202"/>
                  </a:cubicBezTo>
                  <a:cubicBezTo>
                    <a:pt x="365" y="1191"/>
                    <a:pt x="379" y="1191"/>
                    <a:pt x="392" y="1201"/>
                  </a:cubicBezTo>
                  <a:cubicBezTo>
                    <a:pt x="405" y="1212"/>
                    <a:pt x="408" y="1228"/>
                    <a:pt x="398" y="1241"/>
                  </a:cubicBezTo>
                  <a:cubicBezTo>
                    <a:pt x="374" y="1270"/>
                    <a:pt x="387" y="1298"/>
                    <a:pt x="401" y="1324"/>
                  </a:cubicBezTo>
                  <a:cubicBezTo>
                    <a:pt x="425" y="1367"/>
                    <a:pt x="480" y="1390"/>
                    <a:pt x="530" y="1380"/>
                  </a:cubicBezTo>
                  <a:cubicBezTo>
                    <a:pt x="585" y="1369"/>
                    <a:pt x="621" y="1333"/>
                    <a:pt x="627" y="1280"/>
                  </a:cubicBezTo>
                  <a:cubicBezTo>
                    <a:pt x="629" y="1269"/>
                    <a:pt x="626" y="1258"/>
                    <a:pt x="624" y="1247"/>
                  </a:cubicBezTo>
                  <a:cubicBezTo>
                    <a:pt x="623" y="1239"/>
                    <a:pt x="620" y="1231"/>
                    <a:pt x="620" y="1223"/>
                  </a:cubicBezTo>
                  <a:cubicBezTo>
                    <a:pt x="620" y="1207"/>
                    <a:pt x="628" y="1196"/>
                    <a:pt x="644" y="1193"/>
                  </a:cubicBezTo>
                  <a:cubicBezTo>
                    <a:pt x="659" y="1189"/>
                    <a:pt x="671" y="1196"/>
                    <a:pt x="678" y="1210"/>
                  </a:cubicBezTo>
                  <a:cubicBezTo>
                    <a:pt x="681" y="1217"/>
                    <a:pt x="682" y="1224"/>
                    <a:pt x="685" y="1231"/>
                  </a:cubicBezTo>
                  <a:cubicBezTo>
                    <a:pt x="689" y="1243"/>
                    <a:pt x="693" y="1255"/>
                    <a:pt x="698" y="1266"/>
                  </a:cubicBezTo>
                  <a:cubicBezTo>
                    <a:pt x="719" y="1308"/>
                    <a:pt x="747" y="1311"/>
                    <a:pt x="772" y="1273"/>
                  </a:cubicBezTo>
                  <a:cubicBezTo>
                    <a:pt x="787" y="1250"/>
                    <a:pt x="798" y="1222"/>
                    <a:pt x="803" y="1196"/>
                  </a:cubicBezTo>
                  <a:cubicBezTo>
                    <a:pt x="811" y="1153"/>
                    <a:pt x="782" y="1125"/>
                    <a:pt x="738" y="1131"/>
                  </a:cubicBezTo>
                  <a:cubicBezTo>
                    <a:pt x="723" y="1132"/>
                    <a:pt x="709" y="1136"/>
                    <a:pt x="695" y="1141"/>
                  </a:cubicBezTo>
                  <a:cubicBezTo>
                    <a:pt x="669" y="1151"/>
                    <a:pt x="645" y="1148"/>
                    <a:pt x="625" y="1128"/>
                  </a:cubicBezTo>
                  <a:cubicBezTo>
                    <a:pt x="603" y="1105"/>
                    <a:pt x="592" y="1078"/>
                    <a:pt x="600" y="1046"/>
                  </a:cubicBezTo>
                  <a:cubicBezTo>
                    <a:pt x="602" y="1040"/>
                    <a:pt x="606" y="1034"/>
                    <a:pt x="611" y="1030"/>
                  </a:cubicBezTo>
                  <a:cubicBezTo>
                    <a:pt x="670" y="974"/>
                    <a:pt x="737" y="952"/>
                    <a:pt x="818" y="973"/>
                  </a:cubicBezTo>
                  <a:cubicBezTo>
                    <a:pt x="893" y="993"/>
                    <a:pt x="964" y="1021"/>
                    <a:pt x="1028" y="1067"/>
                  </a:cubicBezTo>
                  <a:cubicBezTo>
                    <a:pt x="1120" y="1133"/>
                    <a:pt x="1163" y="1225"/>
                    <a:pt x="1172" y="1334"/>
                  </a:cubicBezTo>
                  <a:cubicBezTo>
                    <a:pt x="1175" y="1367"/>
                    <a:pt x="1173" y="1401"/>
                    <a:pt x="1173" y="1436"/>
                  </a:cubicBezTo>
                  <a:cubicBezTo>
                    <a:pt x="1151" y="1436"/>
                    <a:pt x="1131" y="1436"/>
                    <a:pt x="1110" y="1436"/>
                  </a:cubicBezTo>
                  <a:cubicBezTo>
                    <a:pt x="1117" y="1348"/>
                    <a:pt x="1109" y="1263"/>
                    <a:pt x="1061" y="1188"/>
                  </a:cubicBezTo>
                  <a:cubicBezTo>
                    <a:pt x="1034" y="1146"/>
                    <a:pt x="995" y="1116"/>
                    <a:pt x="951" y="1091"/>
                  </a:cubicBezTo>
                  <a:cubicBezTo>
                    <a:pt x="951" y="1095"/>
                    <a:pt x="950" y="1097"/>
                    <a:pt x="951" y="1099"/>
                  </a:cubicBezTo>
                  <a:cubicBezTo>
                    <a:pt x="977" y="1170"/>
                    <a:pt x="968" y="1239"/>
                    <a:pt x="934" y="1304"/>
                  </a:cubicBezTo>
                  <a:cubicBezTo>
                    <a:pt x="872" y="1422"/>
                    <a:pt x="772" y="1499"/>
                    <a:pt x="649" y="1544"/>
                  </a:cubicBezTo>
                  <a:cubicBezTo>
                    <a:pt x="447" y="1619"/>
                    <a:pt x="256" y="1551"/>
                    <a:pt x="138" y="1363"/>
                  </a:cubicBezTo>
                  <a:cubicBezTo>
                    <a:pt x="65" y="1246"/>
                    <a:pt x="27" y="1119"/>
                    <a:pt x="17" y="982"/>
                  </a:cubicBezTo>
                  <a:cubicBezTo>
                    <a:pt x="0" y="747"/>
                    <a:pt x="53" y="527"/>
                    <a:pt x="163" y="320"/>
                  </a:cubicBezTo>
                  <a:cubicBezTo>
                    <a:pt x="232" y="192"/>
                    <a:pt x="335" y="98"/>
                    <a:pt x="477" y="56"/>
                  </a:cubicBezTo>
                  <a:cubicBezTo>
                    <a:pt x="665" y="0"/>
                    <a:pt x="843" y="88"/>
                    <a:pt x="921" y="272"/>
                  </a:cubicBezTo>
                  <a:cubicBezTo>
                    <a:pt x="966" y="377"/>
                    <a:pt x="974" y="486"/>
                    <a:pt x="966" y="598"/>
                  </a:cubicBezTo>
                  <a:cubicBezTo>
                    <a:pt x="964" y="629"/>
                    <a:pt x="959" y="661"/>
                    <a:pt x="953" y="692"/>
                  </a:cubicBezTo>
                  <a:cubicBezTo>
                    <a:pt x="950" y="710"/>
                    <a:pt x="954" y="720"/>
                    <a:pt x="971" y="728"/>
                  </a:cubicBezTo>
                  <a:cubicBezTo>
                    <a:pt x="1056" y="774"/>
                    <a:pt x="1133" y="830"/>
                    <a:pt x="1194" y="906"/>
                  </a:cubicBezTo>
                  <a:cubicBezTo>
                    <a:pt x="1263" y="993"/>
                    <a:pt x="1303" y="1091"/>
                    <a:pt x="1320" y="1199"/>
                  </a:cubicBezTo>
                  <a:cubicBezTo>
                    <a:pt x="1332" y="1275"/>
                    <a:pt x="1338" y="1353"/>
                    <a:pt x="1347" y="14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63" name="Freeform 51">
              <a:extLst>
                <a:ext uri="{FF2B5EF4-FFF2-40B4-BE49-F238E27FC236}">
                  <a16:creationId xmlns:a16="http://schemas.microsoft.com/office/drawing/2014/main" id="{15FC40A1-8CC3-4452-891F-2079DE32817A}"/>
                </a:ext>
              </a:extLst>
            </p:cNvPr>
            <p:cNvSpPr>
              <a:spLocks/>
            </p:cNvSpPr>
            <p:nvPr/>
          </p:nvSpPr>
          <p:spPr bwMode="auto">
            <a:xfrm>
              <a:off x="2628" y="1217"/>
              <a:ext cx="1107" cy="1348"/>
            </a:xfrm>
            <a:custGeom>
              <a:avLst/>
              <a:gdLst>
                <a:gd name="T0" fmla="*/ 0 w 737"/>
                <a:gd name="T1" fmla="*/ 30 h 898"/>
                <a:gd name="T2" fmla="*/ 31 w 737"/>
                <a:gd name="T3" fmla="*/ 0 h 898"/>
                <a:gd name="T4" fmla="*/ 83 w 737"/>
                <a:gd name="T5" fmla="*/ 45 h 898"/>
                <a:gd name="T6" fmla="*/ 363 w 737"/>
                <a:gd name="T7" fmla="*/ 247 h 898"/>
                <a:gd name="T8" fmla="*/ 522 w 737"/>
                <a:gd name="T9" fmla="*/ 346 h 898"/>
                <a:gd name="T10" fmla="*/ 719 w 737"/>
                <a:gd name="T11" fmla="*/ 684 h 898"/>
                <a:gd name="T12" fmla="*/ 737 w 737"/>
                <a:gd name="T13" fmla="*/ 877 h 898"/>
                <a:gd name="T14" fmla="*/ 737 w 737"/>
                <a:gd name="T15" fmla="*/ 898 h 898"/>
                <a:gd name="T16" fmla="*/ 697 w 737"/>
                <a:gd name="T17" fmla="*/ 898 h 898"/>
                <a:gd name="T18" fmla="*/ 698 w 737"/>
                <a:gd name="T19" fmla="*/ 839 h 898"/>
                <a:gd name="T20" fmla="*/ 675 w 737"/>
                <a:gd name="T21" fmla="*/ 682 h 898"/>
                <a:gd name="T22" fmla="*/ 545 w 737"/>
                <a:gd name="T23" fmla="*/ 509 h 898"/>
                <a:gd name="T24" fmla="*/ 282 w 737"/>
                <a:gd name="T25" fmla="*/ 398 h 898"/>
                <a:gd name="T26" fmla="*/ 85 w 737"/>
                <a:gd name="T27" fmla="*/ 460 h 898"/>
                <a:gd name="T28" fmla="*/ 60 w 737"/>
                <a:gd name="T29" fmla="*/ 483 h 898"/>
                <a:gd name="T30" fmla="*/ 42 w 737"/>
                <a:gd name="T31" fmla="*/ 487 h 898"/>
                <a:gd name="T32" fmla="*/ 41 w 737"/>
                <a:gd name="T33" fmla="*/ 482 h 898"/>
                <a:gd name="T34" fmla="*/ 170 w 737"/>
                <a:gd name="T35" fmla="*/ 345 h 898"/>
                <a:gd name="T36" fmla="*/ 194 w 737"/>
                <a:gd name="T37" fmla="*/ 328 h 898"/>
                <a:gd name="T38" fmla="*/ 236 w 737"/>
                <a:gd name="T39" fmla="*/ 256 h 898"/>
                <a:gd name="T40" fmla="*/ 173 w 737"/>
                <a:gd name="T41" fmla="*/ 201 h 898"/>
                <a:gd name="T42" fmla="*/ 127 w 737"/>
                <a:gd name="T43" fmla="*/ 133 h 898"/>
                <a:gd name="T44" fmla="*/ 0 w 737"/>
                <a:gd name="T45" fmla="*/ 3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7" h="898">
                  <a:moveTo>
                    <a:pt x="0" y="30"/>
                  </a:moveTo>
                  <a:cubicBezTo>
                    <a:pt x="12" y="18"/>
                    <a:pt x="23" y="7"/>
                    <a:pt x="31" y="0"/>
                  </a:cubicBezTo>
                  <a:cubicBezTo>
                    <a:pt x="49" y="16"/>
                    <a:pt x="67" y="30"/>
                    <a:pt x="83" y="45"/>
                  </a:cubicBezTo>
                  <a:cubicBezTo>
                    <a:pt x="167" y="125"/>
                    <a:pt x="263" y="188"/>
                    <a:pt x="363" y="247"/>
                  </a:cubicBezTo>
                  <a:cubicBezTo>
                    <a:pt x="416" y="279"/>
                    <a:pt x="472" y="309"/>
                    <a:pt x="522" y="346"/>
                  </a:cubicBezTo>
                  <a:cubicBezTo>
                    <a:pt x="636" y="430"/>
                    <a:pt x="696" y="547"/>
                    <a:pt x="719" y="684"/>
                  </a:cubicBezTo>
                  <a:cubicBezTo>
                    <a:pt x="729" y="748"/>
                    <a:pt x="731" y="813"/>
                    <a:pt x="737" y="877"/>
                  </a:cubicBezTo>
                  <a:cubicBezTo>
                    <a:pt x="737" y="883"/>
                    <a:pt x="737" y="890"/>
                    <a:pt x="737" y="898"/>
                  </a:cubicBezTo>
                  <a:cubicBezTo>
                    <a:pt x="723" y="898"/>
                    <a:pt x="711" y="898"/>
                    <a:pt x="697" y="898"/>
                  </a:cubicBezTo>
                  <a:cubicBezTo>
                    <a:pt x="697" y="879"/>
                    <a:pt x="697" y="859"/>
                    <a:pt x="698" y="839"/>
                  </a:cubicBezTo>
                  <a:cubicBezTo>
                    <a:pt x="699" y="785"/>
                    <a:pt x="693" y="733"/>
                    <a:pt x="675" y="682"/>
                  </a:cubicBezTo>
                  <a:cubicBezTo>
                    <a:pt x="649" y="611"/>
                    <a:pt x="604" y="554"/>
                    <a:pt x="545" y="509"/>
                  </a:cubicBezTo>
                  <a:cubicBezTo>
                    <a:pt x="467" y="450"/>
                    <a:pt x="379" y="412"/>
                    <a:pt x="282" y="398"/>
                  </a:cubicBezTo>
                  <a:cubicBezTo>
                    <a:pt x="208" y="388"/>
                    <a:pt x="141" y="409"/>
                    <a:pt x="85" y="460"/>
                  </a:cubicBezTo>
                  <a:cubicBezTo>
                    <a:pt x="77" y="468"/>
                    <a:pt x="69" y="476"/>
                    <a:pt x="60" y="483"/>
                  </a:cubicBezTo>
                  <a:cubicBezTo>
                    <a:pt x="55" y="486"/>
                    <a:pt x="48" y="486"/>
                    <a:pt x="42" y="487"/>
                  </a:cubicBezTo>
                  <a:cubicBezTo>
                    <a:pt x="41" y="485"/>
                    <a:pt x="41" y="483"/>
                    <a:pt x="41" y="482"/>
                  </a:cubicBezTo>
                  <a:cubicBezTo>
                    <a:pt x="84" y="436"/>
                    <a:pt x="127" y="390"/>
                    <a:pt x="170" y="345"/>
                  </a:cubicBezTo>
                  <a:cubicBezTo>
                    <a:pt x="176" y="338"/>
                    <a:pt x="186" y="333"/>
                    <a:pt x="194" y="328"/>
                  </a:cubicBezTo>
                  <a:cubicBezTo>
                    <a:pt x="227" y="311"/>
                    <a:pt x="241" y="288"/>
                    <a:pt x="236" y="256"/>
                  </a:cubicBezTo>
                  <a:cubicBezTo>
                    <a:pt x="232" y="228"/>
                    <a:pt x="211" y="208"/>
                    <a:pt x="173" y="201"/>
                  </a:cubicBezTo>
                  <a:cubicBezTo>
                    <a:pt x="174" y="168"/>
                    <a:pt x="150" y="151"/>
                    <a:pt x="127" y="133"/>
                  </a:cubicBezTo>
                  <a:cubicBezTo>
                    <a:pt x="85" y="99"/>
                    <a:pt x="43" y="65"/>
                    <a:pt x="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4" name="Freeform 52">
              <a:extLst>
                <a:ext uri="{FF2B5EF4-FFF2-40B4-BE49-F238E27FC236}">
                  <a16:creationId xmlns:a16="http://schemas.microsoft.com/office/drawing/2014/main" id="{56915CB8-B666-4165-AEA9-42AB57599CC7}"/>
                </a:ext>
              </a:extLst>
            </p:cNvPr>
            <p:cNvSpPr>
              <a:spLocks/>
            </p:cNvSpPr>
            <p:nvPr/>
          </p:nvSpPr>
          <p:spPr bwMode="auto">
            <a:xfrm>
              <a:off x="2494" y="1565"/>
              <a:ext cx="445" cy="339"/>
            </a:xfrm>
            <a:custGeom>
              <a:avLst/>
              <a:gdLst>
                <a:gd name="T0" fmla="*/ 106 w 296"/>
                <a:gd name="T1" fmla="*/ 129 h 226"/>
                <a:gd name="T2" fmla="*/ 36 w 296"/>
                <a:gd name="T3" fmla="*/ 139 h 226"/>
                <a:gd name="T4" fmla="*/ 1 w 296"/>
                <a:gd name="T5" fmla="*/ 111 h 226"/>
                <a:gd name="T6" fmla="*/ 29 w 296"/>
                <a:gd name="T7" fmla="*/ 78 h 226"/>
                <a:gd name="T8" fmla="*/ 162 w 296"/>
                <a:gd name="T9" fmla="*/ 39 h 226"/>
                <a:gd name="T10" fmla="*/ 246 w 296"/>
                <a:gd name="T11" fmla="*/ 7 h 226"/>
                <a:gd name="T12" fmla="*/ 288 w 296"/>
                <a:gd name="T13" fmla="*/ 22 h 226"/>
                <a:gd name="T14" fmla="*/ 270 w 296"/>
                <a:gd name="T15" fmla="*/ 64 h 226"/>
                <a:gd name="T16" fmla="*/ 199 w 296"/>
                <a:gd name="T17" fmla="*/ 125 h 226"/>
                <a:gd name="T18" fmla="*/ 111 w 296"/>
                <a:gd name="T19" fmla="*/ 209 h 226"/>
                <a:gd name="T20" fmla="*/ 59 w 296"/>
                <a:gd name="T21" fmla="*/ 206 h 226"/>
                <a:gd name="T22" fmla="*/ 75 w 296"/>
                <a:gd name="T23" fmla="*/ 158 h 226"/>
                <a:gd name="T24" fmla="*/ 109 w 296"/>
                <a:gd name="T25" fmla="*/ 132 h 226"/>
                <a:gd name="T26" fmla="*/ 106 w 296"/>
                <a:gd name="T27"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26">
                  <a:moveTo>
                    <a:pt x="106" y="129"/>
                  </a:moveTo>
                  <a:cubicBezTo>
                    <a:pt x="83" y="132"/>
                    <a:pt x="59" y="137"/>
                    <a:pt x="36" y="139"/>
                  </a:cubicBezTo>
                  <a:cubicBezTo>
                    <a:pt x="15" y="140"/>
                    <a:pt x="3" y="129"/>
                    <a:pt x="1" y="111"/>
                  </a:cubicBezTo>
                  <a:cubicBezTo>
                    <a:pt x="0" y="94"/>
                    <a:pt x="11" y="79"/>
                    <a:pt x="29" y="78"/>
                  </a:cubicBezTo>
                  <a:cubicBezTo>
                    <a:pt x="77" y="76"/>
                    <a:pt x="119" y="55"/>
                    <a:pt x="162" y="39"/>
                  </a:cubicBezTo>
                  <a:cubicBezTo>
                    <a:pt x="190" y="28"/>
                    <a:pt x="218" y="16"/>
                    <a:pt x="246" y="7"/>
                  </a:cubicBezTo>
                  <a:cubicBezTo>
                    <a:pt x="267" y="0"/>
                    <a:pt x="282" y="6"/>
                    <a:pt x="288" y="22"/>
                  </a:cubicBezTo>
                  <a:cubicBezTo>
                    <a:pt x="296" y="38"/>
                    <a:pt x="287" y="51"/>
                    <a:pt x="270" y="64"/>
                  </a:cubicBezTo>
                  <a:cubicBezTo>
                    <a:pt x="245" y="83"/>
                    <a:pt x="222" y="104"/>
                    <a:pt x="199" y="125"/>
                  </a:cubicBezTo>
                  <a:cubicBezTo>
                    <a:pt x="169" y="153"/>
                    <a:pt x="142" y="182"/>
                    <a:pt x="111" y="209"/>
                  </a:cubicBezTo>
                  <a:cubicBezTo>
                    <a:pt x="91" y="226"/>
                    <a:pt x="70" y="223"/>
                    <a:pt x="59" y="206"/>
                  </a:cubicBezTo>
                  <a:cubicBezTo>
                    <a:pt x="48" y="190"/>
                    <a:pt x="54" y="173"/>
                    <a:pt x="75" y="158"/>
                  </a:cubicBezTo>
                  <a:cubicBezTo>
                    <a:pt x="87" y="150"/>
                    <a:pt x="98" y="140"/>
                    <a:pt x="109" y="132"/>
                  </a:cubicBezTo>
                  <a:cubicBezTo>
                    <a:pt x="108" y="131"/>
                    <a:pt x="107" y="130"/>
                    <a:pt x="106"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5" name="Freeform 53">
              <a:extLst>
                <a:ext uri="{FF2B5EF4-FFF2-40B4-BE49-F238E27FC236}">
                  <a16:creationId xmlns:a16="http://schemas.microsoft.com/office/drawing/2014/main" id="{2A16E585-FCEF-47B4-909A-1E4F28BF16C2}"/>
                </a:ext>
              </a:extLst>
            </p:cNvPr>
            <p:cNvSpPr>
              <a:spLocks/>
            </p:cNvSpPr>
            <p:nvPr/>
          </p:nvSpPr>
          <p:spPr bwMode="auto">
            <a:xfrm>
              <a:off x="2486" y="1318"/>
              <a:ext cx="354" cy="249"/>
            </a:xfrm>
            <a:custGeom>
              <a:avLst/>
              <a:gdLst>
                <a:gd name="T0" fmla="*/ 100 w 235"/>
                <a:gd name="T1" fmla="*/ 95 h 166"/>
                <a:gd name="T2" fmla="*/ 56 w 235"/>
                <a:gd name="T3" fmla="*/ 62 h 166"/>
                <a:gd name="T4" fmla="*/ 46 w 235"/>
                <a:gd name="T5" fmla="*/ 17 h 166"/>
                <a:gd name="T6" fmla="*/ 92 w 235"/>
                <a:gd name="T7" fmla="*/ 12 h 166"/>
                <a:gd name="T8" fmla="*/ 215 w 235"/>
                <a:gd name="T9" fmla="*/ 105 h 166"/>
                <a:gd name="T10" fmla="*/ 229 w 235"/>
                <a:gd name="T11" fmla="*/ 140 h 166"/>
                <a:gd name="T12" fmla="*/ 194 w 235"/>
                <a:gd name="T13" fmla="*/ 163 h 166"/>
                <a:gd name="T14" fmla="*/ 151 w 235"/>
                <a:gd name="T15" fmla="*/ 160 h 166"/>
                <a:gd name="T16" fmla="*/ 41 w 235"/>
                <a:gd name="T17" fmla="*/ 165 h 166"/>
                <a:gd name="T18" fmla="*/ 2 w 235"/>
                <a:gd name="T19" fmla="*/ 141 h 166"/>
                <a:gd name="T20" fmla="*/ 33 w 235"/>
                <a:gd name="T21" fmla="*/ 104 h 166"/>
                <a:gd name="T22" fmla="*/ 100 w 235"/>
                <a:gd name="T23" fmla="*/ 9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66">
                  <a:moveTo>
                    <a:pt x="100" y="95"/>
                  </a:moveTo>
                  <a:cubicBezTo>
                    <a:pt x="83" y="83"/>
                    <a:pt x="70" y="72"/>
                    <a:pt x="56" y="62"/>
                  </a:cubicBezTo>
                  <a:cubicBezTo>
                    <a:pt x="39" y="49"/>
                    <a:pt x="36" y="32"/>
                    <a:pt x="46" y="17"/>
                  </a:cubicBezTo>
                  <a:cubicBezTo>
                    <a:pt x="57" y="3"/>
                    <a:pt x="76" y="0"/>
                    <a:pt x="92" y="12"/>
                  </a:cubicBezTo>
                  <a:cubicBezTo>
                    <a:pt x="133" y="43"/>
                    <a:pt x="174" y="74"/>
                    <a:pt x="215" y="105"/>
                  </a:cubicBezTo>
                  <a:cubicBezTo>
                    <a:pt x="227" y="114"/>
                    <a:pt x="235" y="125"/>
                    <a:pt x="229" y="140"/>
                  </a:cubicBezTo>
                  <a:cubicBezTo>
                    <a:pt x="223" y="156"/>
                    <a:pt x="211" y="163"/>
                    <a:pt x="194" y="163"/>
                  </a:cubicBezTo>
                  <a:cubicBezTo>
                    <a:pt x="180" y="163"/>
                    <a:pt x="165" y="160"/>
                    <a:pt x="151" y="160"/>
                  </a:cubicBezTo>
                  <a:cubicBezTo>
                    <a:pt x="114" y="161"/>
                    <a:pt x="78" y="163"/>
                    <a:pt x="41" y="165"/>
                  </a:cubicBezTo>
                  <a:cubicBezTo>
                    <a:pt x="18" y="166"/>
                    <a:pt x="5" y="159"/>
                    <a:pt x="2" y="141"/>
                  </a:cubicBezTo>
                  <a:cubicBezTo>
                    <a:pt x="0" y="121"/>
                    <a:pt x="9" y="108"/>
                    <a:pt x="33" y="104"/>
                  </a:cubicBezTo>
                  <a:cubicBezTo>
                    <a:pt x="53" y="100"/>
                    <a:pt x="74" y="99"/>
                    <a:pt x="10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55" name="Group 4">
            <a:extLst>
              <a:ext uri="{FF2B5EF4-FFF2-40B4-BE49-F238E27FC236}">
                <a16:creationId xmlns:a16="http://schemas.microsoft.com/office/drawing/2014/main" id="{E44E5DA1-9C72-41C5-8AC0-83D0C6374BB2}"/>
              </a:ext>
            </a:extLst>
          </p:cNvPr>
          <p:cNvGrpSpPr>
            <a:grpSpLocks noChangeAspect="1"/>
          </p:cNvGrpSpPr>
          <p:nvPr/>
        </p:nvGrpSpPr>
        <p:grpSpPr bwMode="auto">
          <a:xfrm>
            <a:off x="3645703" y="3651500"/>
            <a:ext cx="968800" cy="1197939"/>
            <a:chOff x="1941" y="457"/>
            <a:chExt cx="1873" cy="2316"/>
          </a:xfrm>
          <a:solidFill>
            <a:srgbClr val="FF0000"/>
          </a:solidFill>
        </p:grpSpPr>
        <p:sp>
          <p:nvSpPr>
            <p:cNvPr id="56" name="Freeform 5">
              <a:extLst>
                <a:ext uri="{FF2B5EF4-FFF2-40B4-BE49-F238E27FC236}">
                  <a16:creationId xmlns:a16="http://schemas.microsoft.com/office/drawing/2014/main" id="{7609CB52-E102-40CB-8E89-150D960AA4D2}"/>
                </a:ext>
              </a:extLst>
            </p:cNvPr>
            <p:cNvSpPr>
              <a:spLocks noEditPoints="1"/>
            </p:cNvSpPr>
            <p:nvPr/>
          </p:nvSpPr>
          <p:spPr bwMode="auto">
            <a:xfrm>
              <a:off x="2026" y="457"/>
              <a:ext cx="1788" cy="2316"/>
            </a:xfrm>
            <a:custGeom>
              <a:avLst/>
              <a:gdLst>
                <a:gd name="T0" fmla="*/ 97 w 1189"/>
                <a:gd name="T1" fmla="*/ 1158 h 1543"/>
                <a:gd name="T2" fmla="*/ 51 w 1189"/>
                <a:gd name="T3" fmla="*/ 712 h 1543"/>
                <a:gd name="T4" fmla="*/ 390 w 1189"/>
                <a:gd name="T5" fmla="*/ 243 h 1543"/>
                <a:gd name="T6" fmla="*/ 274 w 1189"/>
                <a:gd name="T7" fmla="*/ 86 h 1543"/>
                <a:gd name="T8" fmla="*/ 463 w 1189"/>
                <a:gd name="T9" fmla="*/ 80 h 1543"/>
                <a:gd name="T10" fmla="*/ 678 w 1189"/>
                <a:gd name="T11" fmla="*/ 11 h 1543"/>
                <a:gd name="T12" fmla="*/ 772 w 1189"/>
                <a:gd name="T13" fmla="*/ 186 h 1543"/>
                <a:gd name="T14" fmla="*/ 787 w 1189"/>
                <a:gd name="T15" fmla="*/ 249 h 1543"/>
                <a:gd name="T16" fmla="*/ 998 w 1189"/>
                <a:gd name="T17" fmla="*/ 262 h 1543"/>
                <a:gd name="T18" fmla="*/ 892 w 1189"/>
                <a:gd name="T19" fmla="*/ 468 h 1543"/>
                <a:gd name="T20" fmla="*/ 957 w 1189"/>
                <a:gd name="T21" fmla="*/ 632 h 1543"/>
                <a:gd name="T22" fmla="*/ 1103 w 1189"/>
                <a:gd name="T23" fmla="*/ 558 h 1543"/>
                <a:gd name="T24" fmla="*/ 1128 w 1189"/>
                <a:gd name="T25" fmla="*/ 676 h 1543"/>
                <a:gd name="T26" fmla="*/ 1176 w 1189"/>
                <a:gd name="T27" fmla="*/ 779 h 1543"/>
                <a:gd name="T28" fmla="*/ 1045 w 1189"/>
                <a:gd name="T29" fmla="*/ 833 h 1543"/>
                <a:gd name="T30" fmla="*/ 1104 w 1189"/>
                <a:gd name="T31" fmla="*/ 1401 h 1543"/>
                <a:gd name="T32" fmla="*/ 796 w 1189"/>
                <a:gd name="T33" fmla="*/ 1543 h 1543"/>
                <a:gd name="T34" fmla="*/ 589 w 1189"/>
                <a:gd name="T35" fmla="*/ 558 h 1543"/>
                <a:gd name="T36" fmla="*/ 542 w 1189"/>
                <a:gd name="T37" fmla="*/ 538 h 1543"/>
                <a:gd name="T38" fmla="*/ 401 w 1189"/>
                <a:gd name="T39" fmla="*/ 982 h 1543"/>
                <a:gd name="T40" fmla="*/ 466 w 1189"/>
                <a:gd name="T41" fmla="*/ 1342 h 1543"/>
                <a:gd name="T42" fmla="*/ 517 w 1189"/>
                <a:gd name="T43" fmla="*/ 1334 h 1543"/>
                <a:gd name="T44" fmla="*/ 593 w 1189"/>
                <a:gd name="T45" fmla="*/ 1263 h 1543"/>
                <a:gd name="T46" fmla="*/ 500 w 1189"/>
                <a:gd name="T47" fmla="*/ 1228 h 1543"/>
                <a:gd name="T48" fmla="*/ 507 w 1189"/>
                <a:gd name="T49" fmla="*/ 915 h 1543"/>
                <a:gd name="T50" fmla="*/ 646 w 1189"/>
                <a:gd name="T51" fmla="*/ 1238 h 1543"/>
                <a:gd name="T52" fmla="*/ 696 w 1189"/>
                <a:gd name="T53" fmla="*/ 1222 h 1543"/>
                <a:gd name="T54" fmla="*/ 825 w 1189"/>
                <a:gd name="T55" fmla="*/ 1277 h 1543"/>
                <a:gd name="T56" fmla="*/ 876 w 1189"/>
                <a:gd name="T57" fmla="*/ 1284 h 1543"/>
                <a:gd name="T58" fmla="*/ 937 w 1189"/>
                <a:gd name="T59" fmla="*/ 1184 h 1543"/>
                <a:gd name="T60" fmla="*/ 858 w 1189"/>
                <a:gd name="T61" fmla="*/ 1176 h 1543"/>
                <a:gd name="T62" fmla="*/ 736 w 1189"/>
                <a:gd name="T63" fmla="*/ 1112 h 1543"/>
                <a:gd name="T64" fmla="*/ 850 w 1189"/>
                <a:gd name="T65" fmla="*/ 1086 h 1543"/>
                <a:gd name="T66" fmla="*/ 683 w 1189"/>
                <a:gd name="T67" fmla="*/ 1058 h 1543"/>
                <a:gd name="T68" fmla="*/ 530 w 1189"/>
                <a:gd name="T69" fmla="*/ 758 h 1543"/>
                <a:gd name="T70" fmla="*/ 745 w 1189"/>
                <a:gd name="T71" fmla="*/ 785 h 1543"/>
                <a:gd name="T72" fmla="*/ 767 w 1189"/>
                <a:gd name="T73" fmla="*/ 928 h 1543"/>
                <a:gd name="T74" fmla="*/ 799 w 1189"/>
                <a:gd name="T75" fmla="*/ 842 h 1543"/>
                <a:gd name="T76" fmla="*/ 888 w 1189"/>
                <a:gd name="T77" fmla="*/ 878 h 1543"/>
                <a:gd name="T78" fmla="*/ 888 w 1189"/>
                <a:gd name="T79" fmla="*/ 747 h 1543"/>
                <a:gd name="T80" fmla="*/ 822 w 1189"/>
                <a:gd name="T81" fmla="*/ 733 h 1543"/>
                <a:gd name="T82" fmla="*/ 915 w 1189"/>
                <a:gd name="T83" fmla="*/ 315 h 1543"/>
                <a:gd name="T84" fmla="*/ 813 w 1189"/>
                <a:gd name="T85" fmla="*/ 414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9" h="1543">
                  <a:moveTo>
                    <a:pt x="796" y="1543"/>
                  </a:moveTo>
                  <a:cubicBezTo>
                    <a:pt x="767" y="1540"/>
                    <a:pt x="737" y="1538"/>
                    <a:pt x="708" y="1534"/>
                  </a:cubicBezTo>
                  <a:cubicBezTo>
                    <a:pt x="448" y="1501"/>
                    <a:pt x="239" y="1381"/>
                    <a:pt x="97" y="1158"/>
                  </a:cubicBezTo>
                  <a:cubicBezTo>
                    <a:pt x="23" y="1042"/>
                    <a:pt x="0" y="913"/>
                    <a:pt x="18" y="777"/>
                  </a:cubicBezTo>
                  <a:cubicBezTo>
                    <a:pt x="20" y="765"/>
                    <a:pt x="23" y="753"/>
                    <a:pt x="24" y="740"/>
                  </a:cubicBezTo>
                  <a:cubicBezTo>
                    <a:pt x="24" y="722"/>
                    <a:pt x="34" y="716"/>
                    <a:pt x="51" y="712"/>
                  </a:cubicBezTo>
                  <a:cubicBezTo>
                    <a:pt x="182" y="680"/>
                    <a:pt x="291" y="610"/>
                    <a:pt x="382" y="513"/>
                  </a:cubicBezTo>
                  <a:cubicBezTo>
                    <a:pt x="407" y="486"/>
                    <a:pt x="428" y="457"/>
                    <a:pt x="439" y="422"/>
                  </a:cubicBezTo>
                  <a:cubicBezTo>
                    <a:pt x="461" y="352"/>
                    <a:pt x="441" y="292"/>
                    <a:pt x="390" y="243"/>
                  </a:cubicBezTo>
                  <a:cubicBezTo>
                    <a:pt x="360" y="214"/>
                    <a:pt x="324" y="192"/>
                    <a:pt x="291" y="165"/>
                  </a:cubicBezTo>
                  <a:cubicBezTo>
                    <a:pt x="285" y="160"/>
                    <a:pt x="279" y="151"/>
                    <a:pt x="277" y="143"/>
                  </a:cubicBezTo>
                  <a:cubicBezTo>
                    <a:pt x="274" y="124"/>
                    <a:pt x="274" y="105"/>
                    <a:pt x="274" y="86"/>
                  </a:cubicBezTo>
                  <a:cubicBezTo>
                    <a:pt x="273" y="69"/>
                    <a:pt x="281" y="56"/>
                    <a:pt x="297" y="49"/>
                  </a:cubicBezTo>
                  <a:cubicBezTo>
                    <a:pt x="355" y="20"/>
                    <a:pt x="392" y="28"/>
                    <a:pt x="426" y="71"/>
                  </a:cubicBezTo>
                  <a:cubicBezTo>
                    <a:pt x="441" y="91"/>
                    <a:pt x="442" y="91"/>
                    <a:pt x="463" y="80"/>
                  </a:cubicBezTo>
                  <a:cubicBezTo>
                    <a:pt x="504" y="58"/>
                    <a:pt x="547" y="51"/>
                    <a:pt x="592" y="61"/>
                  </a:cubicBezTo>
                  <a:cubicBezTo>
                    <a:pt x="601" y="63"/>
                    <a:pt x="607" y="61"/>
                    <a:pt x="613" y="55"/>
                  </a:cubicBezTo>
                  <a:cubicBezTo>
                    <a:pt x="631" y="35"/>
                    <a:pt x="650" y="17"/>
                    <a:pt x="678" y="11"/>
                  </a:cubicBezTo>
                  <a:cubicBezTo>
                    <a:pt x="721" y="0"/>
                    <a:pt x="767" y="17"/>
                    <a:pt x="790" y="53"/>
                  </a:cubicBezTo>
                  <a:cubicBezTo>
                    <a:pt x="814" y="91"/>
                    <a:pt x="812" y="138"/>
                    <a:pt x="783" y="173"/>
                  </a:cubicBezTo>
                  <a:cubicBezTo>
                    <a:pt x="780" y="178"/>
                    <a:pt x="776" y="182"/>
                    <a:pt x="772" y="186"/>
                  </a:cubicBezTo>
                  <a:cubicBezTo>
                    <a:pt x="766" y="193"/>
                    <a:pt x="755" y="200"/>
                    <a:pt x="755" y="207"/>
                  </a:cubicBezTo>
                  <a:cubicBezTo>
                    <a:pt x="757" y="219"/>
                    <a:pt x="763" y="232"/>
                    <a:pt x="770" y="243"/>
                  </a:cubicBezTo>
                  <a:cubicBezTo>
                    <a:pt x="773" y="247"/>
                    <a:pt x="781" y="248"/>
                    <a:pt x="787" y="249"/>
                  </a:cubicBezTo>
                  <a:cubicBezTo>
                    <a:pt x="806" y="254"/>
                    <a:pt x="826" y="257"/>
                    <a:pt x="846" y="261"/>
                  </a:cubicBezTo>
                  <a:cubicBezTo>
                    <a:pt x="851" y="262"/>
                    <a:pt x="856" y="262"/>
                    <a:pt x="862" y="262"/>
                  </a:cubicBezTo>
                  <a:cubicBezTo>
                    <a:pt x="907" y="262"/>
                    <a:pt x="953" y="262"/>
                    <a:pt x="998" y="262"/>
                  </a:cubicBezTo>
                  <a:cubicBezTo>
                    <a:pt x="1051" y="263"/>
                    <a:pt x="1089" y="291"/>
                    <a:pt x="1103" y="340"/>
                  </a:cubicBezTo>
                  <a:cubicBezTo>
                    <a:pt x="1119" y="398"/>
                    <a:pt x="1076" y="462"/>
                    <a:pt x="1016" y="466"/>
                  </a:cubicBezTo>
                  <a:cubicBezTo>
                    <a:pt x="975" y="469"/>
                    <a:pt x="933" y="468"/>
                    <a:pt x="892" y="468"/>
                  </a:cubicBezTo>
                  <a:cubicBezTo>
                    <a:pt x="875" y="468"/>
                    <a:pt x="859" y="469"/>
                    <a:pt x="843" y="476"/>
                  </a:cubicBezTo>
                  <a:cubicBezTo>
                    <a:pt x="831" y="482"/>
                    <a:pt x="817" y="484"/>
                    <a:pt x="802" y="488"/>
                  </a:cubicBezTo>
                  <a:cubicBezTo>
                    <a:pt x="863" y="527"/>
                    <a:pt x="915" y="573"/>
                    <a:pt x="957" y="632"/>
                  </a:cubicBezTo>
                  <a:cubicBezTo>
                    <a:pt x="968" y="620"/>
                    <a:pt x="979" y="608"/>
                    <a:pt x="990" y="597"/>
                  </a:cubicBezTo>
                  <a:cubicBezTo>
                    <a:pt x="1001" y="585"/>
                    <a:pt x="1011" y="573"/>
                    <a:pt x="1023" y="562"/>
                  </a:cubicBezTo>
                  <a:cubicBezTo>
                    <a:pt x="1045" y="542"/>
                    <a:pt x="1079" y="540"/>
                    <a:pt x="1103" y="558"/>
                  </a:cubicBezTo>
                  <a:cubicBezTo>
                    <a:pt x="1114" y="566"/>
                    <a:pt x="1124" y="576"/>
                    <a:pt x="1134" y="586"/>
                  </a:cubicBezTo>
                  <a:cubicBezTo>
                    <a:pt x="1153" y="608"/>
                    <a:pt x="1154" y="640"/>
                    <a:pt x="1137" y="664"/>
                  </a:cubicBezTo>
                  <a:cubicBezTo>
                    <a:pt x="1134" y="667"/>
                    <a:pt x="1131" y="671"/>
                    <a:pt x="1128" y="676"/>
                  </a:cubicBezTo>
                  <a:cubicBezTo>
                    <a:pt x="1132" y="677"/>
                    <a:pt x="1136" y="679"/>
                    <a:pt x="1139" y="680"/>
                  </a:cubicBezTo>
                  <a:cubicBezTo>
                    <a:pt x="1172" y="691"/>
                    <a:pt x="1189" y="721"/>
                    <a:pt x="1182" y="754"/>
                  </a:cubicBezTo>
                  <a:cubicBezTo>
                    <a:pt x="1180" y="763"/>
                    <a:pt x="1178" y="771"/>
                    <a:pt x="1176" y="779"/>
                  </a:cubicBezTo>
                  <a:cubicBezTo>
                    <a:pt x="1166" y="817"/>
                    <a:pt x="1135" y="836"/>
                    <a:pt x="1097" y="828"/>
                  </a:cubicBezTo>
                  <a:cubicBezTo>
                    <a:pt x="1079" y="824"/>
                    <a:pt x="1062" y="820"/>
                    <a:pt x="1041" y="815"/>
                  </a:cubicBezTo>
                  <a:cubicBezTo>
                    <a:pt x="1043" y="822"/>
                    <a:pt x="1043" y="828"/>
                    <a:pt x="1045" y="833"/>
                  </a:cubicBezTo>
                  <a:cubicBezTo>
                    <a:pt x="1065" y="916"/>
                    <a:pt x="1074" y="999"/>
                    <a:pt x="1084" y="1083"/>
                  </a:cubicBezTo>
                  <a:cubicBezTo>
                    <a:pt x="1091" y="1145"/>
                    <a:pt x="1099" y="1206"/>
                    <a:pt x="1103" y="1268"/>
                  </a:cubicBezTo>
                  <a:cubicBezTo>
                    <a:pt x="1106" y="1312"/>
                    <a:pt x="1107" y="1357"/>
                    <a:pt x="1104" y="1401"/>
                  </a:cubicBezTo>
                  <a:cubicBezTo>
                    <a:pt x="1099" y="1473"/>
                    <a:pt x="1046" y="1527"/>
                    <a:pt x="974" y="1537"/>
                  </a:cubicBezTo>
                  <a:cubicBezTo>
                    <a:pt x="955" y="1539"/>
                    <a:pt x="935" y="1541"/>
                    <a:pt x="916" y="1543"/>
                  </a:cubicBezTo>
                  <a:cubicBezTo>
                    <a:pt x="876" y="1543"/>
                    <a:pt x="836" y="1543"/>
                    <a:pt x="796" y="1543"/>
                  </a:cubicBezTo>
                  <a:close/>
                  <a:moveTo>
                    <a:pt x="538" y="683"/>
                  </a:moveTo>
                  <a:cubicBezTo>
                    <a:pt x="545" y="662"/>
                    <a:pt x="550" y="643"/>
                    <a:pt x="557" y="626"/>
                  </a:cubicBezTo>
                  <a:cubicBezTo>
                    <a:pt x="567" y="603"/>
                    <a:pt x="578" y="581"/>
                    <a:pt x="589" y="558"/>
                  </a:cubicBezTo>
                  <a:cubicBezTo>
                    <a:pt x="596" y="544"/>
                    <a:pt x="593" y="530"/>
                    <a:pt x="581" y="523"/>
                  </a:cubicBezTo>
                  <a:cubicBezTo>
                    <a:pt x="569" y="516"/>
                    <a:pt x="555" y="520"/>
                    <a:pt x="546" y="532"/>
                  </a:cubicBezTo>
                  <a:cubicBezTo>
                    <a:pt x="544" y="534"/>
                    <a:pt x="543" y="536"/>
                    <a:pt x="542" y="538"/>
                  </a:cubicBezTo>
                  <a:cubicBezTo>
                    <a:pt x="488" y="632"/>
                    <a:pt x="466" y="733"/>
                    <a:pt x="486" y="842"/>
                  </a:cubicBezTo>
                  <a:cubicBezTo>
                    <a:pt x="486" y="846"/>
                    <a:pt x="485" y="853"/>
                    <a:pt x="482" y="855"/>
                  </a:cubicBezTo>
                  <a:cubicBezTo>
                    <a:pt x="441" y="889"/>
                    <a:pt x="414" y="932"/>
                    <a:pt x="401" y="982"/>
                  </a:cubicBezTo>
                  <a:cubicBezTo>
                    <a:pt x="373" y="1081"/>
                    <a:pt x="394" y="1172"/>
                    <a:pt x="454" y="1254"/>
                  </a:cubicBezTo>
                  <a:cubicBezTo>
                    <a:pt x="463" y="1265"/>
                    <a:pt x="467" y="1275"/>
                    <a:pt x="466" y="1289"/>
                  </a:cubicBezTo>
                  <a:cubicBezTo>
                    <a:pt x="465" y="1306"/>
                    <a:pt x="465" y="1324"/>
                    <a:pt x="466" y="1342"/>
                  </a:cubicBezTo>
                  <a:cubicBezTo>
                    <a:pt x="466" y="1353"/>
                    <a:pt x="473" y="1363"/>
                    <a:pt x="485" y="1363"/>
                  </a:cubicBezTo>
                  <a:cubicBezTo>
                    <a:pt x="493" y="1364"/>
                    <a:pt x="504" y="1361"/>
                    <a:pt x="510" y="1355"/>
                  </a:cubicBezTo>
                  <a:cubicBezTo>
                    <a:pt x="515" y="1351"/>
                    <a:pt x="516" y="1341"/>
                    <a:pt x="517" y="1334"/>
                  </a:cubicBezTo>
                  <a:cubicBezTo>
                    <a:pt x="518" y="1319"/>
                    <a:pt x="517" y="1304"/>
                    <a:pt x="517" y="1288"/>
                  </a:cubicBezTo>
                  <a:cubicBezTo>
                    <a:pt x="534" y="1288"/>
                    <a:pt x="549" y="1289"/>
                    <a:pt x="564" y="1288"/>
                  </a:cubicBezTo>
                  <a:cubicBezTo>
                    <a:pt x="582" y="1288"/>
                    <a:pt x="593" y="1278"/>
                    <a:pt x="593" y="1263"/>
                  </a:cubicBezTo>
                  <a:cubicBezTo>
                    <a:pt x="593" y="1248"/>
                    <a:pt x="582" y="1238"/>
                    <a:pt x="564" y="1237"/>
                  </a:cubicBezTo>
                  <a:cubicBezTo>
                    <a:pt x="549" y="1237"/>
                    <a:pt x="533" y="1238"/>
                    <a:pt x="518" y="1237"/>
                  </a:cubicBezTo>
                  <a:cubicBezTo>
                    <a:pt x="511" y="1236"/>
                    <a:pt x="503" y="1233"/>
                    <a:pt x="500" y="1228"/>
                  </a:cubicBezTo>
                  <a:cubicBezTo>
                    <a:pt x="454" y="1170"/>
                    <a:pt x="434" y="1105"/>
                    <a:pt x="442" y="1032"/>
                  </a:cubicBezTo>
                  <a:cubicBezTo>
                    <a:pt x="448" y="984"/>
                    <a:pt x="468" y="942"/>
                    <a:pt x="503" y="906"/>
                  </a:cubicBezTo>
                  <a:cubicBezTo>
                    <a:pt x="505" y="910"/>
                    <a:pt x="506" y="913"/>
                    <a:pt x="507" y="915"/>
                  </a:cubicBezTo>
                  <a:cubicBezTo>
                    <a:pt x="535" y="985"/>
                    <a:pt x="578" y="1043"/>
                    <a:pt x="633" y="1094"/>
                  </a:cubicBezTo>
                  <a:cubicBezTo>
                    <a:pt x="642" y="1102"/>
                    <a:pt x="646" y="1111"/>
                    <a:pt x="645" y="1124"/>
                  </a:cubicBezTo>
                  <a:cubicBezTo>
                    <a:pt x="645" y="1162"/>
                    <a:pt x="645" y="1200"/>
                    <a:pt x="646" y="1238"/>
                  </a:cubicBezTo>
                  <a:cubicBezTo>
                    <a:pt x="646" y="1252"/>
                    <a:pt x="656" y="1261"/>
                    <a:pt x="669" y="1262"/>
                  </a:cubicBezTo>
                  <a:cubicBezTo>
                    <a:pt x="682" y="1263"/>
                    <a:pt x="692" y="1255"/>
                    <a:pt x="695" y="1241"/>
                  </a:cubicBezTo>
                  <a:cubicBezTo>
                    <a:pt x="696" y="1235"/>
                    <a:pt x="696" y="1228"/>
                    <a:pt x="696" y="1222"/>
                  </a:cubicBezTo>
                  <a:cubicBezTo>
                    <a:pt x="697" y="1198"/>
                    <a:pt x="697" y="1174"/>
                    <a:pt x="697" y="1149"/>
                  </a:cubicBezTo>
                  <a:cubicBezTo>
                    <a:pt x="726" y="1167"/>
                    <a:pt x="752" y="1188"/>
                    <a:pt x="781" y="1201"/>
                  </a:cubicBezTo>
                  <a:cubicBezTo>
                    <a:pt x="816" y="1217"/>
                    <a:pt x="832" y="1239"/>
                    <a:pt x="825" y="1277"/>
                  </a:cubicBezTo>
                  <a:cubicBezTo>
                    <a:pt x="824" y="1279"/>
                    <a:pt x="824" y="1282"/>
                    <a:pt x="825" y="1284"/>
                  </a:cubicBezTo>
                  <a:cubicBezTo>
                    <a:pt x="825" y="1302"/>
                    <a:pt x="835" y="1313"/>
                    <a:pt x="849" y="1314"/>
                  </a:cubicBezTo>
                  <a:cubicBezTo>
                    <a:pt x="865" y="1314"/>
                    <a:pt x="875" y="1303"/>
                    <a:pt x="876" y="1284"/>
                  </a:cubicBezTo>
                  <a:cubicBezTo>
                    <a:pt x="876" y="1268"/>
                    <a:pt x="875" y="1252"/>
                    <a:pt x="876" y="1236"/>
                  </a:cubicBezTo>
                  <a:cubicBezTo>
                    <a:pt x="877" y="1230"/>
                    <a:pt x="881" y="1223"/>
                    <a:pt x="885" y="1219"/>
                  </a:cubicBezTo>
                  <a:cubicBezTo>
                    <a:pt x="902" y="1207"/>
                    <a:pt x="920" y="1196"/>
                    <a:pt x="937" y="1184"/>
                  </a:cubicBezTo>
                  <a:cubicBezTo>
                    <a:pt x="953" y="1174"/>
                    <a:pt x="956" y="1159"/>
                    <a:pt x="948" y="1147"/>
                  </a:cubicBezTo>
                  <a:cubicBezTo>
                    <a:pt x="940" y="1134"/>
                    <a:pt x="925" y="1131"/>
                    <a:pt x="909" y="1142"/>
                  </a:cubicBezTo>
                  <a:cubicBezTo>
                    <a:pt x="892" y="1153"/>
                    <a:pt x="875" y="1164"/>
                    <a:pt x="858" y="1176"/>
                  </a:cubicBezTo>
                  <a:cubicBezTo>
                    <a:pt x="851" y="1180"/>
                    <a:pt x="846" y="1181"/>
                    <a:pt x="839" y="1177"/>
                  </a:cubicBezTo>
                  <a:cubicBezTo>
                    <a:pt x="822" y="1166"/>
                    <a:pt x="805" y="1158"/>
                    <a:pt x="789" y="1147"/>
                  </a:cubicBezTo>
                  <a:cubicBezTo>
                    <a:pt x="771" y="1136"/>
                    <a:pt x="753" y="1124"/>
                    <a:pt x="736" y="1112"/>
                  </a:cubicBezTo>
                  <a:cubicBezTo>
                    <a:pt x="741" y="1109"/>
                    <a:pt x="744" y="1109"/>
                    <a:pt x="748" y="1109"/>
                  </a:cubicBezTo>
                  <a:cubicBezTo>
                    <a:pt x="774" y="1109"/>
                    <a:pt x="800" y="1109"/>
                    <a:pt x="826" y="1108"/>
                  </a:cubicBezTo>
                  <a:cubicBezTo>
                    <a:pt x="840" y="1108"/>
                    <a:pt x="848" y="1099"/>
                    <a:pt x="850" y="1086"/>
                  </a:cubicBezTo>
                  <a:cubicBezTo>
                    <a:pt x="851" y="1073"/>
                    <a:pt x="843" y="1062"/>
                    <a:pt x="830" y="1059"/>
                  </a:cubicBezTo>
                  <a:cubicBezTo>
                    <a:pt x="825" y="1058"/>
                    <a:pt x="819" y="1058"/>
                    <a:pt x="814" y="1058"/>
                  </a:cubicBezTo>
                  <a:cubicBezTo>
                    <a:pt x="770" y="1057"/>
                    <a:pt x="727" y="1057"/>
                    <a:pt x="683" y="1058"/>
                  </a:cubicBezTo>
                  <a:cubicBezTo>
                    <a:pt x="673" y="1058"/>
                    <a:pt x="665" y="1056"/>
                    <a:pt x="658" y="1048"/>
                  </a:cubicBezTo>
                  <a:cubicBezTo>
                    <a:pt x="636" y="1020"/>
                    <a:pt x="611" y="995"/>
                    <a:pt x="591" y="966"/>
                  </a:cubicBezTo>
                  <a:cubicBezTo>
                    <a:pt x="548" y="903"/>
                    <a:pt x="528" y="834"/>
                    <a:pt x="530" y="758"/>
                  </a:cubicBezTo>
                  <a:cubicBezTo>
                    <a:pt x="530" y="752"/>
                    <a:pt x="534" y="745"/>
                    <a:pt x="538" y="742"/>
                  </a:cubicBezTo>
                  <a:cubicBezTo>
                    <a:pt x="560" y="727"/>
                    <a:pt x="586" y="720"/>
                    <a:pt x="613" y="722"/>
                  </a:cubicBezTo>
                  <a:cubicBezTo>
                    <a:pt x="665" y="727"/>
                    <a:pt x="706" y="754"/>
                    <a:pt x="745" y="785"/>
                  </a:cubicBezTo>
                  <a:cubicBezTo>
                    <a:pt x="747" y="788"/>
                    <a:pt x="748" y="794"/>
                    <a:pt x="748" y="798"/>
                  </a:cubicBezTo>
                  <a:cubicBezTo>
                    <a:pt x="748" y="834"/>
                    <a:pt x="748" y="869"/>
                    <a:pt x="748" y="905"/>
                  </a:cubicBezTo>
                  <a:cubicBezTo>
                    <a:pt x="748" y="917"/>
                    <a:pt x="755" y="925"/>
                    <a:pt x="767" y="928"/>
                  </a:cubicBezTo>
                  <a:cubicBezTo>
                    <a:pt x="779" y="930"/>
                    <a:pt x="789" y="927"/>
                    <a:pt x="794" y="917"/>
                  </a:cubicBezTo>
                  <a:cubicBezTo>
                    <a:pt x="797" y="910"/>
                    <a:pt x="798" y="902"/>
                    <a:pt x="799" y="895"/>
                  </a:cubicBezTo>
                  <a:cubicBezTo>
                    <a:pt x="799" y="878"/>
                    <a:pt x="799" y="860"/>
                    <a:pt x="799" y="842"/>
                  </a:cubicBezTo>
                  <a:cubicBezTo>
                    <a:pt x="816" y="859"/>
                    <a:pt x="828" y="876"/>
                    <a:pt x="842" y="893"/>
                  </a:cubicBezTo>
                  <a:cubicBezTo>
                    <a:pt x="849" y="902"/>
                    <a:pt x="859" y="906"/>
                    <a:pt x="871" y="902"/>
                  </a:cubicBezTo>
                  <a:cubicBezTo>
                    <a:pt x="882" y="898"/>
                    <a:pt x="889" y="890"/>
                    <a:pt x="888" y="878"/>
                  </a:cubicBezTo>
                  <a:cubicBezTo>
                    <a:pt x="887" y="871"/>
                    <a:pt x="883" y="863"/>
                    <a:pt x="879" y="857"/>
                  </a:cubicBezTo>
                  <a:cubicBezTo>
                    <a:pt x="862" y="835"/>
                    <a:pt x="846" y="814"/>
                    <a:pt x="828" y="792"/>
                  </a:cubicBezTo>
                  <a:cubicBezTo>
                    <a:pt x="848" y="777"/>
                    <a:pt x="868" y="762"/>
                    <a:pt x="888" y="747"/>
                  </a:cubicBezTo>
                  <a:cubicBezTo>
                    <a:pt x="902" y="736"/>
                    <a:pt x="905" y="721"/>
                    <a:pt x="896" y="709"/>
                  </a:cubicBezTo>
                  <a:cubicBezTo>
                    <a:pt x="887" y="697"/>
                    <a:pt x="872" y="696"/>
                    <a:pt x="858" y="706"/>
                  </a:cubicBezTo>
                  <a:cubicBezTo>
                    <a:pt x="845" y="715"/>
                    <a:pt x="834" y="724"/>
                    <a:pt x="822" y="733"/>
                  </a:cubicBezTo>
                  <a:cubicBezTo>
                    <a:pt x="790" y="756"/>
                    <a:pt x="791" y="756"/>
                    <a:pt x="760" y="732"/>
                  </a:cubicBezTo>
                  <a:cubicBezTo>
                    <a:pt x="695" y="682"/>
                    <a:pt x="625" y="654"/>
                    <a:pt x="538" y="683"/>
                  </a:cubicBezTo>
                  <a:close/>
                  <a:moveTo>
                    <a:pt x="915" y="315"/>
                  </a:moveTo>
                  <a:cubicBezTo>
                    <a:pt x="880" y="315"/>
                    <a:pt x="847" y="313"/>
                    <a:pt x="815" y="316"/>
                  </a:cubicBezTo>
                  <a:cubicBezTo>
                    <a:pt x="790" y="318"/>
                    <a:pt x="774" y="340"/>
                    <a:pt x="773" y="365"/>
                  </a:cubicBezTo>
                  <a:cubicBezTo>
                    <a:pt x="773" y="388"/>
                    <a:pt x="790" y="413"/>
                    <a:pt x="813" y="414"/>
                  </a:cubicBezTo>
                  <a:cubicBezTo>
                    <a:pt x="846" y="417"/>
                    <a:pt x="879" y="415"/>
                    <a:pt x="915" y="415"/>
                  </a:cubicBezTo>
                  <a:cubicBezTo>
                    <a:pt x="897" y="381"/>
                    <a:pt x="898" y="348"/>
                    <a:pt x="915"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7" name="Freeform 6">
              <a:extLst>
                <a:ext uri="{FF2B5EF4-FFF2-40B4-BE49-F238E27FC236}">
                  <a16:creationId xmlns:a16="http://schemas.microsoft.com/office/drawing/2014/main" id="{32BC8C0E-D693-400D-BDE0-FABB1754709E}"/>
                </a:ext>
              </a:extLst>
            </p:cNvPr>
            <p:cNvSpPr>
              <a:spLocks/>
            </p:cNvSpPr>
            <p:nvPr/>
          </p:nvSpPr>
          <p:spPr bwMode="auto">
            <a:xfrm>
              <a:off x="1941" y="605"/>
              <a:ext cx="689" cy="842"/>
            </a:xfrm>
            <a:custGeom>
              <a:avLst/>
              <a:gdLst>
                <a:gd name="T0" fmla="*/ 100 w 458"/>
                <a:gd name="T1" fmla="*/ 561 h 561"/>
                <a:gd name="T2" fmla="*/ 132 w 458"/>
                <a:gd name="T3" fmla="*/ 456 h 561"/>
                <a:gd name="T4" fmla="*/ 150 w 458"/>
                <a:gd name="T5" fmla="*/ 264 h 561"/>
                <a:gd name="T6" fmla="*/ 142 w 458"/>
                <a:gd name="T7" fmla="*/ 249 h 561"/>
                <a:gd name="T8" fmla="*/ 34 w 458"/>
                <a:gd name="T9" fmla="*/ 141 h 561"/>
                <a:gd name="T10" fmla="*/ 34 w 458"/>
                <a:gd name="T11" fmla="*/ 37 h 561"/>
                <a:gd name="T12" fmla="*/ 109 w 458"/>
                <a:gd name="T13" fmla="*/ 10 h 561"/>
                <a:gd name="T14" fmla="*/ 141 w 458"/>
                <a:gd name="T15" fmla="*/ 31 h 561"/>
                <a:gd name="T16" fmla="*/ 248 w 458"/>
                <a:gd name="T17" fmla="*/ 136 h 561"/>
                <a:gd name="T18" fmla="*/ 272 w 458"/>
                <a:gd name="T19" fmla="*/ 146 h 561"/>
                <a:gd name="T20" fmla="*/ 338 w 458"/>
                <a:gd name="T21" fmla="*/ 133 h 561"/>
                <a:gd name="T22" fmla="*/ 350 w 458"/>
                <a:gd name="T23" fmla="*/ 132 h 561"/>
                <a:gd name="T24" fmla="*/ 438 w 458"/>
                <a:gd name="T25" fmla="*/ 218 h 561"/>
                <a:gd name="T26" fmla="*/ 434 w 458"/>
                <a:gd name="T27" fmla="*/ 331 h 561"/>
                <a:gd name="T28" fmla="*/ 372 w 458"/>
                <a:gd name="T29" fmla="*/ 407 h 561"/>
                <a:gd name="T30" fmla="*/ 106 w 458"/>
                <a:gd name="T31" fmla="*/ 560 h 561"/>
                <a:gd name="T32" fmla="*/ 100 w 458"/>
                <a:gd name="T33" fmla="*/ 56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8" h="561">
                  <a:moveTo>
                    <a:pt x="100" y="561"/>
                  </a:moveTo>
                  <a:cubicBezTo>
                    <a:pt x="111" y="525"/>
                    <a:pt x="123" y="491"/>
                    <a:pt x="132" y="456"/>
                  </a:cubicBezTo>
                  <a:cubicBezTo>
                    <a:pt x="149" y="393"/>
                    <a:pt x="149" y="328"/>
                    <a:pt x="150" y="264"/>
                  </a:cubicBezTo>
                  <a:cubicBezTo>
                    <a:pt x="150" y="259"/>
                    <a:pt x="146" y="253"/>
                    <a:pt x="142" y="249"/>
                  </a:cubicBezTo>
                  <a:cubicBezTo>
                    <a:pt x="106" y="213"/>
                    <a:pt x="70" y="177"/>
                    <a:pt x="34" y="141"/>
                  </a:cubicBezTo>
                  <a:cubicBezTo>
                    <a:pt x="0" y="106"/>
                    <a:pt x="0" y="72"/>
                    <a:pt x="34" y="37"/>
                  </a:cubicBezTo>
                  <a:cubicBezTo>
                    <a:pt x="55" y="16"/>
                    <a:pt x="78" y="0"/>
                    <a:pt x="109" y="10"/>
                  </a:cubicBezTo>
                  <a:cubicBezTo>
                    <a:pt x="121" y="14"/>
                    <a:pt x="132" y="22"/>
                    <a:pt x="141" y="31"/>
                  </a:cubicBezTo>
                  <a:cubicBezTo>
                    <a:pt x="177" y="66"/>
                    <a:pt x="212" y="102"/>
                    <a:pt x="248" y="136"/>
                  </a:cubicBezTo>
                  <a:cubicBezTo>
                    <a:pt x="254" y="142"/>
                    <a:pt x="265" y="147"/>
                    <a:pt x="272" y="146"/>
                  </a:cubicBezTo>
                  <a:cubicBezTo>
                    <a:pt x="294" y="144"/>
                    <a:pt x="316" y="138"/>
                    <a:pt x="338" y="133"/>
                  </a:cubicBezTo>
                  <a:cubicBezTo>
                    <a:pt x="342" y="132"/>
                    <a:pt x="347" y="130"/>
                    <a:pt x="350" y="132"/>
                  </a:cubicBezTo>
                  <a:cubicBezTo>
                    <a:pt x="384" y="155"/>
                    <a:pt x="418" y="179"/>
                    <a:pt x="438" y="218"/>
                  </a:cubicBezTo>
                  <a:cubicBezTo>
                    <a:pt x="458" y="256"/>
                    <a:pt x="458" y="295"/>
                    <a:pt x="434" y="331"/>
                  </a:cubicBezTo>
                  <a:cubicBezTo>
                    <a:pt x="416" y="359"/>
                    <a:pt x="396" y="385"/>
                    <a:pt x="372" y="407"/>
                  </a:cubicBezTo>
                  <a:cubicBezTo>
                    <a:pt x="296" y="479"/>
                    <a:pt x="209" y="534"/>
                    <a:pt x="106" y="560"/>
                  </a:cubicBezTo>
                  <a:cubicBezTo>
                    <a:pt x="105" y="561"/>
                    <a:pt x="103" y="561"/>
                    <a:pt x="100" y="5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53" name="Freeform 22">
            <a:extLst>
              <a:ext uri="{FF2B5EF4-FFF2-40B4-BE49-F238E27FC236}">
                <a16:creationId xmlns:a16="http://schemas.microsoft.com/office/drawing/2014/main" id="{316F362E-E6B6-4589-908E-60198629A4CC}"/>
              </a:ext>
            </a:extLst>
          </p:cNvPr>
          <p:cNvSpPr>
            <a:spLocks noChangeAspect="1"/>
          </p:cNvSpPr>
          <p:nvPr/>
        </p:nvSpPr>
        <p:spPr bwMode="auto">
          <a:xfrm rot="977089">
            <a:off x="7346195" y="3681594"/>
            <a:ext cx="1866143" cy="1122284"/>
          </a:xfrm>
          <a:custGeom>
            <a:avLst/>
            <a:gdLst>
              <a:gd name="T0" fmla="*/ 1289 w 1398"/>
              <a:gd name="T1" fmla="*/ 18 h 839"/>
              <a:gd name="T2" fmla="*/ 1235 w 1398"/>
              <a:gd name="T3" fmla="*/ 18 h 839"/>
              <a:gd name="T4" fmla="*/ 1151 w 1398"/>
              <a:gd name="T5" fmla="*/ 28 h 839"/>
              <a:gd name="T6" fmla="*/ 1085 w 1398"/>
              <a:gd name="T7" fmla="*/ 40 h 839"/>
              <a:gd name="T8" fmla="*/ 1005 w 1398"/>
              <a:gd name="T9" fmla="*/ 67 h 839"/>
              <a:gd name="T10" fmla="*/ 936 w 1398"/>
              <a:gd name="T11" fmla="*/ 73 h 839"/>
              <a:gd name="T12" fmla="*/ 880 w 1398"/>
              <a:gd name="T13" fmla="*/ 67 h 839"/>
              <a:gd name="T14" fmla="*/ 777 w 1398"/>
              <a:gd name="T15" fmla="*/ 84 h 839"/>
              <a:gd name="T16" fmla="*/ 686 w 1398"/>
              <a:gd name="T17" fmla="*/ 104 h 839"/>
              <a:gd name="T18" fmla="*/ 577 w 1398"/>
              <a:gd name="T19" fmla="*/ 114 h 839"/>
              <a:gd name="T20" fmla="*/ 519 w 1398"/>
              <a:gd name="T21" fmla="*/ 114 h 839"/>
              <a:gd name="T22" fmla="*/ 456 w 1398"/>
              <a:gd name="T23" fmla="*/ 124 h 839"/>
              <a:gd name="T24" fmla="*/ 365 w 1398"/>
              <a:gd name="T25" fmla="*/ 124 h 839"/>
              <a:gd name="T26" fmla="*/ 261 w 1398"/>
              <a:gd name="T27" fmla="*/ 149 h 839"/>
              <a:gd name="T28" fmla="*/ 164 w 1398"/>
              <a:gd name="T29" fmla="*/ 200 h 839"/>
              <a:gd name="T30" fmla="*/ 120 w 1398"/>
              <a:gd name="T31" fmla="*/ 237 h 839"/>
              <a:gd name="T32" fmla="*/ 33 w 1398"/>
              <a:gd name="T33" fmla="*/ 405 h 839"/>
              <a:gd name="T34" fmla="*/ 20 w 1398"/>
              <a:gd name="T35" fmla="*/ 508 h 839"/>
              <a:gd name="T36" fmla="*/ 18 w 1398"/>
              <a:gd name="T37" fmla="*/ 590 h 839"/>
              <a:gd name="T38" fmla="*/ 73 w 1398"/>
              <a:gd name="T39" fmla="*/ 728 h 839"/>
              <a:gd name="T40" fmla="*/ 122 w 1398"/>
              <a:gd name="T41" fmla="*/ 766 h 839"/>
              <a:gd name="T42" fmla="*/ 267 w 1398"/>
              <a:gd name="T43" fmla="*/ 828 h 839"/>
              <a:gd name="T44" fmla="*/ 440 w 1398"/>
              <a:gd name="T45" fmla="*/ 809 h 839"/>
              <a:gd name="T46" fmla="*/ 526 w 1398"/>
              <a:gd name="T47" fmla="*/ 745 h 839"/>
              <a:gd name="T48" fmla="*/ 543 w 1398"/>
              <a:gd name="T49" fmla="*/ 629 h 839"/>
              <a:gd name="T50" fmla="*/ 525 w 1398"/>
              <a:gd name="T51" fmla="*/ 532 h 839"/>
              <a:gd name="T52" fmla="*/ 671 w 1398"/>
              <a:gd name="T53" fmla="*/ 485 h 839"/>
              <a:gd name="T54" fmla="*/ 738 w 1398"/>
              <a:gd name="T55" fmla="*/ 460 h 839"/>
              <a:gd name="T56" fmla="*/ 775 w 1398"/>
              <a:gd name="T57" fmla="*/ 440 h 839"/>
              <a:gd name="T58" fmla="*/ 888 w 1398"/>
              <a:gd name="T59" fmla="*/ 394 h 839"/>
              <a:gd name="T60" fmla="*/ 965 w 1398"/>
              <a:gd name="T61" fmla="*/ 353 h 839"/>
              <a:gd name="T62" fmla="*/ 1037 w 1398"/>
              <a:gd name="T63" fmla="*/ 321 h 839"/>
              <a:gd name="T64" fmla="*/ 1143 w 1398"/>
              <a:gd name="T65" fmla="*/ 283 h 839"/>
              <a:gd name="T66" fmla="*/ 1256 w 1398"/>
              <a:gd name="T67" fmla="*/ 247 h 839"/>
              <a:gd name="T68" fmla="*/ 1333 w 1398"/>
              <a:gd name="T69" fmla="*/ 187 h 839"/>
              <a:gd name="T70" fmla="*/ 1389 w 1398"/>
              <a:gd name="T71" fmla="*/ 3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8" h="839">
                <a:moveTo>
                  <a:pt x="1389" y="32"/>
                </a:moveTo>
                <a:cubicBezTo>
                  <a:pt x="1376" y="6"/>
                  <a:pt x="1332" y="0"/>
                  <a:pt x="1289" y="18"/>
                </a:cubicBezTo>
                <a:cubicBezTo>
                  <a:pt x="1280" y="17"/>
                  <a:pt x="1271" y="16"/>
                  <a:pt x="1262" y="16"/>
                </a:cubicBezTo>
                <a:cubicBezTo>
                  <a:pt x="1252" y="16"/>
                  <a:pt x="1243" y="17"/>
                  <a:pt x="1235" y="18"/>
                </a:cubicBezTo>
                <a:cubicBezTo>
                  <a:pt x="1227" y="17"/>
                  <a:pt x="1218" y="16"/>
                  <a:pt x="1208" y="16"/>
                </a:cubicBezTo>
                <a:cubicBezTo>
                  <a:pt x="1187" y="16"/>
                  <a:pt x="1167" y="20"/>
                  <a:pt x="1151" y="28"/>
                </a:cubicBezTo>
                <a:cubicBezTo>
                  <a:pt x="1135" y="30"/>
                  <a:pt x="1120" y="35"/>
                  <a:pt x="1109" y="42"/>
                </a:cubicBezTo>
                <a:cubicBezTo>
                  <a:pt x="1101" y="41"/>
                  <a:pt x="1093" y="40"/>
                  <a:pt x="1085" y="40"/>
                </a:cubicBezTo>
                <a:cubicBezTo>
                  <a:pt x="1053" y="40"/>
                  <a:pt x="1024" y="51"/>
                  <a:pt x="1008" y="67"/>
                </a:cubicBezTo>
                <a:cubicBezTo>
                  <a:pt x="1007" y="67"/>
                  <a:pt x="1006" y="67"/>
                  <a:pt x="1005" y="67"/>
                </a:cubicBezTo>
                <a:cubicBezTo>
                  <a:pt x="988" y="67"/>
                  <a:pt x="972" y="70"/>
                  <a:pt x="958" y="75"/>
                </a:cubicBezTo>
                <a:cubicBezTo>
                  <a:pt x="951" y="74"/>
                  <a:pt x="943" y="73"/>
                  <a:pt x="936" y="73"/>
                </a:cubicBezTo>
                <a:cubicBezTo>
                  <a:pt x="931" y="73"/>
                  <a:pt x="927" y="73"/>
                  <a:pt x="923" y="73"/>
                </a:cubicBezTo>
                <a:cubicBezTo>
                  <a:pt x="911" y="69"/>
                  <a:pt x="896" y="67"/>
                  <a:pt x="880" y="67"/>
                </a:cubicBezTo>
                <a:cubicBezTo>
                  <a:pt x="852" y="67"/>
                  <a:pt x="826" y="75"/>
                  <a:pt x="809" y="88"/>
                </a:cubicBezTo>
                <a:cubicBezTo>
                  <a:pt x="799" y="85"/>
                  <a:pt x="789" y="84"/>
                  <a:pt x="777" y="84"/>
                </a:cubicBezTo>
                <a:cubicBezTo>
                  <a:pt x="749" y="84"/>
                  <a:pt x="723" y="92"/>
                  <a:pt x="707" y="105"/>
                </a:cubicBezTo>
                <a:cubicBezTo>
                  <a:pt x="700" y="104"/>
                  <a:pt x="693" y="104"/>
                  <a:pt x="686" y="104"/>
                </a:cubicBezTo>
                <a:cubicBezTo>
                  <a:pt x="661" y="104"/>
                  <a:pt x="637" y="110"/>
                  <a:pt x="621" y="121"/>
                </a:cubicBezTo>
                <a:cubicBezTo>
                  <a:pt x="608" y="116"/>
                  <a:pt x="593" y="114"/>
                  <a:pt x="577" y="114"/>
                </a:cubicBezTo>
                <a:cubicBezTo>
                  <a:pt x="567" y="114"/>
                  <a:pt x="557" y="115"/>
                  <a:pt x="548" y="117"/>
                </a:cubicBezTo>
                <a:cubicBezTo>
                  <a:pt x="539" y="115"/>
                  <a:pt x="529" y="114"/>
                  <a:pt x="519" y="114"/>
                </a:cubicBezTo>
                <a:cubicBezTo>
                  <a:pt x="499" y="114"/>
                  <a:pt x="481" y="118"/>
                  <a:pt x="466" y="124"/>
                </a:cubicBezTo>
                <a:cubicBezTo>
                  <a:pt x="463" y="124"/>
                  <a:pt x="460" y="124"/>
                  <a:pt x="456" y="124"/>
                </a:cubicBezTo>
                <a:cubicBezTo>
                  <a:pt x="439" y="124"/>
                  <a:pt x="424" y="127"/>
                  <a:pt x="411" y="132"/>
                </a:cubicBezTo>
                <a:cubicBezTo>
                  <a:pt x="397" y="127"/>
                  <a:pt x="382" y="124"/>
                  <a:pt x="365" y="124"/>
                </a:cubicBezTo>
                <a:cubicBezTo>
                  <a:pt x="339" y="124"/>
                  <a:pt x="316" y="131"/>
                  <a:pt x="299" y="142"/>
                </a:cubicBezTo>
                <a:cubicBezTo>
                  <a:pt x="287" y="142"/>
                  <a:pt x="274" y="145"/>
                  <a:pt x="261" y="149"/>
                </a:cubicBezTo>
                <a:cubicBezTo>
                  <a:pt x="237" y="157"/>
                  <a:pt x="217" y="169"/>
                  <a:pt x="204" y="184"/>
                </a:cubicBezTo>
                <a:cubicBezTo>
                  <a:pt x="191" y="187"/>
                  <a:pt x="177" y="192"/>
                  <a:pt x="164" y="200"/>
                </a:cubicBezTo>
                <a:cubicBezTo>
                  <a:pt x="148" y="209"/>
                  <a:pt x="135" y="221"/>
                  <a:pt x="126" y="233"/>
                </a:cubicBezTo>
                <a:cubicBezTo>
                  <a:pt x="124" y="234"/>
                  <a:pt x="122" y="236"/>
                  <a:pt x="120" y="237"/>
                </a:cubicBezTo>
                <a:cubicBezTo>
                  <a:pt x="78" y="262"/>
                  <a:pt x="56" y="303"/>
                  <a:pt x="70" y="330"/>
                </a:cubicBezTo>
                <a:cubicBezTo>
                  <a:pt x="42" y="353"/>
                  <a:pt x="27" y="383"/>
                  <a:pt x="33" y="405"/>
                </a:cubicBezTo>
                <a:cubicBezTo>
                  <a:pt x="33" y="406"/>
                  <a:pt x="32" y="406"/>
                  <a:pt x="32" y="407"/>
                </a:cubicBezTo>
                <a:cubicBezTo>
                  <a:pt x="6" y="444"/>
                  <a:pt x="1" y="487"/>
                  <a:pt x="20" y="508"/>
                </a:cubicBezTo>
                <a:cubicBezTo>
                  <a:pt x="5" y="539"/>
                  <a:pt x="5" y="571"/>
                  <a:pt x="20" y="588"/>
                </a:cubicBezTo>
                <a:cubicBezTo>
                  <a:pt x="19" y="589"/>
                  <a:pt x="18" y="589"/>
                  <a:pt x="18" y="590"/>
                </a:cubicBezTo>
                <a:cubicBezTo>
                  <a:pt x="0" y="611"/>
                  <a:pt x="9" y="649"/>
                  <a:pt x="37" y="680"/>
                </a:cubicBezTo>
                <a:cubicBezTo>
                  <a:pt x="43" y="696"/>
                  <a:pt x="55" y="714"/>
                  <a:pt x="73" y="728"/>
                </a:cubicBezTo>
                <a:cubicBezTo>
                  <a:pt x="83" y="737"/>
                  <a:pt x="94" y="744"/>
                  <a:pt x="105" y="749"/>
                </a:cubicBezTo>
                <a:cubicBezTo>
                  <a:pt x="110" y="755"/>
                  <a:pt x="115" y="761"/>
                  <a:pt x="122" y="766"/>
                </a:cubicBezTo>
                <a:cubicBezTo>
                  <a:pt x="148" y="789"/>
                  <a:pt x="179" y="799"/>
                  <a:pt x="203" y="795"/>
                </a:cubicBezTo>
                <a:cubicBezTo>
                  <a:pt x="217" y="810"/>
                  <a:pt x="240" y="822"/>
                  <a:pt x="267" y="828"/>
                </a:cubicBezTo>
                <a:cubicBezTo>
                  <a:pt x="295" y="835"/>
                  <a:pt x="321" y="834"/>
                  <a:pt x="341" y="827"/>
                </a:cubicBezTo>
                <a:cubicBezTo>
                  <a:pt x="364" y="839"/>
                  <a:pt x="403" y="832"/>
                  <a:pt x="440" y="809"/>
                </a:cubicBezTo>
                <a:cubicBezTo>
                  <a:pt x="459" y="796"/>
                  <a:pt x="475" y="781"/>
                  <a:pt x="484" y="765"/>
                </a:cubicBezTo>
                <a:cubicBezTo>
                  <a:pt x="498" y="761"/>
                  <a:pt x="513" y="754"/>
                  <a:pt x="526" y="745"/>
                </a:cubicBezTo>
                <a:cubicBezTo>
                  <a:pt x="572" y="716"/>
                  <a:pt x="594" y="672"/>
                  <a:pt x="578" y="646"/>
                </a:cubicBezTo>
                <a:cubicBezTo>
                  <a:pt x="571" y="635"/>
                  <a:pt x="559" y="630"/>
                  <a:pt x="543" y="629"/>
                </a:cubicBezTo>
                <a:cubicBezTo>
                  <a:pt x="552" y="605"/>
                  <a:pt x="533" y="571"/>
                  <a:pt x="497" y="547"/>
                </a:cubicBezTo>
                <a:cubicBezTo>
                  <a:pt x="507" y="543"/>
                  <a:pt x="516" y="538"/>
                  <a:pt x="525" y="532"/>
                </a:cubicBezTo>
                <a:cubicBezTo>
                  <a:pt x="545" y="532"/>
                  <a:pt x="569" y="524"/>
                  <a:pt x="590" y="509"/>
                </a:cubicBezTo>
                <a:cubicBezTo>
                  <a:pt x="613" y="514"/>
                  <a:pt x="644" y="506"/>
                  <a:pt x="671" y="485"/>
                </a:cubicBezTo>
                <a:cubicBezTo>
                  <a:pt x="671" y="485"/>
                  <a:pt x="671" y="485"/>
                  <a:pt x="671" y="485"/>
                </a:cubicBezTo>
                <a:cubicBezTo>
                  <a:pt x="692" y="485"/>
                  <a:pt x="716" y="477"/>
                  <a:pt x="738" y="460"/>
                </a:cubicBezTo>
                <a:cubicBezTo>
                  <a:pt x="739" y="460"/>
                  <a:pt x="739" y="460"/>
                  <a:pt x="740" y="459"/>
                </a:cubicBezTo>
                <a:cubicBezTo>
                  <a:pt x="752" y="455"/>
                  <a:pt x="764" y="449"/>
                  <a:pt x="775" y="440"/>
                </a:cubicBezTo>
                <a:cubicBezTo>
                  <a:pt x="785" y="433"/>
                  <a:pt x="794" y="424"/>
                  <a:pt x="801" y="415"/>
                </a:cubicBezTo>
                <a:cubicBezTo>
                  <a:pt x="824" y="423"/>
                  <a:pt x="858" y="415"/>
                  <a:pt x="888" y="394"/>
                </a:cubicBezTo>
                <a:cubicBezTo>
                  <a:pt x="907" y="392"/>
                  <a:pt x="928" y="384"/>
                  <a:pt x="947" y="369"/>
                </a:cubicBezTo>
                <a:cubicBezTo>
                  <a:pt x="954" y="364"/>
                  <a:pt x="960" y="359"/>
                  <a:pt x="965" y="353"/>
                </a:cubicBezTo>
                <a:cubicBezTo>
                  <a:pt x="985" y="352"/>
                  <a:pt x="1007" y="344"/>
                  <a:pt x="1028" y="329"/>
                </a:cubicBezTo>
                <a:cubicBezTo>
                  <a:pt x="1031" y="326"/>
                  <a:pt x="1034" y="324"/>
                  <a:pt x="1037" y="321"/>
                </a:cubicBezTo>
                <a:cubicBezTo>
                  <a:pt x="1051" y="318"/>
                  <a:pt x="1065" y="312"/>
                  <a:pt x="1079" y="303"/>
                </a:cubicBezTo>
                <a:cubicBezTo>
                  <a:pt x="1098" y="304"/>
                  <a:pt x="1121" y="297"/>
                  <a:pt x="1143" y="283"/>
                </a:cubicBezTo>
                <a:cubicBezTo>
                  <a:pt x="1157" y="283"/>
                  <a:pt x="1172" y="280"/>
                  <a:pt x="1187" y="272"/>
                </a:cubicBezTo>
                <a:cubicBezTo>
                  <a:pt x="1208" y="272"/>
                  <a:pt x="1233" y="264"/>
                  <a:pt x="1256" y="247"/>
                </a:cubicBezTo>
                <a:cubicBezTo>
                  <a:pt x="1271" y="236"/>
                  <a:pt x="1283" y="222"/>
                  <a:pt x="1291" y="208"/>
                </a:cubicBezTo>
                <a:cubicBezTo>
                  <a:pt x="1305" y="204"/>
                  <a:pt x="1320" y="197"/>
                  <a:pt x="1333" y="187"/>
                </a:cubicBezTo>
                <a:cubicBezTo>
                  <a:pt x="1372" y="159"/>
                  <a:pt x="1389" y="117"/>
                  <a:pt x="1375" y="91"/>
                </a:cubicBezTo>
                <a:cubicBezTo>
                  <a:pt x="1391" y="72"/>
                  <a:pt x="1398" y="50"/>
                  <a:pt x="1389" y="32"/>
                </a:cubicBezTo>
                <a:close/>
              </a:path>
            </a:pathLst>
          </a:custGeom>
          <a:solidFill>
            <a:srgbClr val="EEB500"/>
          </a:solidFill>
          <a:ln>
            <a:noFill/>
          </a:ln>
        </p:spPr>
        <p:txBody>
          <a:bodyPr vert="horz" wrap="square" lIns="91440" tIns="45720" rIns="91440" bIns="45720" numCol="1" anchor="t" anchorCtr="0" compatLnSpc="1">
            <a:prstTxWarp prst="textNoShape">
              <a:avLst/>
            </a:prstTxWarp>
          </a:bodyPr>
          <a:lstStyle/>
          <a:p>
            <a:pPr defTabSz="1219170">
              <a:defRPr/>
            </a:pPr>
            <a:endParaRPr lang="en-GB" sz="2400" kern="0">
              <a:solidFill>
                <a:srgbClr val="001965"/>
              </a:solidFill>
            </a:endParaRPr>
          </a:p>
        </p:txBody>
      </p:sp>
      <p:sp>
        <p:nvSpPr>
          <p:cNvPr id="17" name="Down Arrow 16"/>
          <p:cNvSpPr/>
          <p:nvPr/>
        </p:nvSpPr>
        <p:spPr>
          <a:xfrm>
            <a:off x="5964638" y="1939132"/>
            <a:ext cx="265345" cy="447153"/>
          </a:xfrm>
          <a:prstGeom prst="downArrow">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grpSp>
        <p:nvGrpSpPr>
          <p:cNvPr id="62" name="Group 61"/>
          <p:cNvGrpSpPr/>
          <p:nvPr/>
        </p:nvGrpSpPr>
        <p:grpSpPr>
          <a:xfrm>
            <a:off x="2064575" y="2987941"/>
            <a:ext cx="8469415" cy="890964"/>
            <a:chOff x="1678495" y="2987943"/>
            <a:chExt cx="8469414" cy="890964"/>
          </a:xfrm>
        </p:grpSpPr>
        <p:cxnSp>
          <p:nvCxnSpPr>
            <p:cNvPr id="50" name="Straight Arrow Connector 49"/>
            <p:cNvCxnSpPr>
              <a:cxnSpLocks/>
            </p:cNvCxnSpPr>
            <p:nvPr/>
          </p:nvCxnSpPr>
          <p:spPr>
            <a:xfrm flipH="1">
              <a:off x="1678495" y="2987946"/>
              <a:ext cx="4055837" cy="822825"/>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cxnSpLocks/>
            </p:cNvCxnSpPr>
            <p:nvPr/>
          </p:nvCxnSpPr>
          <p:spPr>
            <a:xfrm flipH="1">
              <a:off x="3553364" y="2987944"/>
              <a:ext cx="2180968" cy="870449"/>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cxnSpLocks/>
            </p:cNvCxnSpPr>
            <p:nvPr/>
          </p:nvCxnSpPr>
          <p:spPr>
            <a:xfrm>
              <a:off x="5734332" y="2987943"/>
              <a:ext cx="2154152" cy="882854"/>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cxnSpLocks/>
            </p:cNvCxnSpPr>
            <p:nvPr/>
          </p:nvCxnSpPr>
          <p:spPr>
            <a:xfrm>
              <a:off x="5734332" y="2987944"/>
              <a:ext cx="4413577" cy="890963"/>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2" name="Rectangle 31">
            <a:extLst>
              <a:ext uri="{FF2B5EF4-FFF2-40B4-BE49-F238E27FC236}">
                <a16:creationId xmlns:a16="http://schemas.microsoft.com/office/drawing/2014/main" id="{1AD32B72-5B2C-48A6-9EED-458456863CC4}"/>
              </a:ext>
            </a:extLst>
          </p:cNvPr>
          <p:cNvSpPr/>
          <p:nvPr/>
        </p:nvSpPr>
        <p:spPr>
          <a:xfrm>
            <a:off x="4684436" y="1506179"/>
            <a:ext cx="2822621" cy="430119"/>
          </a:xfrm>
          <a:prstGeom prst="rect">
            <a:avLst/>
          </a:prstGeom>
          <a:solidFill>
            <a:srgbClr val="0000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t>Diet-induced obesity</a:t>
            </a:r>
            <a:endParaRPr lang="en-GB" sz="1867" b="1" dirty="0"/>
          </a:p>
        </p:txBody>
      </p:sp>
      <p:sp>
        <p:nvSpPr>
          <p:cNvPr id="30" name="Rectangle 29">
            <a:extLst>
              <a:ext uri="{FF2B5EF4-FFF2-40B4-BE49-F238E27FC236}">
                <a16:creationId xmlns:a16="http://schemas.microsoft.com/office/drawing/2014/main" id="{B7CB68C9-F039-4068-BAFB-6BA387150A8C}"/>
              </a:ext>
            </a:extLst>
          </p:cNvPr>
          <p:cNvSpPr/>
          <p:nvPr/>
        </p:nvSpPr>
        <p:spPr>
          <a:xfrm>
            <a:off x="1664855" y="3916960"/>
            <a:ext cx="1528165" cy="731781"/>
          </a:xfrm>
          <a:prstGeom prst="rect">
            <a:avLst/>
          </a:prstGeom>
          <a:solidFill>
            <a:schemeClr val="bg1"/>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Arteries</a:t>
            </a:r>
          </a:p>
          <a:p>
            <a:pPr algn="ctr"/>
            <a:r>
              <a:rPr lang="en-US" sz="1467" b="1" dirty="0">
                <a:solidFill>
                  <a:schemeClr val="tx1"/>
                </a:solidFill>
              </a:rPr>
              <a:t>(Hypertension,</a:t>
            </a:r>
            <a:br>
              <a:rPr lang="en-US" sz="1467" b="1" dirty="0">
                <a:solidFill>
                  <a:schemeClr val="tx1"/>
                </a:solidFill>
              </a:rPr>
            </a:br>
            <a:r>
              <a:rPr lang="en-US" sz="1467" b="1" dirty="0">
                <a:solidFill>
                  <a:schemeClr val="tx1"/>
                </a:solidFill>
              </a:rPr>
              <a:t>CVD, CAD, PVD)</a:t>
            </a:r>
            <a:endParaRPr lang="en-GB" sz="1467" b="1" dirty="0">
              <a:solidFill>
                <a:schemeClr val="tx1"/>
              </a:solidFill>
            </a:endParaRPr>
          </a:p>
        </p:txBody>
      </p:sp>
      <p:sp>
        <p:nvSpPr>
          <p:cNvPr id="31" name="Rectangle 30">
            <a:extLst>
              <a:ext uri="{FF2B5EF4-FFF2-40B4-BE49-F238E27FC236}">
                <a16:creationId xmlns:a16="http://schemas.microsoft.com/office/drawing/2014/main" id="{41C97E2F-B9B2-4E51-AC90-25518E37B2B7}"/>
              </a:ext>
            </a:extLst>
          </p:cNvPr>
          <p:cNvSpPr/>
          <p:nvPr/>
        </p:nvSpPr>
        <p:spPr>
          <a:xfrm>
            <a:off x="3815181" y="3916960"/>
            <a:ext cx="1062972" cy="492443"/>
          </a:xfrm>
          <a:prstGeom prst="rect">
            <a:avLst/>
          </a:prstGeom>
          <a:solidFill>
            <a:schemeClr val="bg1"/>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Heart</a:t>
            </a:r>
          </a:p>
          <a:p>
            <a:pPr algn="ctr"/>
            <a:r>
              <a:rPr lang="en-US" sz="1467" b="1" dirty="0">
                <a:solidFill>
                  <a:schemeClr val="tx1"/>
                </a:solidFill>
              </a:rPr>
              <a:t>(HFPEF)</a:t>
            </a:r>
            <a:endParaRPr lang="en-GB" sz="1467" b="1" dirty="0">
              <a:solidFill>
                <a:schemeClr val="tx1"/>
              </a:solidFill>
            </a:endParaRPr>
          </a:p>
        </p:txBody>
      </p:sp>
      <p:sp>
        <p:nvSpPr>
          <p:cNvPr id="43" name="Rectangle 42">
            <a:extLst>
              <a:ext uri="{FF2B5EF4-FFF2-40B4-BE49-F238E27FC236}">
                <a16:creationId xmlns:a16="http://schemas.microsoft.com/office/drawing/2014/main" id="{DBA533AA-6AF3-40E8-BA3C-9C619037E309}"/>
              </a:ext>
            </a:extLst>
          </p:cNvPr>
          <p:cNvSpPr/>
          <p:nvPr/>
        </p:nvSpPr>
        <p:spPr>
          <a:xfrm>
            <a:off x="7900589" y="3916961"/>
            <a:ext cx="1086612" cy="475577"/>
          </a:xfrm>
          <a:prstGeom prst="rect">
            <a:avLst/>
          </a:prstGeom>
          <a:solidFill>
            <a:schemeClr val="bg1"/>
          </a:solidFill>
          <a:ln>
            <a:solidFill>
              <a:srgbClr val="EEB5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Pancreas</a:t>
            </a:r>
            <a:br>
              <a:rPr lang="en-US" sz="1600" b="1" dirty="0">
                <a:solidFill>
                  <a:schemeClr val="tx1"/>
                </a:solidFill>
              </a:rPr>
            </a:br>
            <a:r>
              <a:rPr lang="en-US" sz="1467" b="1" dirty="0">
                <a:solidFill>
                  <a:schemeClr val="tx1"/>
                </a:solidFill>
              </a:rPr>
              <a:t>(T2DM)</a:t>
            </a:r>
            <a:endParaRPr lang="en-GB" sz="1600" b="1" dirty="0">
              <a:solidFill>
                <a:schemeClr val="tx1"/>
              </a:solidFill>
            </a:endParaRPr>
          </a:p>
        </p:txBody>
      </p:sp>
      <p:sp>
        <p:nvSpPr>
          <p:cNvPr id="44" name="Rectangle 43">
            <a:extLst>
              <a:ext uri="{FF2B5EF4-FFF2-40B4-BE49-F238E27FC236}">
                <a16:creationId xmlns:a16="http://schemas.microsoft.com/office/drawing/2014/main" id="{B6BF774A-CE54-4F5B-AF29-82F7ABD62821}"/>
              </a:ext>
            </a:extLst>
          </p:cNvPr>
          <p:cNvSpPr/>
          <p:nvPr/>
        </p:nvSpPr>
        <p:spPr>
          <a:xfrm>
            <a:off x="9908416" y="3916961"/>
            <a:ext cx="923053" cy="531353"/>
          </a:xfrm>
          <a:prstGeom prst="rect">
            <a:avLst/>
          </a:prstGeom>
          <a:solidFill>
            <a:schemeClr val="bg1"/>
          </a:solidFill>
          <a:ln>
            <a:solidFill>
              <a:srgbClr val="831F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Kidney</a:t>
            </a:r>
          </a:p>
          <a:p>
            <a:pPr algn="ctr"/>
            <a:r>
              <a:rPr lang="en-US" sz="1467" b="1" dirty="0">
                <a:solidFill>
                  <a:schemeClr val="tx1"/>
                </a:solidFill>
              </a:rPr>
              <a:t>(CKD)</a:t>
            </a:r>
            <a:endParaRPr lang="en-GB" sz="1467" b="1" dirty="0">
              <a:solidFill>
                <a:schemeClr val="tx1"/>
              </a:solidFill>
            </a:endParaRPr>
          </a:p>
        </p:txBody>
      </p:sp>
      <p:sp>
        <p:nvSpPr>
          <p:cNvPr id="45" name="Title 2">
            <a:extLst>
              <a:ext uri="{FF2B5EF4-FFF2-40B4-BE49-F238E27FC236}">
                <a16:creationId xmlns:a16="http://schemas.microsoft.com/office/drawing/2014/main" id="{DCE5C46C-F07E-4AFD-BD8B-EBBC875DF61B}"/>
              </a:ext>
            </a:extLst>
          </p:cNvPr>
          <p:cNvSpPr>
            <a:spLocks noGrp="1"/>
          </p:cNvSpPr>
          <p:nvPr>
            <p:ph type="title"/>
          </p:nvPr>
        </p:nvSpPr>
        <p:spPr>
          <a:xfrm>
            <a:off x="319672" y="148416"/>
            <a:ext cx="10515600" cy="1179381"/>
          </a:xfrm>
        </p:spPr>
        <p:txBody>
          <a:bodyPr>
            <a:noAutofit/>
          </a:bodyPr>
          <a:lstStyle/>
          <a:p>
            <a:r>
              <a:rPr lang="en-US" sz="2800" dirty="0">
                <a:solidFill>
                  <a:srgbClr val="0000FF"/>
                </a:solidFill>
                <a:latin typeface="+mn-lt"/>
              </a:rPr>
              <a:t>The co-morbidity profiles of individual NCDs are competing threats to life linked by common biology that also progress collinearly</a:t>
            </a:r>
          </a:p>
        </p:txBody>
      </p:sp>
      <p:sp>
        <p:nvSpPr>
          <p:cNvPr id="46" name="Text Box 4">
            <a:extLst>
              <a:ext uri="{FF2B5EF4-FFF2-40B4-BE49-F238E27FC236}">
                <a16:creationId xmlns:a16="http://schemas.microsoft.com/office/drawing/2014/main" id="{F913E340-A99F-41B0-9E51-59ADA2F5A168}"/>
              </a:ext>
            </a:extLst>
          </p:cNvPr>
          <p:cNvSpPr txBox="1">
            <a:spLocks noChangeArrowheads="1"/>
          </p:cNvSpPr>
          <p:nvPr/>
        </p:nvSpPr>
        <p:spPr bwMode="auto">
          <a:xfrm>
            <a:off x="223320" y="6086006"/>
            <a:ext cx="114826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000" dirty="0"/>
              <a:t>CAD, coronary artery disease; CKD, chronic kidney disease; CVD, cerebrovascular disease; CVS, cardiovascular system; HFPEF, heart failure with preserved ejection fraction; PVD, peripheral vascular disease; T2DM, type 2 diabetes mellitus. </a:t>
            </a:r>
          </a:p>
        </p:txBody>
      </p:sp>
      <p:sp>
        <p:nvSpPr>
          <p:cNvPr id="67" name="Down Arrow 19">
            <a:extLst>
              <a:ext uri="{FF2B5EF4-FFF2-40B4-BE49-F238E27FC236}">
                <a16:creationId xmlns:a16="http://schemas.microsoft.com/office/drawing/2014/main" id="{D53371A4-022D-4F33-9406-BB62184206E2}"/>
              </a:ext>
            </a:extLst>
          </p:cNvPr>
          <p:cNvSpPr/>
          <p:nvPr/>
        </p:nvSpPr>
        <p:spPr>
          <a:xfrm>
            <a:off x="5977579" y="2987941"/>
            <a:ext cx="265347" cy="689939"/>
          </a:xfrm>
          <a:prstGeom prst="downArrow">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9" name="Freeform 49">
            <a:extLst>
              <a:ext uri="{FF2B5EF4-FFF2-40B4-BE49-F238E27FC236}">
                <a16:creationId xmlns:a16="http://schemas.microsoft.com/office/drawing/2014/main" id="{711A0182-DD90-4DDD-BE97-9E8034B1CAF6}"/>
              </a:ext>
            </a:extLst>
          </p:cNvPr>
          <p:cNvSpPr>
            <a:spLocks/>
          </p:cNvSpPr>
          <p:nvPr/>
        </p:nvSpPr>
        <p:spPr bwMode="auto">
          <a:xfrm>
            <a:off x="5327591" y="3706929"/>
            <a:ext cx="1866144" cy="972248"/>
          </a:xfrm>
          <a:custGeom>
            <a:avLst/>
            <a:gdLst>
              <a:gd name="T0" fmla="*/ 2584 w 4353"/>
              <a:gd name="T1" fmla="*/ 201 h 2953"/>
              <a:gd name="T2" fmla="*/ 2512 w 4353"/>
              <a:gd name="T3" fmla="*/ 201 h 2953"/>
              <a:gd name="T4" fmla="*/ 2345 w 4353"/>
              <a:gd name="T5" fmla="*/ 231 h 2953"/>
              <a:gd name="T6" fmla="*/ 2299 w 4353"/>
              <a:gd name="T7" fmla="*/ 372 h 2953"/>
              <a:gd name="T8" fmla="*/ 2325 w 4353"/>
              <a:gd name="T9" fmla="*/ 396 h 2953"/>
              <a:gd name="T10" fmla="*/ 2371 w 4353"/>
              <a:gd name="T11" fmla="*/ 456 h 2953"/>
              <a:gd name="T12" fmla="*/ 2413 w 4353"/>
              <a:gd name="T13" fmla="*/ 641 h 2953"/>
              <a:gd name="T14" fmla="*/ 2467 w 4353"/>
              <a:gd name="T15" fmla="*/ 1436 h 2953"/>
              <a:gd name="T16" fmla="*/ 2401 w 4353"/>
              <a:gd name="T17" fmla="*/ 1582 h 2953"/>
              <a:gd name="T18" fmla="*/ 2196 w 4353"/>
              <a:gd name="T19" fmla="*/ 1709 h 2953"/>
              <a:gd name="T20" fmla="*/ 1887 w 4353"/>
              <a:gd name="T21" fmla="*/ 1855 h 2953"/>
              <a:gd name="T22" fmla="*/ 1642 w 4353"/>
              <a:gd name="T23" fmla="*/ 2035 h 2953"/>
              <a:gd name="T24" fmla="*/ 1142 w 4353"/>
              <a:gd name="T25" fmla="*/ 2551 h 2953"/>
              <a:gd name="T26" fmla="*/ 835 w 4353"/>
              <a:gd name="T27" fmla="*/ 2866 h 2953"/>
              <a:gd name="T28" fmla="*/ 551 w 4353"/>
              <a:gd name="T29" fmla="*/ 2809 h 2953"/>
              <a:gd name="T30" fmla="*/ 262 w 4353"/>
              <a:gd name="T31" fmla="*/ 2058 h 2953"/>
              <a:gd name="T32" fmla="*/ 101 w 4353"/>
              <a:gd name="T33" fmla="*/ 1623 h 2953"/>
              <a:gd name="T34" fmla="*/ 17 w 4353"/>
              <a:gd name="T35" fmla="*/ 1308 h 2953"/>
              <a:gd name="T36" fmla="*/ 138 w 4353"/>
              <a:gd name="T37" fmla="*/ 632 h 2953"/>
              <a:gd name="T38" fmla="*/ 473 w 4353"/>
              <a:gd name="T39" fmla="*/ 285 h 2953"/>
              <a:gd name="T40" fmla="*/ 1194 w 4353"/>
              <a:gd name="T41" fmla="*/ 29 h 2953"/>
              <a:gd name="T42" fmla="*/ 1900 w 4353"/>
              <a:gd name="T43" fmla="*/ 41 h 2953"/>
              <a:gd name="T44" fmla="*/ 2242 w 4353"/>
              <a:gd name="T45" fmla="*/ 64 h 2953"/>
              <a:gd name="T46" fmla="*/ 2690 w 4353"/>
              <a:gd name="T47" fmla="*/ 72 h 2953"/>
              <a:gd name="T48" fmla="*/ 3364 w 4353"/>
              <a:gd name="T49" fmla="*/ 95 h 2953"/>
              <a:gd name="T50" fmla="*/ 3942 w 4353"/>
              <a:gd name="T51" fmla="*/ 134 h 2953"/>
              <a:gd name="T52" fmla="*/ 4211 w 4353"/>
              <a:gd name="T53" fmla="*/ 161 h 2953"/>
              <a:gd name="T54" fmla="*/ 4318 w 4353"/>
              <a:gd name="T55" fmla="*/ 337 h 2953"/>
              <a:gd name="T56" fmla="*/ 4234 w 4353"/>
              <a:gd name="T57" fmla="*/ 476 h 2953"/>
              <a:gd name="T58" fmla="*/ 3491 w 4353"/>
              <a:gd name="T59" fmla="*/ 1137 h 2953"/>
              <a:gd name="T60" fmla="*/ 2926 w 4353"/>
              <a:gd name="T61" fmla="*/ 1432 h 2953"/>
              <a:gd name="T62" fmla="*/ 2706 w 4353"/>
              <a:gd name="T63" fmla="*/ 1442 h 2953"/>
              <a:gd name="T64" fmla="*/ 2594 w 4353"/>
              <a:gd name="T65" fmla="*/ 1354 h 2953"/>
              <a:gd name="T66" fmla="*/ 2548 w 4353"/>
              <a:gd name="T67" fmla="*/ 1204 h 2953"/>
              <a:gd name="T68" fmla="*/ 2494 w 4353"/>
              <a:gd name="T69" fmla="*/ 607 h 2953"/>
              <a:gd name="T70" fmla="*/ 2577 w 4353"/>
              <a:gd name="T71" fmla="*/ 219 h 2953"/>
              <a:gd name="T72" fmla="*/ 2584 w 4353"/>
              <a:gd name="T73" fmla="*/ 201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53" h="2953">
                <a:moveTo>
                  <a:pt x="2584" y="201"/>
                </a:moveTo>
                <a:cubicBezTo>
                  <a:pt x="2558" y="201"/>
                  <a:pt x="2534" y="198"/>
                  <a:pt x="2512" y="201"/>
                </a:cubicBezTo>
                <a:cubicBezTo>
                  <a:pt x="2456" y="209"/>
                  <a:pt x="2400" y="218"/>
                  <a:pt x="2345" y="231"/>
                </a:cubicBezTo>
                <a:cubicBezTo>
                  <a:pt x="2284" y="245"/>
                  <a:pt x="2260" y="322"/>
                  <a:pt x="2299" y="372"/>
                </a:cubicBezTo>
                <a:cubicBezTo>
                  <a:pt x="2306" y="381"/>
                  <a:pt x="2315" y="390"/>
                  <a:pt x="2325" y="396"/>
                </a:cubicBezTo>
                <a:cubicBezTo>
                  <a:pt x="2350" y="409"/>
                  <a:pt x="2365" y="430"/>
                  <a:pt x="2371" y="456"/>
                </a:cubicBezTo>
                <a:cubicBezTo>
                  <a:pt x="2387" y="517"/>
                  <a:pt x="2404" y="578"/>
                  <a:pt x="2413" y="641"/>
                </a:cubicBezTo>
                <a:cubicBezTo>
                  <a:pt x="2451" y="904"/>
                  <a:pt x="2463" y="1170"/>
                  <a:pt x="2467" y="1436"/>
                </a:cubicBezTo>
                <a:cubicBezTo>
                  <a:pt x="2468" y="1497"/>
                  <a:pt x="2445" y="1543"/>
                  <a:pt x="2401" y="1582"/>
                </a:cubicBezTo>
                <a:cubicBezTo>
                  <a:pt x="2341" y="1637"/>
                  <a:pt x="2269" y="1674"/>
                  <a:pt x="2196" y="1709"/>
                </a:cubicBezTo>
                <a:cubicBezTo>
                  <a:pt x="2094" y="1758"/>
                  <a:pt x="1990" y="1806"/>
                  <a:pt x="1887" y="1855"/>
                </a:cubicBezTo>
                <a:cubicBezTo>
                  <a:pt x="1794" y="1900"/>
                  <a:pt x="1714" y="1962"/>
                  <a:pt x="1642" y="2035"/>
                </a:cubicBezTo>
                <a:cubicBezTo>
                  <a:pt x="1474" y="2206"/>
                  <a:pt x="1309" y="2379"/>
                  <a:pt x="1142" y="2551"/>
                </a:cubicBezTo>
                <a:cubicBezTo>
                  <a:pt x="1040" y="2656"/>
                  <a:pt x="940" y="2763"/>
                  <a:pt x="835" y="2866"/>
                </a:cubicBezTo>
                <a:cubicBezTo>
                  <a:pt x="745" y="2953"/>
                  <a:pt x="605" y="2924"/>
                  <a:pt x="551" y="2809"/>
                </a:cubicBezTo>
                <a:cubicBezTo>
                  <a:pt x="435" y="2566"/>
                  <a:pt x="346" y="2313"/>
                  <a:pt x="262" y="2058"/>
                </a:cubicBezTo>
                <a:cubicBezTo>
                  <a:pt x="213" y="1911"/>
                  <a:pt x="155" y="1768"/>
                  <a:pt x="101" y="1623"/>
                </a:cubicBezTo>
                <a:cubicBezTo>
                  <a:pt x="62" y="1521"/>
                  <a:pt x="24" y="1418"/>
                  <a:pt x="17" y="1308"/>
                </a:cubicBezTo>
                <a:cubicBezTo>
                  <a:pt x="0" y="1073"/>
                  <a:pt x="21" y="844"/>
                  <a:pt x="138" y="632"/>
                </a:cubicBezTo>
                <a:cubicBezTo>
                  <a:pt x="218" y="486"/>
                  <a:pt x="335" y="376"/>
                  <a:pt x="473" y="285"/>
                </a:cubicBezTo>
                <a:cubicBezTo>
                  <a:pt x="692" y="141"/>
                  <a:pt x="935" y="61"/>
                  <a:pt x="1194" y="29"/>
                </a:cubicBezTo>
                <a:cubicBezTo>
                  <a:pt x="1430" y="0"/>
                  <a:pt x="1664" y="9"/>
                  <a:pt x="1900" y="41"/>
                </a:cubicBezTo>
                <a:cubicBezTo>
                  <a:pt x="2013" y="57"/>
                  <a:pt x="2128" y="59"/>
                  <a:pt x="2242" y="64"/>
                </a:cubicBezTo>
                <a:cubicBezTo>
                  <a:pt x="2392" y="69"/>
                  <a:pt x="2541" y="74"/>
                  <a:pt x="2690" y="72"/>
                </a:cubicBezTo>
                <a:cubicBezTo>
                  <a:pt x="2915" y="68"/>
                  <a:pt x="3139" y="83"/>
                  <a:pt x="3364" y="95"/>
                </a:cubicBezTo>
                <a:cubicBezTo>
                  <a:pt x="3557" y="106"/>
                  <a:pt x="3749" y="119"/>
                  <a:pt x="3942" y="134"/>
                </a:cubicBezTo>
                <a:cubicBezTo>
                  <a:pt x="4032" y="140"/>
                  <a:pt x="4121" y="150"/>
                  <a:pt x="4211" y="161"/>
                </a:cubicBezTo>
                <a:cubicBezTo>
                  <a:pt x="4315" y="174"/>
                  <a:pt x="4353" y="237"/>
                  <a:pt x="4318" y="337"/>
                </a:cubicBezTo>
                <a:cubicBezTo>
                  <a:pt x="4299" y="389"/>
                  <a:pt x="4272" y="436"/>
                  <a:pt x="4234" y="476"/>
                </a:cubicBezTo>
                <a:cubicBezTo>
                  <a:pt x="4009" y="721"/>
                  <a:pt x="3765" y="946"/>
                  <a:pt x="3491" y="1137"/>
                </a:cubicBezTo>
                <a:cubicBezTo>
                  <a:pt x="3316" y="1259"/>
                  <a:pt x="3127" y="1358"/>
                  <a:pt x="2926" y="1432"/>
                </a:cubicBezTo>
                <a:cubicBezTo>
                  <a:pt x="2854" y="1459"/>
                  <a:pt x="2780" y="1461"/>
                  <a:pt x="2706" y="1442"/>
                </a:cubicBezTo>
                <a:cubicBezTo>
                  <a:pt x="2656" y="1428"/>
                  <a:pt x="2619" y="1399"/>
                  <a:pt x="2594" y="1354"/>
                </a:cubicBezTo>
                <a:cubicBezTo>
                  <a:pt x="2569" y="1307"/>
                  <a:pt x="2557" y="1256"/>
                  <a:pt x="2548" y="1204"/>
                </a:cubicBezTo>
                <a:cubicBezTo>
                  <a:pt x="2516" y="1006"/>
                  <a:pt x="2494" y="808"/>
                  <a:pt x="2494" y="607"/>
                </a:cubicBezTo>
                <a:cubicBezTo>
                  <a:pt x="2494" y="472"/>
                  <a:pt x="2523" y="343"/>
                  <a:pt x="2577" y="219"/>
                </a:cubicBezTo>
                <a:cubicBezTo>
                  <a:pt x="2579" y="214"/>
                  <a:pt x="2581" y="209"/>
                  <a:pt x="2584" y="201"/>
                </a:cubicBezTo>
                <a:close/>
              </a:path>
            </a:pathLst>
          </a:custGeom>
          <a:solidFill>
            <a:srgbClr val="CC3300"/>
          </a:solidFill>
          <a:ln>
            <a:noFill/>
          </a:ln>
        </p:spPr>
        <p:txBody>
          <a:bodyPr vert="horz" wrap="square" lIns="91440" tIns="45720" rIns="91440" bIns="45720" numCol="1" anchor="t" anchorCtr="0" compatLnSpc="1">
            <a:prstTxWarp prst="textNoShape">
              <a:avLst/>
            </a:prstTxWarp>
          </a:bodyPr>
          <a:lstStyle/>
          <a:p>
            <a:pPr>
              <a:defRPr/>
            </a:pPr>
            <a:endParaRPr lang="en-US" sz="2400">
              <a:solidFill>
                <a:srgbClr val="001965"/>
              </a:solidFill>
              <a:latin typeface="Verdana"/>
            </a:endParaRPr>
          </a:p>
        </p:txBody>
      </p:sp>
      <p:sp>
        <p:nvSpPr>
          <p:cNvPr id="40" name="Rectangle 39">
            <a:extLst>
              <a:ext uri="{FF2B5EF4-FFF2-40B4-BE49-F238E27FC236}">
                <a16:creationId xmlns:a16="http://schemas.microsoft.com/office/drawing/2014/main" id="{D625C201-6687-40C4-BA7C-3F99DD176831}"/>
              </a:ext>
            </a:extLst>
          </p:cNvPr>
          <p:cNvSpPr/>
          <p:nvPr/>
        </p:nvSpPr>
        <p:spPr>
          <a:xfrm>
            <a:off x="5640972" y="3916961"/>
            <a:ext cx="1086423" cy="521053"/>
          </a:xfrm>
          <a:prstGeom prst="rect">
            <a:avLst/>
          </a:prstGeom>
          <a:solidFill>
            <a:schemeClr val="bg1"/>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Liver</a:t>
            </a:r>
          </a:p>
          <a:p>
            <a:pPr algn="ctr"/>
            <a:r>
              <a:rPr lang="en-US" sz="1467" b="1" dirty="0">
                <a:solidFill>
                  <a:schemeClr val="tx1"/>
                </a:solidFill>
              </a:rPr>
              <a:t>(NAFLD)</a:t>
            </a:r>
          </a:p>
        </p:txBody>
      </p:sp>
      <p:sp>
        <p:nvSpPr>
          <p:cNvPr id="33" name="Rectangle 32">
            <a:extLst>
              <a:ext uri="{FF2B5EF4-FFF2-40B4-BE49-F238E27FC236}">
                <a16:creationId xmlns:a16="http://schemas.microsoft.com/office/drawing/2014/main" id="{EC311FD0-9118-4E2A-B244-B9EF5DBC9369}"/>
              </a:ext>
            </a:extLst>
          </p:cNvPr>
          <p:cNvSpPr/>
          <p:nvPr/>
        </p:nvSpPr>
        <p:spPr>
          <a:xfrm>
            <a:off x="4118303" y="2426805"/>
            <a:ext cx="3917372" cy="639740"/>
          </a:xfrm>
          <a:prstGeom prst="rect">
            <a:avLst/>
          </a:prstGeom>
          <a:solidFill>
            <a:srgbClr val="0000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t>Metabolic stress</a:t>
            </a:r>
          </a:p>
          <a:p>
            <a:pPr algn="ctr"/>
            <a:r>
              <a:rPr lang="en-US" sz="1867" b="1" dirty="0"/>
              <a:t>Systemic inflammation and fibrosis</a:t>
            </a:r>
            <a:endParaRPr lang="en-GB" sz="1867" b="1" dirty="0"/>
          </a:p>
        </p:txBody>
      </p:sp>
      <p:sp>
        <p:nvSpPr>
          <p:cNvPr id="2" name="TextBox 1"/>
          <p:cNvSpPr txBox="1"/>
          <p:nvPr/>
        </p:nvSpPr>
        <p:spPr>
          <a:xfrm>
            <a:off x="7746521" y="1536388"/>
            <a:ext cx="3997313" cy="369332"/>
          </a:xfrm>
          <a:prstGeom prst="rect">
            <a:avLst/>
          </a:prstGeom>
          <a:noFill/>
        </p:spPr>
        <p:txBody>
          <a:bodyPr wrap="none" rtlCol="0">
            <a:spAutoFit/>
          </a:bodyPr>
          <a:lstStyle/>
          <a:p>
            <a:r>
              <a:rPr lang="en-US" dirty="0">
                <a:solidFill>
                  <a:srgbClr val="C00000"/>
                </a:solidFill>
              </a:rPr>
              <a:t>Integrated assessment and management</a:t>
            </a:r>
          </a:p>
        </p:txBody>
      </p:sp>
      <p:grpSp>
        <p:nvGrpSpPr>
          <p:cNvPr id="35" name="Group 34">
            <a:extLst>
              <a:ext uri="{FF2B5EF4-FFF2-40B4-BE49-F238E27FC236}">
                <a16:creationId xmlns:a16="http://schemas.microsoft.com/office/drawing/2014/main" id="{FA695091-3131-4CC1-86A8-FABAC35EBBCC}"/>
              </a:ext>
            </a:extLst>
          </p:cNvPr>
          <p:cNvGrpSpPr/>
          <p:nvPr/>
        </p:nvGrpSpPr>
        <p:grpSpPr>
          <a:xfrm>
            <a:off x="10343792" y="6488668"/>
            <a:ext cx="1508140" cy="369332"/>
            <a:chOff x="10609338" y="6488668"/>
            <a:chExt cx="1508140" cy="369332"/>
          </a:xfrm>
        </p:grpSpPr>
        <p:pic>
          <p:nvPicPr>
            <p:cNvPr id="36" name="Picture 188">
              <a:extLst>
                <a:ext uri="{FF2B5EF4-FFF2-40B4-BE49-F238E27FC236}">
                  <a16:creationId xmlns:a16="http://schemas.microsoft.com/office/drawing/2014/main" id="{47168558-D3F3-4E40-B42D-B38CA959285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a:extLst>
                <a:ext uri="{FF2B5EF4-FFF2-40B4-BE49-F238E27FC236}">
                  <a16:creationId xmlns:a16="http://schemas.microsoft.com/office/drawing/2014/main" id="{D55038EA-0CBD-4181-815E-9FE222142727}"/>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61681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75E7-36B2-4575-8A40-80295D40C640}"/>
              </a:ext>
            </a:extLst>
          </p:cNvPr>
          <p:cNvSpPr>
            <a:spLocks noGrp="1"/>
          </p:cNvSpPr>
          <p:nvPr>
            <p:ph type="title"/>
          </p:nvPr>
        </p:nvSpPr>
        <p:spPr>
          <a:xfrm>
            <a:off x="929185" y="187705"/>
            <a:ext cx="10515600" cy="590218"/>
          </a:xfrm>
        </p:spPr>
        <p:txBody>
          <a:bodyPr>
            <a:normAutofit fontScale="90000"/>
          </a:bodyPr>
          <a:lstStyle/>
          <a:p>
            <a:r>
              <a:rPr lang="en-US" dirty="0">
                <a:solidFill>
                  <a:srgbClr val="0000FF"/>
                </a:solidFill>
              </a:rPr>
              <a:t>Baseline Assessment</a:t>
            </a:r>
          </a:p>
        </p:txBody>
      </p:sp>
      <p:sp>
        <p:nvSpPr>
          <p:cNvPr id="3" name="Oval 2">
            <a:extLst>
              <a:ext uri="{FF2B5EF4-FFF2-40B4-BE49-F238E27FC236}">
                <a16:creationId xmlns:a16="http://schemas.microsoft.com/office/drawing/2014/main" id="{CD048EC0-BF66-4669-8A64-B074B6FE9680}"/>
              </a:ext>
            </a:extLst>
          </p:cNvPr>
          <p:cNvSpPr/>
          <p:nvPr/>
        </p:nvSpPr>
        <p:spPr>
          <a:xfrm>
            <a:off x="3307853" y="1663351"/>
            <a:ext cx="4833891" cy="45142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AEA3DE-3D3F-44D6-AA34-18AE76D287E3}"/>
              </a:ext>
            </a:extLst>
          </p:cNvPr>
          <p:cNvSpPr txBox="1"/>
          <p:nvPr/>
        </p:nvSpPr>
        <p:spPr>
          <a:xfrm>
            <a:off x="4215586" y="2620847"/>
            <a:ext cx="4161110" cy="2585323"/>
          </a:xfrm>
          <a:prstGeom prst="rect">
            <a:avLst/>
          </a:prstGeom>
          <a:noFill/>
        </p:spPr>
        <p:txBody>
          <a:bodyPr wrap="square" rtlCol="0">
            <a:spAutoFit/>
          </a:bodyPr>
          <a:lstStyle/>
          <a:p>
            <a:r>
              <a:rPr lang="en-US" b="1" u="sng" dirty="0">
                <a:solidFill>
                  <a:srgbClr val="FFC000"/>
                </a:solidFill>
              </a:rPr>
              <a:t>Core work up</a:t>
            </a:r>
          </a:p>
          <a:p>
            <a:pPr marL="285750" indent="-285750">
              <a:buFont typeface="Arial" panose="020B0604020202020204" pitchFamily="34" charset="0"/>
              <a:buChar char="•"/>
            </a:pPr>
            <a:r>
              <a:rPr lang="en-US" dirty="0">
                <a:solidFill>
                  <a:srgbClr val="FFC000"/>
                </a:solidFill>
              </a:rPr>
              <a:t>BMI/Waist circumference</a:t>
            </a:r>
          </a:p>
          <a:p>
            <a:pPr marL="285750" indent="-285750">
              <a:buFont typeface="Arial" panose="020B0604020202020204" pitchFamily="34" charset="0"/>
              <a:buChar char="•"/>
            </a:pPr>
            <a:r>
              <a:rPr lang="en-US" dirty="0">
                <a:solidFill>
                  <a:srgbClr val="FFC000"/>
                </a:solidFill>
              </a:rPr>
              <a:t>Lipid panel-AHA Prevent TM risk calculator</a:t>
            </a:r>
          </a:p>
          <a:p>
            <a:pPr marL="285750" indent="-285750">
              <a:buFont typeface="Arial" panose="020B0604020202020204" pitchFamily="34" charset="0"/>
              <a:buChar char="•"/>
            </a:pPr>
            <a:r>
              <a:rPr lang="en-US" dirty="0">
                <a:solidFill>
                  <a:srgbClr val="FFC000"/>
                </a:solidFill>
              </a:rPr>
              <a:t>A1C</a:t>
            </a:r>
          </a:p>
          <a:p>
            <a:pPr marL="285750" indent="-285750">
              <a:buFont typeface="Arial" panose="020B0604020202020204" pitchFamily="34" charset="0"/>
              <a:buChar char="•"/>
            </a:pPr>
            <a:r>
              <a:rPr lang="en-US" dirty="0">
                <a:solidFill>
                  <a:srgbClr val="FFC000"/>
                </a:solidFill>
              </a:rPr>
              <a:t>Fasting plasma glucose/insulin</a:t>
            </a:r>
          </a:p>
          <a:p>
            <a:pPr marL="285750" indent="-285750">
              <a:buFont typeface="Arial" panose="020B0604020202020204" pitchFamily="34" charset="0"/>
              <a:buChar char="•"/>
            </a:pPr>
            <a:r>
              <a:rPr lang="en-US" dirty="0">
                <a:solidFill>
                  <a:srgbClr val="FFC000"/>
                </a:solidFill>
              </a:rPr>
              <a:t>Blood pressure</a:t>
            </a:r>
          </a:p>
          <a:p>
            <a:pPr marL="285750" indent="-285750">
              <a:buFont typeface="Arial" panose="020B0604020202020204" pitchFamily="34" charset="0"/>
              <a:buChar char="•"/>
            </a:pPr>
            <a:r>
              <a:rPr lang="en-US" dirty="0">
                <a:solidFill>
                  <a:srgbClr val="FFC000"/>
                </a:solidFill>
              </a:rPr>
              <a:t>UACR</a:t>
            </a:r>
          </a:p>
          <a:p>
            <a:pPr marL="285750" indent="-285750">
              <a:buFont typeface="Arial" panose="020B0604020202020204" pitchFamily="34" charset="0"/>
              <a:buChar char="•"/>
            </a:pPr>
            <a:r>
              <a:rPr lang="en-US" dirty="0">
                <a:solidFill>
                  <a:srgbClr val="FFC000"/>
                </a:solidFill>
              </a:rPr>
              <a:t>CBC/Hepatic panel-FIB-4</a:t>
            </a:r>
          </a:p>
        </p:txBody>
      </p:sp>
      <p:sp>
        <p:nvSpPr>
          <p:cNvPr id="11" name="TextBox 10">
            <a:extLst>
              <a:ext uri="{FF2B5EF4-FFF2-40B4-BE49-F238E27FC236}">
                <a16:creationId xmlns:a16="http://schemas.microsoft.com/office/drawing/2014/main" id="{EA9C3E9A-A09C-4F5E-9D94-366635D2023C}"/>
              </a:ext>
            </a:extLst>
          </p:cNvPr>
          <p:cNvSpPr txBox="1"/>
          <p:nvPr/>
        </p:nvSpPr>
        <p:spPr>
          <a:xfrm>
            <a:off x="4599295" y="1086009"/>
            <a:ext cx="2322687" cy="369332"/>
          </a:xfrm>
          <a:prstGeom prst="rect">
            <a:avLst/>
          </a:prstGeom>
          <a:noFill/>
        </p:spPr>
        <p:txBody>
          <a:bodyPr wrap="none" rtlCol="0">
            <a:spAutoFit/>
          </a:bodyPr>
          <a:lstStyle/>
          <a:p>
            <a:r>
              <a:rPr lang="en-US" dirty="0"/>
              <a:t>Primary care screening</a:t>
            </a:r>
          </a:p>
        </p:txBody>
      </p:sp>
      <p:sp>
        <p:nvSpPr>
          <p:cNvPr id="12" name="TextBox 11">
            <a:extLst>
              <a:ext uri="{FF2B5EF4-FFF2-40B4-BE49-F238E27FC236}">
                <a16:creationId xmlns:a16="http://schemas.microsoft.com/office/drawing/2014/main" id="{FF7F6CF5-0921-4358-AD7C-4CB55D7A885C}"/>
              </a:ext>
            </a:extLst>
          </p:cNvPr>
          <p:cNvSpPr txBox="1"/>
          <p:nvPr/>
        </p:nvSpPr>
        <p:spPr>
          <a:xfrm>
            <a:off x="1486941" y="2450146"/>
            <a:ext cx="1426994" cy="369332"/>
          </a:xfrm>
          <a:prstGeom prst="rect">
            <a:avLst/>
          </a:prstGeom>
          <a:noFill/>
        </p:spPr>
        <p:txBody>
          <a:bodyPr wrap="none" rtlCol="0">
            <a:spAutoFit/>
          </a:bodyPr>
          <a:lstStyle/>
          <a:p>
            <a:r>
              <a:rPr lang="en-US" dirty="0"/>
              <a:t>Obesity clinic</a:t>
            </a:r>
          </a:p>
        </p:txBody>
      </p:sp>
      <p:sp>
        <p:nvSpPr>
          <p:cNvPr id="13" name="TextBox 12">
            <a:extLst>
              <a:ext uri="{FF2B5EF4-FFF2-40B4-BE49-F238E27FC236}">
                <a16:creationId xmlns:a16="http://schemas.microsoft.com/office/drawing/2014/main" id="{0B7832BC-6974-4B65-BD2B-C230B24F18AC}"/>
              </a:ext>
            </a:extLst>
          </p:cNvPr>
          <p:cNvSpPr txBox="1"/>
          <p:nvPr/>
        </p:nvSpPr>
        <p:spPr>
          <a:xfrm>
            <a:off x="8636432" y="2502091"/>
            <a:ext cx="2199833" cy="369332"/>
          </a:xfrm>
          <a:prstGeom prst="rect">
            <a:avLst/>
          </a:prstGeom>
          <a:noFill/>
        </p:spPr>
        <p:txBody>
          <a:bodyPr wrap="none" rtlCol="0">
            <a:spAutoFit/>
          </a:bodyPr>
          <a:lstStyle/>
          <a:p>
            <a:r>
              <a:rPr lang="en-US" dirty="0"/>
              <a:t>Preventive cardiology</a:t>
            </a:r>
          </a:p>
        </p:txBody>
      </p:sp>
      <p:sp>
        <p:nvSpPr>
          <p:cNvPr id="14" name="TextBox 13">
            <a:extLst>
              <a:ext uri="{FF2B5EF4-FFF2-40B4-BE49-F238E27FC236}">
                <a16:creationId xmlns:a16="http://schemas.microsoft.com/office/drawing/2014/main" id="{2877ACC7-848C-494D-929D-9513A00341D3}"/>
              </a:ext>
            </a:extLst>
          </p:cNvPr>
          <p:cNvSpPr txBox="1"/>
          <p:nvPr/>
        </p:nvSpPr>
        <p:spPr>
          <a:xfrm>
            <a:off x="1401377" y="5158854"/>
            <a:ext cx="1535485" cy="369332"/>
          </a:xfrm>
          <a:prstGeom prst="rect">
            <a:avLst/>
          </a:prstGeom>
          <a:noFill/>
        </p:spPr>
        <p:txBody>
          <a:bodyPr wrap="none" rtlCol="0">
            <a:spAutoFit/>
          </a:bodyPr>
          <a:lstStyle/>
          <a:p>
            <a:r>
              <a:rPr lang="en-US" dirty="0"/>
              <a:t>Diabetes clinic</a:t>
            </a:r>
          </a:p>
        </p:txBody>
      </p:sp>
      <p:sp>
        <p:nvSpPr>
          <p:cNvPr id="16" name="TextBox 15">
            <a:extLst>
              <a:ext uri="{FF2B5EF4-FFF2-40B4-BE49-F238E27FC236}">
                <a16:creationId xmlns:a16="http://schemas.microsoft.com/office/drawing/2014/main" id="{CB6CCC71-CA81-4F19-8730-D2BA9C58B2FB}"/>
              </a:ext>
            </a:extLst>
          </p:cNvPr>
          <p:cNvSpPr txBox="1"/>
          <p:nvPr/>
        </p:nvSpPr>
        <p:spPr>
          <a:xfrm>
            <a:off x="8821002" y="5343520"/>
            <a:ext cx="1099981" cy="369332"/>
          </a:xfrm>
          <a:prstGeom prst="rect">
            <a:avLst/>
          </a:prstGeom>
          <a:noFill/>
        </p:spPr>
        <p:txBody>
          <a:bodyPr wrap="none" rtlCol="0">
            <a:spAutoFit/>
          </a:bodyPr>
          <a:lstStyle/>
          <a:p>
            <a:r>
              <a:rPr lang="en-US" dirty="0"/>
              <a:t>CKD clinic</a:t>
            </a:r>
          </a:p>
        </p:txBody>
      </p:sp>
      <p:sp>
        <p:nvSpPr>
          <p:cNvPr id="21" name="TextBox 20">
            <a:extLst>
              <a:ext uri="{FF2B5EF4-FFF2-40B4-BE49-F238E27FC236}">
                <a16:creationId xmlns:a16="http://schemas.microsoft.com/office/drawing/2014/main" id="{C187F411-9082-4A73-8A10-1247E58BDC6B}"/>
              </a:ext>
            </a:extLst>
          </p:cNvPr>
          <p:cNvSpPr txBox="1"/>
          <p:nvPr/>
        </p:nvSpPr>
        <p:spPr>
          <a:xfrm>
            <a:off x="5325852" y="6246372"/>
            <a:ext cx="861133" cy="369332"/>
          </a:xfrm>
          <a:prstGeom prst="rect">
            <a:avLst/>
          </a:prstGeom>
          <a:noFill/>
        </p:spPr>
        <p:txBody>
          <a:bodyPr wrap="none" rtlCol="0">
            <a:spAutoFit/>
          </a:bodyPr>
          <a:lstStyle/>
          <a:p>
            <a:r>
              <a:rPr lang="en-US" dirty="0"/>
              <a:t>MASLD</a:t>
            </a:r>
          </a:p>
        </p:txBody>
      </p:sp>
      <p:cxnSp>
        <p:nvCxnSpPr>
          <p:cNvPr id="25" name="Straight Arrow Connector 24">
            <a:extLst>
              <a:ext uri="{FF2B5EF4-FFF2-40B4-BE49-F238E27FC236}">
                <a16:creationId xmlns:a16="http://schemas.microsoft.com/office/drawing/2014/main" id="{2613A072-F26E-47A3-98A9-489B5ACE2D0E}"/>
              </a:ext>
            </a:extLst>
          </p:cNvPr>
          <p:cNvCxnSpPr/>
          <p:nvPr/>
        </p:nvCxnSpPr>
        <p:spPr>
          <a:xfrm>
            <a:off x="2902424" y="2645546"/>
            <a:ext cx="1078210" cy="173932"/>
          </a:xfrm>
          <a:prstGeom prst="straightConnector1">
            <a:avLst/>
          </a:prstGeom>
          <a:ln w="444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FE1E0627-E099-45D3-8457-0352FEC37BD1}"/>
              </a:ext>
            </a:extLst>
          </p:cNvPr>
          <p:cNvCxnSpPr>
            <a:stCxn id="11" idx="2"/>
          </p:cNvCxnSpPr>
          <p:nvPr/>
        </p:nvCxnSpPr>
        <p:spPr>
          <a:xfrm flipH="1">
            <a:off x="5756418" y="1455341"/>
            <a:ext cx="4221" cy="698828"/>
          </a:xfrm>
          <a:prstGeom prst="straightConnector1">
            <a:avLst/>
          </a:prstGeom>
          <a:ln w="444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C2A1D10-14DD-4302-A792-B0258B34C976}"/>
              </a:ext>
            </a:extLst>
          </p:cNvPr>
          <p:cNvCxnSpPr>
            <a:stCxn id="13" idx="1"/>
          </p:cNvCxnSpPr>
          <p:nvPr/>
        </p:nvCxnSpPr>
        <p:spPr>
          <a:xfrm flipH="1">
            <a:off x="7539593" y="2686757"/>
            <a:ext cx="1096839" cy="247177"/>
          </a:xfrm>
          <a:prstGeom prst="straightConnector1">
            <a:avLst/>
          </a:prstGeom>
          <a:ln w="444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74B81380-9076-40F1-A155-E5225B97BFA0}"/>
              </a:ext>
            </a:extLst>
          </p:cNvPr>
          <p:cNvCxnSpPr>
            <a:stCxn id="16" idx="1"/>
          </p:cNvCxnSpPr>
          <p:nvPr/>
        </p:nvCxnSpPr>
        <p:spPr>
          <a:xfrm flipH="1" flipV="1">
            <a:off x="7691058" y="5082493"/>
            <a:ext cx="1129944" cy="445693"/>
          </a:xfrm>
          <a:prstGeom prst="straightConnector1">
            <a:avLst/>
          </a:prstGeom>
          <a:ln w="444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B77FCEE-A4D9-46D7-851D-4C1B76FDA3B7}"/>
              </a:ext>
            </a:extLst>
          </p:cNvPr>
          <p:cNvCxnSpPr>
            <a:stCxn id="14" idx="3"/>
          </p:cNvCxnSpPr>
          <p:nvPr/>
        </p:nvCxnSpPr>
        <p:spPr>
          <a:xfrm flipV="1">
            <a:off x="2936862" y="5026395"/>
            <a:ext cx="917082" cy="317125"/>
          </a:xfrm>
          <a:prstGeom prst="straightConnector1">
            <a:avLst/>
          </a:prstGeom>
          <a:ln w="444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6A33B1D-94E2-43A0-BC9E-E3E61AE90A73}"/>
              </a:ext>
            </a:extLst>
          </p:cNvPr>
          <p:cNvCxnSpPr>
            <a:stCxn id="21" idx="0"/>
          </p:cNvCxnSpPr>
          <p:nvPr/>
        </p:nvCxnSpPr>
        <p:spPr>
          <a:xfrm flipH="1" flipV="1">
            <a:off x="5756418" y="5856648"/>
            <a:ext cx="1" cy="389724"/>
          </a:xfrm>
          <a:prstGeom prst="straightConnector1">
            <a:avLst/>
          </a:prstGeom>
          <a:ln w="444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F743AD30-9BC4-4CCE-ABE2-97C97582BEAB}"/>
              </a:ext>
            </a:extLst>
          </p:cNvPr>
          <p:cNvGrpSpPr/>
          <p:nvPr/>
        </p:nvGrpSpPr>
        <p:grpSpPr>
          <a:xfrm>
            <a:off x="10431538" y="6488668"/>
            <a:ext cx="1508140" cy="369332"/>
            <a:chOff x="10609338" y="6488668"/>
            <a:chExt cx="1508140" cy="369332"/>
          </a:xfrm>
        </p:grpSpPr>
        <p:pic>
          <p:nvPicPr>
            <p:cNvPr id="18" name="Picture 188">
              <a:extLst>
                <a:ext uri="{FF2B5EF4-FFF2-40B4-BE49-F238E27FC236}">
                  <a16:creationId xmlns:a16="http://schemas.microsoft.com/office/drawing/2014/main" id="{B1493250-7C30-4C10-8AB9-A23B3300591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BF8909BC-5E94-4259-B910-E6DDB03871BA}"/>
                </a:ext>
              </a:extLst>
            </p:cNvPr>
            <p:cNvSpPr txBox="1"/>
            <p:nvPr/>
          </p:nvSpPr>
          <p:spPr>
            <a:xfrm>
              <a:off x="10874189" y="6488668"/>
              <a:ext cx="1243289" cy="369332"/>
            </a:xfrm>
            <a:prstGeom prst="rect">
              <a:avLst/>
            </a:prstGeom>
            <a:noFill/>
          </p:spPr>
          <p:txBody>
            <a:bodyPr wrap="none" rtlCol="0">
              <a:spAutoFit/>
            </a:bodyPr>
            <a:lstStyle/>
            <a:p>
              <a:r>
                <a:rPr lang="en-US" dirty="0"/>
                <a:t>SSLI at VCU</a:t>
              </a:r>
            </a:p>
          </p:txBody>
        </p:sp>
      </p:grpSp>
    </p:spTree>
    <p:extLst>
      <p:ext uri="{BB962C8B-B14F-4D97-AF65-F5344CB8AC3E}">
        <p14:creationId xmlns:p14="http://schemas.microsoft.com/office/powerpoint/2010/main" val="27730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A13E-13BE-46A4-9914-50780F231D4C}"/>
              </a:ext>
            </a:extLst>
          </p:cNvPr>
          <p:cNvSpPr>
            <a:spLocks noGrp="1"/>
          </p:cNvSpPr>
          <p:nvPr>
            <p:ph type="ctrTitle"/>
          </p:nvPr>
        </p:nvSpPr>
        <p:spPr>
          <a:xfrm>
            <a:off x="787399" y="1773238"/>
            <a:ext cx="9914467" cy="921135"/>
          </a:xfrm>
        </p:spPr>
        <p:txBody>
          <a:bodyPr/>
          <a:lstStyle/>
          <a:p>
            <a:r>
              <a:rPr lang="en-US" sz="3200" b="1" dirty="0">
                <a:latin typeface="Calibri" panose="020F0502020204030204" pitchFamily="34" charset="0"/>
                <a:ea typeface="Calibri" panose="020F0502020204030204" pitchFamily="34" charset="0"/>
              </a:rPr>
              <a:t>The Future of Metabolic Medicine and Clinical Trials:</a:t>
            </a:r>
            <a:br>
              <a:rPr lang="en-US" sz="3200" b="1" dirty="0">
                <a:latin typeface="Calibri" panose="020F0502020204030204" pitchFamily="34" charset="0"/>
                <a:ea typeface="Calibri" panose="020F0502020204030204" pitchFamily="34" charset="0"/>
              </a:rPr>
            </a:br>
            <a:r>
              <a:rPr lang="en-US" sz="3200" b="1" dirty="0">
                <a:latin typeface="Calibri" panose="020F0502020204030204" pitchFamily="34" charset="0"/>
                <a:ea typeface="Calibri" panose="020F0502020204030204" pitchFamily="34" charset="0"/>
              </a:rPr>
              <a:t>A Patient-Centric Paradigm</a:t>
            </a:r>
            <a:endParaRPr lang="en-US" sz="3200" b="1" dirty="0"/>
          </a:p>
        </p:txBody>
      </p:sp>
      <p:sp>
        <p:nvSpPr>
          <p:cNvPr id="3" name="Subtitle 2">
            <a:extLst>
              <a:ext uri="{FF2B5EF4-FFF2-40B4-BE49-F238E27FC236}">
                <a16:creationId xmlns:a16="http://schemas.microsoft.com/office/drawing/2014/main" id="{5C23F4D9-5822-4EB8-A401-22EBE47CFACC}"/>
              </a:ext>
            </a:extLst>
          </p:cNvPr>
          <p:cNvSpPr>
            <a:spLocks noGrp="1"/>
          </p:cNvSpPr>
          <p:nvPr>
            <p:ph type="subTitle" idx="1"/>
          </p:nvPr>
        </p:nvSpPr>
        <p:spPr>
          <a:xfrm>
            <a:off x="1858652" y="3983824"/>
            <a:ext cx="9144000" cy="1655762"/>
          </a:xfrm>
        </p:spPr>
        <p:txBody>
          <a:bodyPr/>
          <a:lstStyle/>
          <a:p>
            <a:r>
              <a:rPr lang="en-US" dirty="0">
                <a:solidFill>
                  <a:srgbClr val="0000FF"/>
                </a:solidFill>
              </a:rPr>
              <a:t>Arun J. Sanyal M.D.</a:t>
            </a:r>
          </a:p>
          <a:p>
            <a:r>
              <a:rPr lang="en-US" sz="1800" dirty="0"/>
              <a:t>Z Reno </a:t>
            </a:r>
            <a:r>
              <a:rPr lang="en-US" sz="1800" dirty="0" err="1"/>
              <a:t>Vlahcevic</a:t>
            </a:r>
            <a:r>
              <a:rPr lang="en-US" sz="1800" dirty="0"/>
              <a:t> Professor of Medicine</a:t>
            </a:r>
          </a:p>
          <a:p>
            <a:r>
              <a:rPr lang="en-US" sz="1800" dirty="0"/>
              <a:t>Director, Stravitz-Sanyal Institute for Liver Disease and Metabolic Health</a:t>
            </a:r>
          </a:p>
          <a:p>
            <a:r>
              <a:rPr lang="en-US" sz="1800" dirty="0"/>
              <a:t>Virginia Commonwealth University School of Medicine</a:t>
            </a:r>
          </a:p>
        </p:txBody>
      </p:sp>
    </p:spTree>
    <p:extLst>
      <p:ext uri="{BB962C8B-B14F-4D97-AF65-F5344CB8AC3E}">
        <p14:creationId xmlns:p14="http://schemas.microsoft.com/office/powerpoint/2010/main" val="164223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A352-ADB7-42DD-AE5E-E88CF97F89D9}"/>
              </a:ext>
            </a:extLst>
          </p:cNvPr>
          <p:cNvSpPr>
            <a:spLocks noGrp="1"/>
          </p:cNvSpPr>
          <p:nvPr>
            <p:ph type="title"/>
          </p:nvPr>
        </p:nvSpPr>
        <p:spPr>
          <a:xfrm>
            <a:off x="127832" y="206506"/>
            <a:ext cx="11989646" cy="1075487"/>
          </a:xfrm>
        </p:spPr>
        <p:txBody>
          <a:bodyPr>
            <a:normAutofit/>
          </a:bodyPr>
          <a:lstStyle/>
          <a:p>
            <a:r>
              <a:rPr lang="en-US" sz="3200" dirty="0">
                <a:solidFill>
                  <a:srgbClr val="0000FF"/>
                </a:solidFill>
              </a:rPr>
              <a:t>Mapping risk in multiple dimensions for the individual patient</a:t>
            </a:r>
          </a:p>
        </p:txBody>
      </p:sp>
      <p:sp>
        <p:nvSpPr>
          <p:cNvPr id="3" name="Rectangle: Rounded Corners 2">
            <a:extLst>
              <a:ext uri="{FF2B5EF4-FFF2-40B4-BE49-F238E27FC236}">
                <a16:creationId xmlns:a16="http://schemas.microsoft.com/office/drawing/2014/main" id="{E7857063-AD42-4AE4-B126-F6EC31BA4E80}"/>
              </a:ext>
            </a:extLst>
          </p:cNvPr>
          <p:cNvSpPr/>
          <p:nvPr/>
        </p:nvSpPr>
        <p:spPr bwMode="gray">
          <a:xfrm>
            <a:off x="2554581" y="1889815"/>
            <a:ext cx="5544616" cy="4477008"/>
          </a:xfrm>
          <a:prstGeom prst="roundRect">
            <a:avLst>
              <a:gd name="adj" fmla="val 3904"/>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30000" noProof="0" dirty="0">
              <a:ln>
                <a:noFill/>
              </a:ln>
              <a:solidFill>
                <a:sysClr val="windowText" lastClr="000000"/>
              </a:solidFill>
              <a:effectLst/>
              <a:uLnTx/>
              <a:uFillTx/>
              <a:latin typeface="Boehringer Forward Text" panose="02000500000000020000" pitchFamily="2" charset="0"/>
              <a:ea typeface="+mn-ea"/>
              <a:cs typeface="+mn-cs"/>
            </a:endParaRPr>
          </a:p>
        </p:txBody>
      </p:sp>
      <p:sp>
        <p:nvSpPr>
          <p:cNvPr id="4" name="Rectangle: Rounded Corners 3">
            <a:extLst>
              <a:ext uri="{FF2B5EF4-FFF2-40B4-BE49-F238E27FC236}">
                <a16:creationId xmlns:a16="http://schemas.microsoft.com/office/drawing/2014/main" id="{54E66ED9-6739-48E8-B7BD-3A5537857FBD}"/>
              </a:ext>
            </a:extLst>
          </p:cNvPr>
          <p:cNvSpPr/>
          <p:nvPr/>
        </p:nvSpPr>
        <p:spPr bwMode="gray">
          <a:xfrm>
            <a:off x="2554581" y="1695402"/>
            <a:ext cx="5544616" cy="551825"/>
          </a:xfrm>
          <a:prstGeom prst="roundRect">
            <a:avLst>
              <a:gd name="adj" fmla="val 26347"/>
            </a:avLst>
          </a:prstGeom>
          <a:solidFill>
            <a:srgbClr val="EFEE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Boehringer Forward Text" panose="02000500000000020000" pitchFamily="2" charset="0"/>
                <a:ea typeface="+mn-ea"/>
                <a:cs typeface="+mn-cs"/>
              </a:rPr>
              <a:t>Schematic representation of risk through a </a:t>
            </a:r>
            <a:br>
              <a:rPr kumimoji="0" lang="en-US" sz="1600" b="1" i="0" u="none" strike="noStrike" kern="1200" cap="none" spc="0" normalizeH="0" baseline="0" noProof="0" dirty="0">
                <a:ln>
                  <a:noFill/>
                </a:ln>
                <a:solidFill>
                  <a:sysClr val="windowText" lastClr="000000"/>
                </a:solidFill>
                <a:effectLst/>
                <a:uLnTx/>
                <a:uFillTx/>
                <a:latin typeface="Boehringer Forward Text" panose="02000500000000020000" pitchFamily="2" charset="0"/>
                <a:ea typeface="+mn-ea"/>
                <a:cs typeface="+mn-cs"/>
              </a:rPr>
            </a:br>
            <a:r>
              <a:rPr kumimoji="0" lang="en-US" sz="1600" b="1" i="0" u="none" strike="noStrike" kern="1200" cap="none" spc="0" normalizeH="0" baseline="0" noProof="0" dirty="0">
                <a:ln>
                  <a:noFill/>
                </a:ln>
                <a:solidFill>
                  <a:sysClr val="windowText" lastClr="000000"/>
                </a:solidFill>
                <a:effectLst/>
                <a:uLnTx/>
                <a:uFillTx/>
                <a:latin typeface="Boehringer Forward Text" panose="02000500000000020000" pitchFamily="2" charset="0"/>
                <a:ea typeface="+mn-ea"/>
                <a:cs typeface="+mn-cs"/>
              </a:rPr>
              <a:t>Precision Medicine-based approach:</a:t>
            </a:r>
            <a:r>
              <a:rPr lang="en-US" sz="1600" b="1" baseline="30000" dirty="0">
                <a:solidFill>
                  <a:sysClr val="windowText" lastClr="000000"/>
                </a:solidFill>
                <a:latin typeface="Boehringer Forward Text" panose="02000500000000020000" pitchFamily="2" charset="0"/>
              </a:rPr>
              <a:t>1</a:t>
            </a:r>
            <a:r>
              <a:rPr kumimoji="0" lang="en-US" sz="1600" b="1" i="0" u="none" strike="noStrike" kern="1200" cap="none" spc="0" normalizeH="0" baseline="30000" noProof="0" dirty="0">
                <a:ln>
                  <a:noFill/>
                </a:ln>
                <a:solidFill>
                  <a:sysClr val="windowText" lastClr="000000"/>
                </a:solidFill>
                <a:effectLst/>
                <a:uLnTx/>
                <a:uFillTx/>
                <a:latin typeface="Boehringer Forward Text" panose="02000500000000020000" pitchFamily="2" charset="0"/>
                <a:ea typeface="+mn-ea"/>
                <a:cs typeface="+mn-cs"/>
              </a:rPr>
              <a:t>–4*</a:t>
            </a:r>
            <a:endParaRPr kumimoji="0" lang="en-GB" sz="1600" b="0" i="0" u="none" strike="noStrike" kern="1200" cap="none" spc="0" normalizeH="0" baseline="30000" noProof="0" dirty="0">
              <a:ln>
                <a:noFill/>
              </a:ln>
              <a:solidFill>
                <a:sysClr val="windowText" lastClr="000000"/>
              </a:solidFill>
              <a:effectLst/>
              <a:uLnTx/>
              <a:uFillTx/>
              <a:latin typeface="Boehringer Forward Text" panose="02000500000000020000" pitchFamily="2" charset="0"/>
              <a:ea typeface="+mn-ea"/>
              <a:cs typeface="+mn-cs"/>
            </a:endParaRPr>
          </a:p>
        </p:txBody>
      </p:sp>
      <p:grpSp>
        <p:nvGrpSpPr>
          <p:cNvPr id="5" name="Group 4">
            <a:extLst>
              <a:ext uri="{FF2B5EF4-FFF2-40B4-BE49-F238E27FC236}">
                <a16:creationId xmlns:a16="http://schemas.microsoft.com/office/drawing/2014/main" id="{53F5C8E9-548B-4BFD-9697-A04070413B8A}"/>
              </a:ext>
            </a:extLst>
          </p:cNvPr>
          <p:cNvGrpSpPr/>
          <p:nvPr/>
        </p:nvGrpSpPr>
        <p:grpSpPr>
          <a:xfrm>
            <a:off x="2842613" y="2291304"/>
            <a:ext cx="5069250" cy="3903537"/>
            <a:chOff x="732656" y="1563046"/>
            <a:chExt cx="5069250" cy="3903537"/>
          </a:xfrm>
        </p:grpSpPr>
        <p:sp>
          <p:nvSpPr>
            <p:cNvPr id="6" name="Oval 5">
              <a:extLst>
                <a:ext uri="{FF2B5EF4-FFF2-40B4-BE49-F238E27FC236}">
                  <a16:creationId xmlns:a16="http://schemas.microsoft.com/office/drawing/2014/main" id="{9B4A575C-9DA6-4C7C-BD76-B43D4296EDCE}"/>
                </a:ext>
              </a:extLst>
            </p:cNvPr>
            <p:cNvSpPr/>
            <p:nvPr/>
          </p:nvSpPr>
          <p:spPr>
            <a:xfrm>
              <a:off x="1437546" y="1845634"/>
              <a:ext cx="3369733" cy="347133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endParaRPr>
            </a:p>
          </p:txBody>
        </p:sp>
        <p:sp>
          <p:nvSpPr>
            <p:cNvPr id="7" name="Oval 6">
              <a:extLst>
                <a:ext uri="{FF2B5EF4-FFF2-40B4-BE49-F238E27FC236}">
                  <a16:creationId xmlns:a16="http://schemas.microsoft.com/office/drawing/2014/main" id="{2CF242DA-1068-4163-AF1A-F295E9934E48}"/>
                </a:ext>
              </a:extLst>
            </p:cNvPr>
            <p:cNvSpPr/>
            <p:nvPr/>
          </p:nvSpPr>
          <p:spPr>
            <a:xfrm>
              <a:off x="1949780" y="2438302"/>
              <a:ext cx="2345267" cy="2286000"/>
            </a:xfrm>
            <a:prstGeom prst="ellipse">
              <a:avLst/>
            </a:prstGeom>
            <a:solidFill>
              <a:srgbClr val="FFFF00"/>
            </a:solidFill>
            <a:ln>
              <a:no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endParaRPr>
            </a:p>
          </p:txBody>
        </p:sp>
        <p:sp>
          <p:nvSpPr>
            <p:cNvPr id="8" name="Oval 7">
              <a:extLst>
                <a:ext uri="{FF2B5EF4-FFF2-40B4-BE49-F238E27FC236}">
                  <a16:creationId xmlns:a16="http://schemas.microsoft.com/office/drawing/2014/main" id="{B902520D-D2CB-4D76-84AB-7F9314E97EB5}"/>
                </a:ext>
              </a:extLst>
            </p:cNvPr>
            <p:cNvSpPr/>
            <p:nvPr/>
          </p:nvSpPr>
          <p:spPr>
            <a:xfrm>
              <a:off x="2449313" y="2954768"/>
              <a:ext cx="1346200" cy="1253067"/>
            </a:xfrm>
            <a:prstGeom prst="ellipse">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endParaRPr>
            </a:p>
          </p:txBody>
        </p:sp>
        <p:grpSp>
          <p:nvGrpSpPr>
            <p:cNvPr id="9" name="Group 8">
              <a:extLst>
                <a:ext uri="{FF2B5EF4-FFF2-40B4-BE49-F238E27FC236}">
                  <a16:creationId xmlns:a16="http://schemas.microsoft.com/office/drawing/2014/main" id="{EBE2526D-6B06-49D2-A5A4-C09C670B708D}"/>
                </a:ext>
              </a:extLst>
            </p:cNvPr>
            <p:cNvGrpSpPr/>
            <p:nvPr/>
          </p:nvGrpSpPr>
          <p:grpSpPr>
            <a:xfrm>
              <a:off x="3095931" y="3554442"/>
              <a:ext cx="2705975" cy="1773641"/>
              <a:chOff x="2688164" y="3572931"/>
              <a:chExt cx="2705975" cy="1773641"/>
            </a:xfrm>
          </p:grpSpPr>
          <p:cxnSp>
            <p:nvCxnSpPr>
              <p:cNvPr id="22" name="Straight Arrow Connector 21">
                <a:extLst>
                  <a:ext uri="{FF2B5EF4-FFF2-40B4-BE49-F238E27FC236}">
                    <a16:creationId xmlns:a16="http://schemas.microsoft.com/office/drawing/2014/main" id="{9B0454CB-F69B-4A98-A417-A0AB62DD358D}"/>
                  </a:ext>
                </a:extLst>
              </p:cNvPr>
              <p:cNvCxnSpPr/>
              <p:nvPr/>
            </p:nvCxnSpPr>
            <p:spPr>
              <a:xfrm>
                <a:off x="2688164" y="3572931"/>
                <a:ext cx="1684867" cy="158326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B696AC46-DE20-45AE-B142-F95D36C79FD0}"/>
                  </a:ext>
                </a:extLst>
              </p:cNvPr>
              <p:cNvSpPr txBox="1"/>
              <p:nvPr/>
            </p:nvSpPr>
            <p:spPr>
              <a:xfrm>
                <a:off x="4377515" y="4977240"/>
                <a:ext cx="10166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FIB-4</a:t>
                </a:r>
              </a:p>
            </p:txBody>
          </p:sp>
        </p:grpSp>
        <p:grpSp>
          <p:nvGrpSpPr>
            <p:cNvPr id="10" name="Group 9">
              <a:extLst>
                <a:ext uri="{FF2B5EF4-FFF2-40B4-BE49-F238E27FC236}">
                  <a16:creationId xmlns:a16="http://schemas.microsoft.com/office/drawing/2014/main" id="{A50B8407-E757-4B32-985A-CE24DF414869}"/>
                </a:ext>
              </a:extLst>
            </p:cNvPr>
            <p:cNvGrpSpPr/>
            <p:nvPr/>
          </p:nvGrpSpPr>
          <p:grpSpPr>
            <a:xfrm>
              <a:off x="732656" y="1563046"/>
              <a:ext cx="4844121" cy="3903537"/>
              <a:chOff x="4722626" y="1175559"/>
              <a:chExt cx="4844121" cy="3903537"/>
            </a:xfrm>
          </p:grpSpPr>
          <p:grpSp>
            <p:nvGrpSpPr>
              <p:cNvPr id="14" name="Group 13">
                <a:extLst>
                  <a:ext uri="{FF2B5EF4-FFF2-40B4-BE49-F238E27FC236}">
                    <a16:creationId xmlns:a16="http://schemas.microsoft.com/office/drawing/2014/main" id="{45413CDC-8658-495C-AB31-9FE7091E386E}"/>
                  </a:ext>
                </a:extLst>
              </p:cNvPr>
              <p:cNvGrpSpPr/>
              <p:nvPr/>
            </p:nvGrpSpPr>
            <p:grpSpPr>
              <a:xfrm>
                <a:off x="4722626" y="1175559"/>
                <a:ext cx="4844121" cy="1996673"/>
                <a:chOff x="320828" y="1576258"/>
                <a:chExt cx="4844121" cy="1996673"/>
              </a:xfrm>
            </p:grpSpPr>
            <p:cxnSp>
              <p:nvCxnSpPr>
                <p:cNvPr id="18" name="Straight Arrow Connector 17">
                  <a:extLst>
                    <a:ext uri="{FF2B5EF4-FFF2-40B4-BE49-F238E27FC236}">
                      <a16:creationId xmlns:a16="http://schemas.microsoft.com/office/drawing/2014/main" id="{E88575AF-D2A9-4861-94F8-80DE8CDD2E83}"/>
                    </a:ext>
                  </a:extLst>
                </p:cNvPr>
                <p:cNvCxnSpPr/>
                <p:nvPr/>
              </p:nvCxnSpPr>
              <p:spPr>
                <a:xfrm flipV="1">
                  <a:off x="2688164" y="1989667"/>
                  <a:ext cx="1587503" cy="158326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1CCE0A2-3C66-4AC8-9911-C02216388A2D}"/>
                    </a:ext>
                  </a:extLst>
                </p:cNvPr>
                <p:cNvCxnSpPr/>
                <p:nvPr/>
              </p:nvCxnSpPr>
              <p:spPr>
                <a:xfrm flipH="1" flipV="1">
                  <a:off x="1329267" y="2133600"/>
                  <a:ext cx="1358897" cy="143933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70BDD845-BC22-4EA7-AB9A-820336BEE000}"/>
                    </a:ext>
                  </a:extLst>
                </p:cNvPr>
                <p:cNvSpPr txBox="1"/>
                <p:nvPr/>
              </p:nvSpPr>
              <p:spPr>
                <a:xfrm>
                  <a:off x="3381512" y="1576258"/>
                  <a:ext cx="178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AHA calculator</a:t>
                  </a:r>
                </a:p>
              </p:txBody>
            </p:sp>
            <p:sp>
              <p:nvSpPr>
                <p:cNvPr id="21" name="TextBox 20">
                  <a:extLst>
                    <a:ext uri="{FF2B5EF4-FFF2-40B4-BE49-F238E27FC236}">
                      <a16:creationId xmlns:a16="http://schemas.microsoft.com/office/drawing/2014/main" id="{61017CD0-323A-4EB8-B3B9-DA261912A130}"/>
                    </a:ext>
                  </a:extLst>
                </p:cNvPr>
                <p:cNvSpPr txBox="1"/>
                <p:nvPr/>
              </p:nvSpPr>
              <p:spPr>
                <a:xfrm>
                  <a:off x="320828" y="1576258"/>
                  <a:ext cx="2085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eGFR % decline</a:t>
                  </a:r>
                </a:p>
              </p:txBody>
            </p:sp>
          </p:grpSp>
          <p:grpSp>
            <p:nvGrpSpPr>
              <p:cNvPr id="15" name="Group 14">
                <a:extLst>
                  <a:ext uri="{FF2B5EF4-FFF2-40B4-BE49-F238E27FC236}">
                    <a16:creationId xmlns:a16="http://schemas.microsoft.com/office/drawing/2014/main" id="{224B3AE3-4FB3-4D18-AC14-C9FE9C97978E}"/>
                  </a:ext>
                </a:extLst>
              </p:cNvPr>
              <p:cNvGrpSpPr/>
              <p:nvPr/>
            </p:nvGrpSpPr>
            <p:grpSpPr>
              <a:xfrm>
                <a:off x="4941201" y="3172232"/>
                <a:ext cx="2146065" cy="1906864"/>
                <a:chOff x="542099" y="3572931"/>
                <a:chExt cx="2146065" cy="1906864"/>
              </a:xfrm>
            </p:grpSpPr>
            <p:cxnSp>
              <p:nvCxnSpPr>
                <p:cNvPr id="16" name="Straight Arrow Connector 15">
                  <a:extLst>
                    <a:ext uri="{FF2B5EF4-FFF2-40B4-BE49-F238E27FC236}">
                      <a16:creationId xmlns:a16="http://schemas.microsoft.com/office/drawing/2014/main" id="{22EAD038-EFE8-4D4E-9061-16A6516584C2}"/>
                    </a:ext>
                  </a:extLst>
                </p:cNvPr>
                <p:cNvCxnSpPr/>
                <p:nvPr/>
              </p:nvCxnSpPr>
              <p:spPr>
                <a:xfrm flipH="1">
                  <a:off x="1210733" y="3572931"/>
                  <a:ext cx="1477431" cy="150706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EF9EAEC-A0E9-4B06-8704-FD15921EF06E}"/>
                    </a:ext>
                  </a:extLst>
                </p:cNvPr>
                <p:cNvSpPr txBox="1"/>
                <p:nvPr/>
              </p:nvSpPr>
              <p:spPr>
                <a:xfrm>
                  <a:off x="542099" y="5110463"/>
                  <a:ext cx="922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HbA1c</a:t>
                  </a:r>
                </a:p>
              </p:txBody>
            </p:sp>
          </p:grpSp>
        </p:grpSp>
        <p:sp>
          <p:nvSpPr>
            <p:cNvPr id="11" name="TextBox 10">
              <a:extLst>
                <a:ext uri="{FF2B5EF4-FFF2-40B4-BE49-F238E27FC236}">
                  <a16:creationId xmlns:a16="http://schemas.microsoft.com/office/drawing/2014/main" id="{393A4E8B-09CB-4724-B9E9-08300D2C27C4}"/>
                </a:ext>
              </a:extLst>
            </p:cNvPr>
            <p:cNvSpPr txBox="1"/>
            <p:nvPr/>
          </p:nvSpPr>
          <p:spPr>
            <a:xfrm>
              <a:off x="3163732" y="3334073"/>
              <a:ext cx="71205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FIB-4 &lt;1.3</a:t>
              </a:r>
            </a:p>
          </p:txBody>
        </p:sp>
        <p:sp>
          <p:nvSpPr>
            <p:cNvPr id="12" name="TextBox 11">
              <a:extLst>
                <a:ext uri="{FF2B5EF4-FFF2-40B4-BE49-F238E27FC236}">
                  <a16:creationId xmlns:a16="http://schemas.microsoft.com/office/drawing/2014/main" id="{DA78AD96-6505-4D9A-A3CF-99EE050DC568}"/>
                </a:ext>
              </a:extLst>
            </p:cNvPr>
            <p:cNvSpPr txBox="1"/>
            <p:nvPr/>
          </p:nvSpPr>
          <p:spPr>
            <a:xfrm>
              <a:off x="3490412" y="4675859"/>
              <a:ext cx="7777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Boehringer Forward Text" panose="02000500000000020000" pitchFamily="2" charset="0"/>
                  <a:ea typeface="+mn-ea"/>
                  <a:cs typeface="+mn-cs"/>
                </a:rPr>
                <a:t>FIB-4 &gt;2.67</a:t>
              </a:r>
            </a:p>
          </p:txBody>
        </p:sp>
        <p:sp>
          <p:nvSpPr>
            <p:cNvPr id="13" name="Freeform: Shape 12">
              <a:extLst>
                <a:ext uri="{FF2B5EF4-FFF2-40B4-BE49-F238E27FC236}">
                  <a16:creationId xmlns:a16="http://schemas.microsoft.com/office/drawing/2014/main" id="{56E56B1F-A977-4832-AE26-4127B7759FF3}"/>
                </a:ext>
              </a:extLst>
            </p:cNvPr>
            <p:cNvSpPr/>
            <p:nvPr/>
          </p:nvSpPr>
          <p:spPr>
            <a:xfrm>
              <a:off x="2438539" y="2696151"/>
              <a:ext cx="1764145" cy="1932757"/>
            </a:xfrm>
            <a:custGeom>
              <a:avLst/>
              <a:gdLst>
                <a:gd name="connsiteX0" fmla="*/ 387927 w 1764145"/>
                <a:gd name="connsiteY0" fmla="*/ 535709 h 1932757"/>
                <a:gd name="connsiteX1" fmla="*/ 387927 w 1764145"/>
                <a:gd name="connsiteY1" fmla="*/ 535709 h 1932757"/>
                <a:gd name="connsiteX2" fmla="*/ 544945 w 1764145"/>
                <a:gd name="connsiteY2" fmla="*/ 480291 h 1932757"/>
                <a:gd name="connsiteX3" fmla="*/ 581891 w 1764145"/>
                <a:gd name="connsiteY3" fmla="*/ 461818 h 1932757"/>
                <a:gd name="connsiteX4" fmla="*/ 674254 w 1764145"/>
                <a:gd name="connsiteY4" fmla="*/ 424873 h 1932757"/>
                <a:gd name="connsiteX5" fmla="*/ 701964 w 1764145"/>
                <a:gd name="connsiteY5" fmla="*/ 406400 h 1932757"/>
                <a:gd name="connsiteX6" fmla="*/ 785091 w 1764145"/>
                <a:gd name="connsiteY6" fmla="*/ 387927 h 1932757"/>
                <a:gd name="connsiteX7" fmla="*/ 942109 w 1764145"/>
                <a:gd name="connsiteY7" fmla="*/ 314036 h 1932757"/>
                <a:gd name="connsiteX8" fmla="*/ 1025236 w 1764145"/>
                <a:gd name="connsiteY8" fmla="*/ 258618 h 1932757"/>
                <a:gd name="connsiteX9" fmla="*/ 1043709 w 1764145"/>
                <a:gd name="connsiteY9" fmla="*/ 230909 h 1932757"/>
                <a:gd name="connsiteX10" fmla="*/ 1117600 w 1764145"/>
                <a:gd name="connsiteY10" fmla="*/ 184727 h 1932757"/>
                <a:gd name="connsiteX11" fmla="*/ 1163782 w 1764145"/>
                <a:gd name="connsiteY11" fmla="*/ 175491 h 1932757"/>
                <a:gd name="connsiteX12" fmla="*/ 1256145 w 1764145"/>
                <a:gd name="connsiteY12" fmla="*/ 138545 h 1932757"/>
                <a:gd name="connsiteX13" fmla="*/ 1330036 w 1764145"/>
                <a:gd name="connsiteY13" fmla="*/ 120073 h 1932757"/>
                <a:gd name="connsiteX14" fmla="*/ 1376218 w 1764145"/>
                <a:gd name="connsiteY14" fmla="*/ 101600 h 1932757"/>
                <a:gd name="connsiteX15" fmla="*/ 1403927 w 1764145"/>
                <a:gd name="connsiteY15" fmla="*/ 92363 h 1932757"/>
                <a:gd name="connsiteX16" fmla="*/ 1459345 w 1764145"/>
                <a:gd name="connsiteY16" fmla="*/ 46182 h 1932757"/>
                <a:gd name="connsiteX17" fmla="*/ 1551709 w 1764145"/>
                <a:gd name="connsiteY17" fmla="*/ 0 h 1932757"/>
                <a:gd name="connsiteX18" fmla="*/ 1533236 w 1764145"/>
                <a:gd name="connsiteY18" fmla="*/ 110836 h 1932757"/>
                <a:gd name="connsiteX19" fmla="*/ 1524000 w 1764145"/>
                <a:gd name="connsiteY19" fmla="*/ 166254 h 1932757"/>
                <a:gd name="connsiteX20" fmla="*/ 1551709 w 1764145"/>
                <a:gd name="connsiteY20" fmla="*/ 406400 h 1932757"/>
                <a:gd name="connsiteX21" fmla="*/ 1634836 w 1764145"/>
                <a:gd name="connsiteY21" fmla="*/ 683491 h 1932757"/>
                <a:gd name="connsiteX22" fmla="*/ 1690254 w 1764145"/>
                <a:gd name="connsiteY22" fmla="*/ 914400 h 1932757"/>
                <a:gd name="connsiteX23" fmla="*/ 1708727 w 1764145"/>
                <a:gd name="connsiteY23" fmla="*/ 1339273 h 1932757"/>
                <a:gd name="connsiteX24" fmla="*/ 1717964 w 1764145"/>
                <a:gd name="connsiteY24" fmla="*/ 1431636 h 1932757"/>
                <a:gd name="connsiteX25" fmla="*/ 1764145 w 1764145"/>
                <a:gd name="connsiteY25" fmla="*/ 1607127 h 1932757"/>
                <a:gd name="connsiteX26" fmla="*/ 1754909 w 1764145"/>
                <a:gd name="connsiteY26" fmla="*/ 1893454 h 1932757"/>
                <a:gd name="connsiteX27" fmla="*/ 1745673 w 1764145"/>
                <a:gd name="connsiteY27" fmla="*/ 1930400 h 1932757"/>
                <a:gd name="connsiteX28" fmla="*/ 1671782 w 1764145"/>
                <a:gd name="connsiteY28" fmla="*/ 1921163 h 1932757"/>
                <a:gd name="connsiteX29" fmla="*/ 1644073 w 1764145"/>
                <a:gd name="connsiteY29" fmla="*/ 1911927 h 1932757"/>
                <a:gd name="connsiteX30" fmla="*/ 1551709 w 1764145"/>
                <a:gd name="connsiteY30" fmla="*/ 1865745 h 1932757"/>
                <a:gd name="connsiteX31" fmla="*/ 1468582 w 1764145"/>
                <a:gd name="connsiteY31" fmla="*/ 1847273 h 1932757"/>
                <a:gd name="connsiteX32" fmla="*/ 1357745 w 1764145"/>
                <a:gd name="connsiteY32" fmla="*/ 1819563 h 1932757"/>
                <a:gd name="connsiteX33" fmla="*/ 1191491 w 1764145"/>
                <a:gd name="connsiteY33" fmla="*/ 1791854 h 1932757"/>
                <a:gd name="connsiteX34" fmla="*/ 1117600 w 1764145"/>
                <a:gd name="connsiteY34" fmla="*/ 1773382 h 1932757"/>
                <a:gd name="connsiteX35" fmla="*/ 831273 w 1764145"/>
                <a:gd name="connsiteY35" fmla="*/ 1727200 h 1932757"/>
                <a:gd name="connsiteX36" fmla="*/ 803564 w 1764145"/>
                <a:gd name="connsiteY36" fmla="*/ 1717963 h 1932757"/>
                <a:gd name="connsiteX37" fmla="*/ 628073 w 1764145"/>
                <a:gd name="connsiteY37" fmla="*/ 1690254 h 1932757"/>
                <a:gd name="connsiteX38" fmla="*/ 461818 w 1764145"/>
                <a:gd name="connsiteY38" fmla="*/ 1653309 h 1932757"/>
                <a:gd name="connsiteX39" fmla="*/ 304800 w 1764145"/>
                <a:gd name="connsiteY39" fmla="*/ 1616363 h 1932757"/>
                <a:gd name="connsiteX40" fmla="*/ 184727 w 1764145"/>
                <a:gd name="connsiteY40" fmla="*/ 1579418 h 1932757"/>
                <a:gd name="connsiteX41" fmla="*/ 0 w 1764145"/>
                <a:gd name="connsiteY41" fmla="*/ 1505527 h 1932757"/>
                <a:gd name="connsiteX42" fmla="*/ 18473 w 1764145"/>
                <a:gd name="connsiteY42" fmla="*/ 1320800 h 1932757"/>
                <a:gd name="connsiteX43" fmla="*/ 55418 w 1764145"/>
                <a:gd name="connsiteY43" fmla="*/ 1145309 h 1932757"/>
                <a:gd name="connsiteX44" fmla="*/ 138545 w 1764145"/>
                <a:gd name="connsiteY44" fmla="*/ 1052945 h 1932757"/>
                <a:gd name="connsiteX45" fmla="*/ 203200 w 1764145"/>
                <a:gd name="connsiteY45" fmla="*/ 969818 h 1932757"/>
                <a:gd name="connsiteX46" fmla="*/ 221673 w 1764145"/>
                <a:gd name="connsiteY46" fmla="*/ 905163 h 1932757"/>
                <a:gd name="connsiteX47" fmla="*/ 230909 w 1764145"/>
                <a:gd name="connsiteY47" fmla="*/ 849745 h 1932757"/>
                <a:gd name="connsiteX48" fmla="*/ 240145 w 1764145"/>
                <a:gd name="connsiteY48" fmla="*/ 822036 h 1932757"/>
                <a:gd name="connsiteX49" fmla="*/ 277091 w 1764145"/>
                <a:gd name="connsiteY49" fmla="*/ 609600 h 1932757"/>
                <a:gd name="connsiteX50" fmla="*/ 304800 w 1764145"/>
                <a:gd name="connsiteY50" fmla="*/ 591127 h 1932757"/>
                <a:gd name="connsiteX51" fmla="*/ 378691 w 1764145"/>
                <a:gd name="connsiteY51" fmla="*/ 554182 h 1932757"/>
                <a:gd name="connsiteX52" fmla="*/ 387927 w 1764145"/>
                <a:gd name="connsiteY52" fmla="*/ 535709 h 19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64145" h="1932757">
                  <a:moveTo>
                    <a:pt x="387927" y="535709"/>
                  </a:moveTo>
                  <a:lnTo>
                    <a:pt x="387927" y="535709"/>
                  </a:lnTo>
                  <a:cubicBezTo>
                    <a:pt x="588969" y="435188"/>
                    <a:pt x="389796" y="522604"/>
                    <a:pt x="544945" y="480291"/>
                  </a:cubicBezTo>
                  <a:cubicBezTo>
                    <a:pt x="558229" y="476668"/>
                    <a:pt x="569235" y="467242"/>
                    <a:pt x="581891" y="461818"/>
                  </a:cubicBezTo>
                  <a:cubicBezTo>
                    <a:pt x="612369" y="448756"/>
                    <a:pt x="646664" y="443266"/>
                    <a:pt x="674254" y="424873"/>
                  </a:cubicBezTo>
                  <a:cubicBezTo>
                    <a:pt x="683491" y="418715"/>
                    <a:pt x="691433" y="409911"/>
                    <a:pt x="701964" y="406400"/>
                  </a:cubicBezTo>
                  <a:cubicBezTo>
                    <a:pt x="809552" y="370537"/>
                    <a:pt x="717486" y="416095"/>
                    <a:pt x="785091" y="387927"/>
                  </a:cubicBezTo>
                  <a:cubicBezTo>
                    <a:pt x="818652" y="373943"/>
                    <a:pt x="908964" y="333533"/>
                    <a:pt x="942109" y="314036"/>
                  </a:cubicBezTo>
                  <a:cubicBezTo>
                    <a:pt x="970813" y="297151"/>
                    <a:pt x="997527" y="277091"/>
                    <a:pt x="1025236" y="258618"/>
                  </a:cubicBezTo>
                  <a:cubicBezTo>
                    <a:pt x="1031394" y="249382"/>
                    <a:pt x="1035860" y="238758"/>
                    <a:pt x="1043709" y="230909"/>
                  </a:cubicBezTo>
                  <a:cubicBezTo>
                    <a:pt x="1059510" y="215108"/>
                    <a:pt x="1095650" y="192043"/>
                    <a:pt x="1117600" y="184727"/>
                  </a:cubicBezTo>
                  <a:cubicBezTo>
                    <a:pt x="1132493" y="179763"/>
                    <a:pt x="1148388" y="178570"/>
                    <a:pt x="1163782" y="175491"/>
                  </a:cubicBezTo>
                  <a:cubicBezTo>
                    <a:pt x="1194570" y="163176"/>
                    <a:pt x="1224687" y="149031"/>
                    <a:pt x="1256145" y="138545"/>
                  </a:cubicBezTo>
                  <a:cubicBezTo>
                    <a:pt x="1280230" y="130517"/>
                    <a:pt x="1305770" y="127539"/>
                    <a:pt x="1330036" y="120073"/>
                  </a:cubicBezTo>
                  <a:cubicBezTo>
                    <a:pt x="1345883" y="115197"/>
                    <a:pt x="1360694" y="107422"/>
                    <a:pt x="1376218" y="101600"/>
                  </a:cubicBezTo>
                  <a:cubicBezTo>
                    <a:pt x="1385334" y="98181"/>
                    <a:pt x="1395219" y="96717"/>
                    <a:pt x="1403927" y="92363"/>
                  </a:cubicBezTo>
                  <a:cubicBezTo>
                    <a:pt x="1443536" y="72558"/>
                    <a:pt x="1422573" y="74783"/>
                    <a:pt x="1459345" y="46182"/>
                  </a:cubicBezTo>
                  <a:cubicBezTo>
                    <a:pt x="1511436" y="5667"/>
                    <a:pt x="1501167" y="12635"/>
                    <a:pt x="1551709" y="0"/>
                  </a:cubicBezTo>
                  <a:cubicBezTo>
                    <a:pt x="1532457" y="57758"/>
                    <a:pt x="1546985" y="7723"/>
                    <a:pt x="1533236" y="110836"/>
                  </a:cubicBezTo>
                  <a:cubicBezTo>
                    <a:pt x="1530761" y="129399"/>
                    <a:pt x="1527079" y="147781"/>
                    <a:pt x="1524000" y="166254"/>
                  </a:cubicBezTo>
                  <a:cubicBezTo>
                    <a:pt x="1533236" y="246303"/>
                    <a:pt x="1538148" y="326970"/>
                    <a:pt x="1551709" y="406400"/>
                  </a:cubicBezTo>
                  <a:cubicBezTo>
                    <a:pt x="1566971" y="495793"/>
                    <a:pt x="1608399" y="597571"/>
                    <a:pt x="1634836" y="683491"/>
                  </a:cubicBezTo>
                  <a:cubicBezTo>
                    <a:pt x="1662582" y="773667"/>
                    <a:pt x="1669708" y="818518"/>
                    <a:pt x="1690254" y="914400"/>
                  </a:cubicBezTo>
                  <a:cubicBezTo>
                    <a:pt x="1696412" y="1056024"/>
                    <a:pt x="1701143" y="1197718"/>
                    <a:pt x="1708727" y="1339273"/>
                  </a:cubicBezTo>
                  <a:cubicBezTo>
                    <a:pt x="1710382" y="1370170"/>
                    <a:pt x="1712429" y="1401194"/>
                    <a:pt x="1717964" y="1431636"/>
                  </a:cubicBezTo>
                  <a:cubicBezTo>
                    <a:pt x="1726250" y="1477208"/>
                    <a:pt x="1749842" y="1557065"/>
                    <a:pt x="1764145" y="1607127"/>
                  </a:cubicBezTo>
                  <a:cubicBezTo>
                    <a:pt x="1761066" y="1702569"/>
                    <a:pt x="1760357" y="1798118"/>
                    <a:pt x="1754909" y="1893454"/>
                  </a:cubicBezTo>
                  <a:cubicBezTo>
                    <a:pt x="1754185" y="1906128"/>
                    <a:pt x="1757716" y="1926386"/>
                    <a:pt x="1745673" y="1930400"/>
                  </a:cubicBezTo>
                  <a:cubicBezTo>
                    <a:pt x="1722125" y="1938249"/>
                    <a:pt x="1696412" y="1924242"/>
                    <a:pt x="1671782" y="1921163"/>
                  </a:cubicBezTo>
                  <a:cubicBezTo>
                    <a:pt x="1662546" y="1918084"/>
                    <a:pt x="1652913" y="1916007"/>
                    <a:pt x="1644073" y="1911927"/>
                  </a:cubicBezTo>
                  <a:cubicBezTo>
                    <a:pt x="1612819" y="1897502"/>
                    <a:pt x="1585311" y="1873212"/>
                    <a:pt x="1551709" y="1865745"/>
                  </a:cubicBezTo>
                  <a:cubicBezTo>
                    <a:pt x="1524000" y="1859588"/>
                    <a:pt x="1496119" y="1854157"/>
                    <a:pt x="1468582" y="1847273"/>
                  </a:cubicBezTo>
                  <a:cubicBezTo>
                    <a:pt x="1358727" y="1819809"/>
                    <a:pt x="1611364" y="1867116"/>
                    <a:pt x="1357745" y="1819563"/>
                  </a:cubicBezTo>
                  <a:cubicBezTo>
                    <a:pt x="1164560" y="1783341"/>
                    <a:pt x="1463858" y="1849194"/>
                    <a:pt x="1191491" y="1791854"/>
                  </a:cubicBezTo>
                  <a:cubicBezTo>
                    <a:pt x="1166647" y="1786624"/>
                    <a:pt x="1142589" y="1777867"/>
                    <a:pt x="1117600" y="1773382"/>
                  </a:cubicBezTo>
                  <a:cubicBezTo>
                    <a:pt x="1022445" y="1756303"/>
                    <a:pt x="831273" y="1727200"/>
                    <a:pt x="831273" y="1727200"/>
                  </a:cubicBezTo>
                  <a:cubicBezTo>
                    <a:pt x="822037" y="1724121"/>
                    <a:pt x="813084" y="1720003"/>
                    <a:pt x="803564" y="1717963"/>
                  </a:cubicBezTo>
                  <a:cubicBezTo>
                    <a:pt x="723382" y="1700781"/>
                    <a:pt x="703064" y="1699629"/>
                    <a:pt x="628073" y="1690254"/>
                  </a:cubicBezTo>
                  <a:cubicBezTo>
                    <a:pt x="537313" y="1660002"/>
                    <a:pt x="698779" y="1712549"/>
                    <a:pt x="461818" y="1653309"/>
                  </a:cubicBezTo>
                  <a:cubicBezTo>
                    <a:pt x="284019" y="1608860"/>
                    <a:pt x="468117" y="1636779"/>
                    <a:pt x="304800" y="1616363"/>
                  </a:cubicBezTo>
                  <a:cubicBezTo>
                    <a:pt x="236364" y="1570741"/>
                    <a:pt x="329278" y="1627602"/>
                    <a:pt x="184727" y="1579418"/>
                  </a:cubicBezTo>
                  <a:cubicBezTo>
                    <a:pt x="121811" y="1558446"/>
                    <a:pt x="0" y="1505527"/>
                    <a:pt x="0" y="1505527"/>
                  </a:cubicBezTo>
                  <a:cubicBezTo>
                    <a:pt x="3159" y="1467619"/>
                    <a:pt x="10086" y="1366088"/>
                    <a:pt x="18473" y="1320800"/>
                  </a:cubicBezTo>
                  <a:cubicBezTo>
                    <a:pt x="29358" y="1262020"/>
                    <a:pt x="30965" y="1199858"/>
                    <a:pt x="55418" y="1145309"/>
                  </a:cubicBezTo>
                  <a:cubicBezTo>
                    <a:pt x="72361" y="1107512"/>
                    <a:pt x="111864" y="1084628"/>
                    <a:pt x="138545" y="1052945"/>
                  </a:cubicBezTo>
                  <a:cubicBezTo>
                    <a:pt x="161156" y="1026094"/>
                    <a:pt x="181648" y="997527"/>
                    <a:pt x="203200" y="969818"/>
                  </a:cubicBezTo>
                  <a:cubicBezTo>
                    <a:pt x="209358" y="948266"/>
                    <a:pt x="216633" y="927003"/>
                    <a:pt x="221673" y="905163"/>
                  </a:cubicBezTo>
                  <a:cubicBezTo>
                    <a:pt x="225884" y="886915"/>
                    <a:pt x="226847" y="868027"/>
                    <a:pt x="230909" y="849745"/>
                  </a:cubicBezTo>
                  <a:cubicBezTo>
                    <a:pt x="233021" y="840241"/>
                    <a:pt x="238306" y="831597"/>
                    <a:pt x="240145" y="822036"/>
                  </a:cubicBezTo>
                  <a:cubicBezTo>
                    <a:pt x="253718" y="751454"/>
                    <a:pt x="217288" y="649470"/>
                    <a:pt x="277091" y="609600"/>
                  </a:cubicBezTo>
                  <a:cubicBezTo>
                    <a:pt x="286327" y="603442"/>
                    <a:pt x="294871" y="596091"/>
                    <a:pt x="304800" y="591127"/>
                  </a:cubicBezTo>
                  <a:cubicBezTo>
                    <a:pt x="331256" y="577899"/>
                    <a:pt x="357294" y="575579"/>
                    <a:pt x="378691" y="554182"/>
                  </a:cubicBezTo>
                  <a:cubicBezTo>
                    <a:pt x="383559" y="549314"/>
                    <a:pt x="386388" y="538788"/>
                    <a:pt x="387927" y="535709"/>
                  </a:cubicBezTo>
                  <a:close/>
                </a:path>
              </a:pathLst>
            </a:custGeom>
            <a:no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endParaRPr>
            </a:p>
          </p:txBody>
        </p:sp>
      </p:grpSp>
      <p:sp>
        <p:nvSpPr>
          <p:cNvPr id="24" name="Text Placeholder 24">
            <a:extLst>
              <a:ext uri="{FF2B5EF4-FFF2-40B4-BE49-F238E27FC236}">
                <a16:creationId xmlns:a16="http://schemas.microsoft.com/office/drawing/2014/main" id="{713987C7-CE27-48EE-99EA-9448A92415E5}"/>
              </a:ext>
            </a:extLst>
          </p:cNvPr>
          <p:cNvSpPr txBox="1">
            <a:spLocks/>
          </p:cNvSpPr>
          <p:nvPr/>
        </p:nvSpPr>
        <p:spPr>
          <a:xfrm>
            <a:off x="8087454" y="5325221"/>
            <a:ext cx="3711006" cy="639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*Measures are not comprehensive and have been selected as examples. AHA, American Heart Association; eGFR, estimated glomerular filtration rate; FAST, </a:t>
            </a:r>
            <a:r>
              <a:rPr lang="en-GB" sz="1000" dirty="0" err="1"/>
              <a:t>FibroScan</a:t>
            </a:r>
            <a:r>
              <a:rPr lang="en-GB" sz="1000" dirty="0"/>
              <a:t> AST; HbA1c, glycosylated haemoglobin; LSM, liver steatosis measurement. 1. Cen et al. Front </a:t>
            </a:r>
            <a:r>
              <a:rPr lang="en-GB" sz="1000" dirty="0" err="1"/>
              <a:t>Nutr</a:t>
            </a:r>
            <a:r>
              <a:rPr lang="en-GB" sz="1000" dirty="0"/>
              <a:t> 2022; 9:916704; 2. Khan et al. Circulation 2023;148:1982; 3. </a:t>
            </a:r>
            <a:r>
              <a:rPr lang="en-GB" sz="1000" dirty="0" err="1"/>
              <a:t>Masroor</a:t>
            </a:r>
            <a:r>
              <a:rPr lang="en-GB" sz="1000" dirty="0"/>
              <a:t> et al. JCTH 2019; 9:15; 4. Stern et al. Clin Mol Hepatol 2023;29:S196; </a:t>
            </a:r>
          </a:p>
        </p:txBody>
      </p:sp>
      <p:sp>
        <p:nvSpPr>
          <p:cNvPr id="25" name="TextBox 24">
            <a:extLst>
              <a:ext uri="{FF2B5EF4-FFF2-40B4-BE49-F238E27FC236}">
                <a16:creationId xmlns:a16="http://schemas.microsoft.com/office/drawing/2014/main" id="{25C667C9-27FF-4534-A58B-F9DEFC50DBA0}"/>
              </a:ext>
            </a:extLst>
          </p:cNvPr>
          <p:cNvSpPr txBox="1"/>
          <p:nvPr/>
        </p:nvSpPr>
        <p:spPr>
          <a:xfrm>
            <a:off x="8429112" y="1423748"/>
            <a:ext cx="2951064" cy="1015663"/>
          </a:xfrm>
          <a:prstGeom prst="rect">
            <a:avLst/>
          </a:prstGeom>
          <a:noFill/>
        </p:spPr>
        <p:txBody>
          <a:bodyPr wrap="none" rtlCol="0">
            <a:spAutoFit/>
          </a:bodyPr>
          <a:lstStyle/>
          <a:p>
            <a:r>
              <a:rPr lang="en-US" b="1" dirty="0"/>
              <a:t>Cardiac risk strata (10 </a:t>
            </a:r>
            <a:r>
              <a:rPr lang="en-US" b="1" dirty="0" err="1"/>
              <a:t>yr</a:t>
            </a:r>
            <a:r>
              <a:rPr lang="en-US" b="1" dirty="0"/>
              <a:t> risk)</a:t>
            </a:r>
          </a:p>
          <a:p>
            <a:r>
              <a:rPr lang="en-US" sz="1400" dirty="0"/>
              <a:t>Low: &lt; 7.5%</a:t>
            </a:r>
          </a:p>
          <a:p>
            <a:r>
              <a:rPr lang="en-US" sz="1400" dirty="0"/>
              <a:t>Intermediate: 7.7-10%</a:t>
            </a:r>
          </a:p>
          <a:p>
            <a:r>
              <a:rPr lang="en-US" sz="1400" dirty="0"/>
              <a:t>High: &gt; 10%</a:t>
            </a:r>
          </a:p>
        </p:txBody>
      </p:sp>
      <p:sp>
        <p:nvSpPr>
          <p:cNvPr id="26" name="TextBox 25">
            <a:extLst>
              <a:ext uri="{FF2B5EF4-FFF2-40B4-BE49-F238E27FC236}">
                <a16:creationId xmlns:a16="http://schemas.microsoft.com/office/drawing/2014/main" id="{157FD3A9-7860-4020-8D2F-00D14F5575D2}"/>
              </a:ext>
            </a:extLst>
          </p:cNvPr>
          <p:cNvSpPr txBox="1"/>
          <p:nvPr/>
        </p:nvSpPr>
        <p:spPr>
          <a:xfrm>
            <a:off x="8429112" y="4309558"/>
            <a:ext cx="1734001" cy="1015663"/>
          </a:xfrm>
          <a:prstGeom prst="rect">
            <a:avLst/>
          </a:prstGeom>
          <a:noFill/>
        </p:spPr>
        <p:txBody>
          <a:bodyPr wrap="none" rtlCol="0">
            <a:spAutoFit/>
          </a:bodyPr>
          <a:lstStyle/>
          <a:p>
            <a:r>
              <a:rPr lang="en-US" b="1" dirty="0"/>
              <a:t>Liver risk strata:</a:t>
            </a:r>
          </a:p>
          <a:p>
            <a:r>
              <a:rPr lang="en-US" sz="1400" dirty="0"/>
              <a:t>Low: FIB4 &lt; 1.3</a:t>
            </a:r>
          </a:p>
          <a:p>
            <a:r>
              <a:rPr lang="en-US" sz="1400" dirty="0"/>
              <a:t>Intermediate: 1.3-2.6</a:t>
            </a:r>
          </a:p>
          <a:p>
            <a:r>
              <a:rPr lang="en-US" sz="1400" dirty="0"/>
              <a:t>High: &gt; 2.6</a:t>
            </a:r>
          </a:p>
        </p:txBody>
      </p:sp>
      <p:sp>
        <p:nvSpPr>
          <p:cNvPr id="27" name="TextBox 26">
            <a:extLst>
              <a:ext uri="{FF2B5EF4-FFF2-40B4-BE49-F238E27FC236}">
                <a16:creationId xmlns:a16="http://schemas.microsoft.com/office/drawing/2014/main" id="{FAC6BA44-C212-4EB5-BC52-AEC3B1F55C15}"/>
              </a:ext>
            </a:extLst>
          </p:cNvPr>
          <p:cNvSpPr txBox="1"/>
          <p:nvPr/>
        </p:nvSpPr>
        <p:spPr>
          <a:xfrm>
            <a:off x="81799" y="4262386"/>
            <a:ext cx="2379479" cy="1446550"/>
          </a:xfrm>
          <a:prstGeom prst="rect">
            <a:avLst/>
          </a:prstGeom>
          <a:noFill/>
        </p:spPr>
        <p:txBody>
          <a:bodyPr wrap="square" rtlCol="0">
            <a:spAutoFit/>
          </a:bodyPr>
          <a:lstStyle/>
          <a:p>
            <a:r>
              <a:rPr lang="en-US" b="1" dirty="0"/>
              <a:t>Diabetes</a:t>
            </a:r>
          </a:p>
          <a:p>
            <a:r>
              <a:rPr lang="en-US" sz="1400" dirty="0"/>
              <a:t>Low: A1C &lt; 5.6, FPG &lt; 100</a:t>
            </a:r>
          </a:p>
          <a:p>
            <a:r>
              <a:rPr lang="en-US" sz="1400" dirty="0"/>
              <a:t>Intermediate: 5.6-6.5, FPG 100-126</a:t>
            </a:r>
          </a:p>
          <a:p>
            <a:r>
              <a:rPr lang="en-US" sz="1400" dirty="0"/>
              <a:t>High: &gt; 6.5</a:t>
            </a:r>
          </a:p>
          <a:p>
            <a:r>
              <a:rPr lang="en-US" sz="1400" dirty="0"/>
              <a:t>Poorly controlled: &gt; 9.5</a:t>
            </a:r>
          </a:p>
        </p:txBody>
      </p:sp>
      <p:sp>
        <p:nvSpPr>
          <p:cNvPr id="40" name="TextBox 39">
            <a:extLst>
              <a:ext uri="{FF2B5EF4-FFF2-40B4-BE49-F238E27FC236}">
                <a16:creationId xmlns:a16="http://schemas.microsoft.com/office/drawing/2014/main" id="{A11D70A8-7EF0-47BF-90FF-A302F8673D8A}"/>
              </a:ext>
            </a:extLst>
          </p:cNvPr>
          <p:cNvSpPr txBox="1"/>
          <p:nvPr/>
        </p:nvSpPr>
        <p:spPr>
          <a:xfrm>
            <a:off x="127832" y="1922781"/>
            <a:ext cx="2139185" cy="1723549"/>
          </a:xfrm>
          <a:prstGeom prst="rect">
            <a:avLst/>
          </a:prstGeom>
          <a:noFill/>
        </p:spPr>
        <p:txBody>
          <a:bodyPr wrap="square" rtlCol="0">
            <a:spAutoFit/>
          </a:bodyPr>
          <a:lstStyle/>
          <a:p>
            <a:r>
              <a:rPr lang="en-US" b="1" dirty="0"/>
              <a:t>Renal</a:t>
            </a:r>
          </a:p>
          <a:p>
            <a:r>
              <a:rPr lang="en-US" sz="1400" dirty="0"/>
              <a:t>Low: eGFR &gt; 60, UACR &lt; 30</a:t>
            </a:r>
          </a:p>
          <a:p>
            <a:r>
              <a:rPr lang="en-US" sz="1400" dirty="0"/>
              <a:t>Intermediate: eGFR 30-60, UACR 30-300</a:t>
            </a:r>
          </a:p>
          <a:p>
            <a:r>
              <a:rPr lang="en-US" sz="1400" dirty="0"/>
              <a:t>High: eGFR &lt; 30, UACR &gt; 300, &gt; 40% eGFR decline</a:t>
            </a:r>
          </a:p>
          <a:p>
            <a:endParaRPr lang="en-US" dirty="0"/>
          </a:p>
        </p:txBody>
      </p:sp>
      <p:sp>
        <p:nvSpPr>
          <p:cNvPr id="43" name="TextBox 42">
            <a:extLst>
              <a:ext uri="{FF2B5EF4-FFF2-40B4-BE49-F238E27FC236}">
                <a16:creationId xmlns:a16="http://schemas.microsoft.com/office/drawing/2014/main" id="{0FFF4E79-9727-4CE4-BFBF-BCEC2649C82D}"/>
              </a:ext>
            </a:extLst>
          </p:cNvPr>
          <p:cNvSpPr txBox="1"/>
          <p:nvPr/>
        </p:nvSpPr>
        <p:spPr>
          <a:xfrm flipH="1">
            <a:off x="8402746" y="2728153"/>
            <a:ext cx="3667980" cy="1231106"/>
          </a:xfrm>
          <a:prstGeom prst="rect">
            <a:avLst/>
          </a:prstGeom>
          <a:noFill/>
        </p:spPr>
        <p:txBody>
          <a:bodyPr wrap="square" rtlCol="0">
            <a:spAutoFit/>
          </a:bodyPr>
          <a:lstStyle/>
          <a:p>
            <a:r>
              <a:rPr lang="en-US" b="1" dirty="0"/>
              <a:t>BP</a:t>
            </a:r>
          </a:p>
          <a:p>
            <a:r>
              <a:rPr lang="en-US" sz="1400" dirty="0"/>
              <a:t>Low: normotensive (with/without Rx)</a:t>
            </a:r>
          </a:p>
          <a:p>
            <a:r>
              <a:rPr lang="en-US" sz="1400" dirty="0"/>
              <a:t>Intermediate: BP &gt; 140&lt; 160 syst </a:t>
            </a:r>
          </a:p>
          <a:p>
            <a:r>
              <a:rPr lang="en-US" sz="1400" dirty="0"/>
              <a:t>&gt;90 &lt; 120 diastolic </a:t>
            </a:r>
          </a:p>
          <a:p>
            <a:r>
              <a:rPr lang="en-US" sz="1400" dirty="0"/>
              <a:t>High: &gt; 160 systolic, &gt; 120 diastolic</a:t>
            </a:r>
          </a:p>
        </p:txBody>
      </p:sp>
      <p:grpSp>
        <p:nvGrpSpPr>
          <p:cNvPr id="30" name="Group 29">
            <a:extLst>
              <a:ext uri="{FF2B5EF4-FFF2-40B4-BE49-F238E27FC236}">
                <a16:creationId xmlns:a16="http://schemas.microsoft.com/office/drawing/2014/main" id="{BDBDF6E4-474B-4164-B4C1-845E483361ED}"/>
              </a:ext>
            </a:extLst>
          </p:cNvPr>
          <p:cNvGrpSpPr/>
          <p:nvPr/>
        </p:nvGrpSpPr>
        <p:grpSpPr>
          <a:xfrm>
            <a:off x="10406138" y="6488668"/>
            <a:ext cx="1508140" cy="369332"/>
            <a:chOff x="10609338" y="6488668"/>
            <a:chExt cx="1508140" cy="369332"/>
          </a:xfrm>
        </p:grpSpPr>
        <p:pic>
          <p:nvPicPr>
            <p:cNvPr id="31" name="Picture 188">
              <a:extLst>
                <a:ext uri="{FF2B5EF4-FFF2-40B4-BE49-F238E27FC236}">
                  <a16:creationId xmlns:a16="http://schemas.microsoft.com/office/drawing/2014/main" id="{CFE4E6AE-598F-4C40-80D8-A9E32F90CF9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a:extLst>
                <a:ext uri="{FF2B5EF4-FFF2-40B4-BE49-F238E27FC236}">
                  <a16:creationId xmlns:a16="http://schemas.microsoft.com/office/drawing/2014/main" id="{1C34FBDF-8528-4746-BD88-83628284C8ED}"/>
                </a:ext>
              </a:extLst>
            </p:cNvPr>
            <p:cNvSpPr txBox="1"/>
            <p:nvPr/>
          </p:nvSpPr>
          <p:spPr>
            <a:xfrm>
              <a:off x="10874189" y="6488668"/>
              <a:ext cx="1243289" cy="369332"/>
            </a:xfrm>
            <a:prstGeom prst="rect">
              <a:avLst/>
            </a:prstGeom>
            <a:noFill/>
          </p:spPr>
          <p:txBody>
            <a:bodyPr wrap="none" rtlCol="0">
              <a:spAutoFit/>
            </a:bodyPr>
            <a:lstStyle/>
            <a:p>
              <a:r>
                <a:rPr lang="en-US" dirty="0"/>
                <a:t>SSLI at VCU</a:t>
              </a:r>
            </a:p>
          </p:txBody>
        </p:sp>
      </p:grpSp>
    </p:spTree>
    <p:extLst>
      <p:ext uri="{BB962C8B-B14F-4D97-AF65-F5344CB8AC3E}">
        <p14:creationId xmlns:p14="http://schemas.microsoft.com/office/powerpoint/2010/main" val="3073703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8F83-8A16-4A42-A5DE-4D05BDA66528}"/>
              </a:ext>
            </a:extLst>
          </p:cNvPr>
          <p:cNvSpPr>
            <a:spLocks noGrp="1"/>
          </p:cNvSpPr>
          <p:nvPr>
            <p:ph type="title"/>
          </p:nvPr>
        </p:nvSpPr>
        <p:spPr>
          <a:xfrm>
            <a:off x="838200" y="153238"/>
            <a:ext cx="10515600" cy="1325563"/>
          </a:xfrm>
        </p:spPr>
        <p:txBody>
          <a:bodyPr>
            <a:normAutofit/>
          </a:bodyPr>
          <a:lstStyle/>
          <a:p>
            <a:r>
              <a:rPr lang="en-US" sz="3200" dirty="0">
                <a:solidFill>
                  <a:srgbClr val="0000FF"/>
                </a:solidFill>
              </a:rPr>
              <a:t>From organ based care to an integrated patient-centered model of care</a:t>
            </a:r>
          </a:p>
        </p:txBody>
      </p:sp>
      <p:grpSp>
        <p:nvGrpSpPr>
          <p:cNvPr id="3" name="Group 2">
            <a:extLst>
              <a:ext uri="{FF2B5EF4-FFF2-40B4-BE49-F238E27FC236}">
                <a16:creationId xmlns:a16="http://schemas.microsoft.com/office/drawing/2014/main" id="{BB6B24E4-B279-4930-900D-DA8490B31BDC}"/>
              </a:ext>
            </a:extLst>
          </p:cNvPr>
          <p:cNvGrpSpPr/>
          <p:nvPr/>
        </p:nvGrpSpPr>
        <p:grpSpPr>
          <a:xfrm>
            <a:off x="386508" y="1455024"/>
            <a:ext cx="11645480" cy="5100156"/>
            <a:chOff x="301841" y="1598957"/>
            <a:chExt cx="11645480" cy="5100156"/>
          </a:xfrm>
        </p:grpSpPr>
        <p:sp>
          <p:nvSpPr>
            <p:cNvPr id="4" name="Oval 3">
              <a:extLst>
                <a:ext uri="{FF2B5EF4-FFF2-40B4-BE49-F238E27FC236}">
                  <a16:creationId xmlns:a16="http://schemas.microsoft.com/office/drawing/2014/main" id="{5A479065-07CB-49BD-876A-2622E95D078D}"/>
                </a:ext>
              </a:extLst>
            </p:cNvPr>
            <p:cNvSpPr/>
            <p:nvPr/>
          </p:nvSpPr>
          <p:spPr>
            <a:xfrm>
              <a:off x="3777447" y="2188347"/>
              <a:ext cx="3577701" cy="3444536"/>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a:extLst>
                <a:ext uri="{FF2B5EF4-FFF2-40B4-BE49-F238E27FC236}">
                  <a16:creationId xmlns:a16="http://schemas.microsoft.com/office/drawing/2014/main" id="{AF9FF550-8553-4DEB-8BE9-6D14B1831FDA}"/>
                </a:ext>
              </a:extLst>
            </p:cNvPr>
            <p:cNvSpPr/>
            <p:nvPr/>
          </p:nvSpPr>
          <p:spPr>
            <a:xfrm>
              <a:off x="4585128" y="2843478"/>
              <a:ext cx="1948837" cy="1959341"/>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092669A4-5834-4D8F-B635-07F49A666FAD}"/>
                </a:ext>
              </a:extLst>
            </p:cNvPr>
            <p:cNvSpPr txBox="1"/>
            <p:nvPr/>
          </p:nvSpPr>
          <p:spPr>
            <a:xfrm>
              <a:off x="4845910" y="3346882"/>
              <a:ext cx="1440779" cy="1200329"/>
            </a:xfrm>
            <a:prstGeom prst="rect">
              <a:avLst/>
            </a:prstGeom>
            <a:noFill/>
          </p:spPr>
          <p:txBody>
            <a:bodyPr wrap="none" rtlCol="0">
              <a:spAutoFit/>
            </a:bodyPr>
            <a:lstStyle/>
            <a:p>
              <a:pPr algn="ctr"/>
              <a:r>
                <a:rPr lang="en-US" sz="2400" dirty="0">
                  <a:solidFill>
                    <a:srgbClr val="FFFF00"/>
                  </a:solidFill>
                </a:rPr>
                <a:t>Metabolic</a:t>
              </a:r>
            </a:p>
            <a:p>
              <a:pPr algn="ctr"/>
              <a:r>
                <a:rPr lang="en-US" sz="2400" dirty="0">
                  <a:solidFill>
                    <a:srgbClr val="FFFF00"/>
                  </a:solidFill>
                </a:rPr>
                <a:t>Health</a:t>
              </a:r>
            </a:p>
            <a:p>
              <a:pPr algn="ctr"/>
              <a:r>
                <a:rPr lang="en-US" sz="2400" dirty="0">
                  <a:solidFill>
                    <a:srgbClr val="FFFF00"/>
                  </a:solidFill>
                </a:rPr>
                <a:t>360</a:t>
              </a:r>
            </a:p>
          </p:txBody>
        </p:sp>
        <p:cxnSp>
          <p:nvCxnSpPr>
            <p:cNvPr id="7" name="Straight Arrow Connector 6">
              <a:extLst>
                <a:ext uri="{FF2B5EF4-FFF2-40B4-BE49-F238E27FC236}">
                  <a16:creationId xmlns:a16="http://schemas.microsoft.com/office/drawing/2014/main" id="{48FE0484-EF13-40D8-85FC-04AD86C3998B}"/>
                </a:ext>
              </a:extLst>
            </p:cNvPr>
            <p:cNvCxnSpPr>
              <a:cxnSpLocks/>
              <a:stCxn id="5" idx="6"/>
              <a:endCxn id="8" idx="1"/>
            </p:cNvCxnSpPr>
            <p:nvPr/>
          </p:nvCxnSpPr>
          <p:spPr>
            <a:xfrm flipV="1">
              <a:off x="6533965" y="3711787"/>
              <a:ext cx="3086545" cy="1113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D4FDC5F-603C-406B-86C1-3007482842C8}"/>
                </a:ext>
              </a:extLst>
            </p:cNvPr>
            <p:cNvSpPr txBox="1"/>
            <p:nvPr/>
          </p:nvSpPr>
          <p:spPr>
            <a:xfrm>
              <a:off x="9620510" y="2557625"/>
              <a:ext cx="2326811" cy="2308324"/>
            </a:xfrm>
            <a:prstGeom prst="rect">
              <a:avLst/>
            </a:prstGeom>
            <a:noFill/>
            <a:ln>
              <a:noFill/>
            </a:ln>
          </p:spPr>
          <p:txBody>
            <a:bodyPr wrap="square" rtlCol="0">
              <a:spAutoFit/>
            </a:bodyPr>
            <a:lstStyle/>
            <a:p>
              <a:r>
                <a:rPr lang="en-US" dirty="0">
                  <a:solidFill>
                    <a:srgbClr val="C00000"/>
                  </a:solidFill>
                </a:rPr>
                <a:t>Preventive</a:t>
              </a:r>
            </a:p>
            <a:p>
              <a:r>
                <a:rPr lang="en-US" dirty="0">
                  <a:solidFill>
                    <a:srgbClr val="C00000"/>
                  </a:solidFill>
                </a:rPr>
                <a:t>Cardiology</a:t>
              </a:r>
            </a:p>
            <a:p>
              <a:pPr marL="285750" indent="-285750">
                <a:buFont typeface="Arial" panose="020B0604020202020204" pitchFamily="34" charset="0"/>
                <a:buChar char="•"/>
              </a:pPr>
              <a:r>
                <a:rPr lang="en-US" dirty="0"/>
                <a:t>High ASCVD risk score</a:t>
              </a:r>
            </a:p>
            <a:p>
              <a:pPr marL="285750" indent="-285750">
                <a:buFont typeface="Arial" panose="020B0604020202020204" pitchFamily="34" charset="0"/>
                <a:buChar char="•"/>
              </a:pPr>
              <a:r>
                <a:rPr lang="en-US" dirty="0"/>
                <a:t>Statin intolerant</a:t>
              </a:r>
            </a:p>
            <a:p>
              <a:pPr marL="285750" indent="-285750">
                <a:buFont typeface="Arial" panose="020B0604020202020204" pitchFamily="34" charset="0"/>
                <a:buChar char="•"/>
              </a:pPr>
              <a:r>
                <a:rPr lang="en-US" dirty="0"/>
                <a:t>Prior cardiac event</a:t>
              </a:r>
            </a:p>
            <a:p>
              <a:pPr marL="285750" indent="-285750">
                <a:buFont typeface="Arial" panose="020B0604020202020204" pitchFamily="34" charset="0"/>
                <a:buChar char="•"/>
              </a:pPr>
              <a:r>
                <a:rPr lang="en-US" dirty="0"/>
                <a:t>Strong family history</a:t>
              </a:r>
            </a:p>
          </p:txBody>
        </p:sp>
        <p:sp>
          <p:nvSpPr>
            <p:cNvPr id="9" name="TextBox 8">
              <a:extLst>
                <a:ext uri="{FF2B5EF4-FFF2-40B4-BE49-F238E27FC236}">
                  <a16:creationId xmlns:a16="http://schemas.microsoft.com/office/drawing/2014/main" id="{AD0AE6E7-FD39-462A-A950-2A06033CE150}"/>
                </a:ext>
              </a:extLst>
            </p:cNvPr>
            <p:cNvSpPr txBox="1"/>
            <p:nvPr/>
          </p:nvSpPr>
          <p:spPr>
            <a:xfrm>
              <a:off x="6336920" y="3047760"/>
              <a:ext cx="952184" cy="369332"/>
            </a:xfrm>
            <a:prstGeom prst="rect">
              <a:avLst/>
            </a:prstGeom>
            <a:noFill/>
          </p:spPr>
          <p:txBody>
            <a:bodyPr wrap="none" rtlCol="0">
              <a:spAutoFit/>
            </a:bodyPr>
            <a:lstStyle/>
            <a:p>
              <a:r>
                <a:rPr lang="en-US" dirty="0"/>
                <a:t>Lifestyle</a:t>
              </a:r>
            </a:p>
          </p:txBody>
        </p:sp>
        <p:sp>
          <p:nvSpPr>
            <p:cNvPr id="10" name="TextBox 9">
              <a:extLst>
                <a:ext uri="{FF2B5EF4-FFF2-40B4-BE49-F238E27FC236}">
                  <a16:creationId xmlns:a16="http://schemas.microsoft.com/office/drawing/2014/main" id="{319EDCDE-C90E-4CBD-8E0F-58FC1C7404EB}"/>
                </a:ext>
              </a:extLst>
            </p:cNvPr>
            <p:cNvSpPr txBox="1"/>
            <p:nvPr/>
          </p:nvSpPr>
          <p:spPr>
            <a:xfrm>
              <a:off x="4860524" y="2320603"/>
              <a:ext cx="1543179" cy="369332"/>
            </a:xfrm>
            <a:prstGeom prst="rect">
              <a:avLst/>
            </a:prstGeom>
            <a:noFill/>
          </p:spPr>
          <p:txBody>
            <a:bodyPr wrap="none" rtlCol="0">
              <a:spAutoFit/>
            </a:bodyPr>
            <a:lstStyle/>
            <a:p>
              <a:r>
                <a:rPr lang="en-US" dirty="0"/>
                <a:t>Health literacy</a:t>
              </a:r>
            </a:p>
          </p:txBody>
        </p:sp>
        <p:sp>
          <p:nvSpPr>
            <p:cNvPr id="11" name="TextBox 10">
              <a:extLst>
                <a:ext uri="{FF2B5EF4-FFF2-40B4-BE49-F238E27FC236}">
                  <a16:creationId xmlns:a16="http://schemas.microsoft.com/office/drawing/2014/main" id="{07B3189B-821B-416E-876A-AED304D17B54}"/>
                </a:ext>
              </a:extLst>
            </p:cNvPr>
            <p:cNvSpPr txBox="1"/>
            <p:nvPr/>
          </p:nvSpPr>
          <p:spPr>
            <a:xfrm>
              <a:off x="3947687" y="3125681"/>
              <a:ext cx="729687" cy="369332"/>
            </a:xfrm>
            <a:prstGeom prst="rect">
              <a:avLst/>
            </a:prstGeom>
            <a:noFill/>
          </p:spPr>
          <p:txBody>
            <a:bodyPr wrap="none" rtlCol="0">
              <a:spAutoFit/>
            </a:bodyPr>
            <a:lstStyle/>
            <a:p>
              <a:r>
                <a:rPr lang="en-US" dirty="0"/>
                <a:t>SDOH</a:t>
              </a:r>
            </a:p>
          </p:txBody>
        </p:sp>
        <p:sp>
          <p:nvSpPr>
            <p:cNvPr id="12" name="TextBox 11">
              <a:extLst>
                <a:ext uri="{FF2B5EF4-FFF2-40B4-BE49-F238E27FC236}">
                  <a16:creationId xmlns:a16="http://schemas.microsoft.com/office/drawing/2014/main" id="{5B5F4942-63C4-4B25-AFD6-C2942DB82406}"/>
                </a:ext>
              </a:extLst>
            </p:cNvPr>
            <p:cNvSpPr txBox="1"/>
            <p:nvPr/>
          </p:nvSpPr>
          <p:spPr>
            <a:xfrm>
              <a:off x="4940690" y="5050615"/>
              <a:ext cx="1529714" cy="369332"/>
            </a:xfrm>
            <a:prstGeom prst="rect">
              <a:avLst/>
            </a:prstGeom>
            <a:noFill/>
          </p:spPr>
          <p:txBody>
            <a:bodyPr wrap="none" rtlCol="0">
              <a:spAutoFit/>
            </a:bodyPr>
            <a:lstStyle/>
            <a:p>
              <a:r>
                <a:rPr lang="en-US" dirty="0"/>
                <a:t>psychometrics</a:t>
              </a:r>
            </a:p>
          </p:txBody>
        </p:sp>
        <p:sp>
          <p:nvSpPr>
            <p:cNvPr id="13" name="TextBox 12">
              <a:extLst>
                <a:ext uri="{FF2B5EF4-FFF2-40B4-BE49-F238E27FC236}">
                  <a16:creationId xmlns:a16="http://schemas.microsoft.com/office/drawing/2014/main" id="{5D476D73-AF70-4C29-870F-C5443F90FABE}"/>
                </a:ext>
              </a:extLst>
            </p:cNvPr>
            <p:cNvSpPr txBox="1"/>
            <p:nvPr/>
          </p:nvSpPr>
          <p:spPr>
            <a:xfrm>
              <a:off x="539243" y="3582802"/>
              <a:ext cx="1787862" cy="369332"/>
            </a:xfrm>
            <a:prstGeom prst="rect">
              <a:avLst/>
            </a:prstGeom>
            <a:noFill/>
            <a:ln>
              <a:noFill/>
            </a:ln>
          </p:spPr>
          <p:txBody>
            <a:bodyPr wrap="none" rtlCol="0">
              <a:spAutoFit/>
            </a:bodyPr>
            <a:lstStyle/>
            <a:p>
              <a:r>
                <a:rPr lang="en-US" dirty="0">
                  <a:solidFill>
                    <a:srgbClr val="C00000"/>
                  </a:solidFill>
                </a:rPr>
                <a:t>Cancer screening</a:t>
              </a:r>
            </a:p>
          </p:txBody>
        </p:sp>
        <p:sp>
          <p:nvSpPr>
            <p:cNvPr id="15" name="TextBox 14">
              <a:extLst>
                <a:ext uri="{FF2B5EF4-FFF2-40B4-BE49-F238E27FC236}">
                  <a16:creationId xmlns:a16="http://schemas.microsoft.com/office/drawing/2014/main" id="{E60BF1EC-0DCC-4DA3-AD50-32A97155A812}"/>
                </a:ext>
              </a:extLst>
            </p:cNvPr>
            <p:cNvSpPr txBox="1"/>
            <p:nvPr/>
          </p:nvSpPr>
          <p:spPr>
            <a:xfrm>
              <a:off x="301841" y="5221785"/>
              <a:ext cx="4283288" cy="1477328"/>
            </a:xfrm>
            <a:prstGeom prst="rect">
              <a:avLst/>
            </a:prstGeom>
            <a:noFill/>
          </p:spPr>
          <p:txBody>
            <a:bodyPr wrap="none" rtlCol="0">
              <a:spAutoFit/>
            </a:bodyPr>
            <a:lstStyle/>
            <a:p>
              <a:r>
                <a:rPr lang="en-US" dirty="0">
                  <a:solidFill>
                    <a:srgbClr val="C00000"/>
                  </a:solidFill>
                </a:rPr>
                <a:t>Diabetology</a:t>
              </a:r>
            </a:p>
            <a:p>
              <a:pPr marL="285750" indent="-285750">
                <a:buFont typeface="Arial" panose="020B0604020202020204" pitchFamily="34" charset="0"/>
                <a:buChar char="•"/>
              </a:pPr>
              <a:r>
                <a:rPr lang="en-US" dirty="0"/>
                <a:t>A1C &gt; 7.5</a:t>
              </a:r>
            </a:p>
            <a:p>
              <a:pPr marL="285750" indent="-285750">
                <a:buFont typeface="Arial" panose="020B0604020202020204" pitchFamily="34" charset="0"/>
                <a:buChar char="•"/>
              </a:pPr>
              <a:r>
                <a:rPr lang="en-US" dirty="0"/>
                <a:t>Compliance difficulties</a:t>
              </a:r>
            </a:p>
            <a:p>
              <a:pPr marL="285750" indent="-285750">
                <a:buFont typeface="Arial" panose="020B0604020202020204" pitchFamily="34" charset="0"/>
                <a:buChar char="•"/>
              </a:pPr>
              <a:r>
                <a:rPr lang="en-US" dirty="0"/>
                <a:t>Frequent hypo and hyperglycemia</a:t>
              </a:r>
            </a:p>
            <a:p>
              <a:pPr marL="285750" indent="-285750">
                <a:buFont typeface="Arial" panose="020B0604020202020204" pitchFamily="34" charset="0"/>
                <a:buChar char="•"/>
              </a:pPr>
              <a:r>
                <a:rPr lang="en-US" dirty="0"/>
                <a:t>Diabetic patients without a diabetologist</a:t>
              </a:r>
            </a:p>
          </p:txBody>
        </p:sp>
        <p:cxnSp>
          <p:nvCxnSpPr>
            <p:cNvPr id="16" name="Straight Arrow Connector 15">
              <a:extLst>
                <a:ext uri="{FF2B5EF4-FFF2-40B4-BE49-F238E27FC236}">
                  <a16:creationId xmlns:a16="http://schemas.microsoft.com/office/drawing/2014/main" id="{C0B3EB31-B846-4AD7-A5F4-6DA141FE2BE2}"/>
                </a:ext>
              </a:extLst>
            </p:cNvPr>
            <p:cNvCxnSpPr>
              <a:cxnSpLocks/>
              <a:stCxn id="5" idx="3"/>
            </p:cNvCxnSpPr>
            <p:nvPr/>
          </p:nvCxnSpPr>
          <p:spPr>
            <a:xfrm flipH="1">
              <a:off x="3129379" y="4515880"/>
              <a:ext cx="1741150" cy="13034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D29A4FE-AFC0-4605-A6EF-0A364B637583}"/>
                </a:ext>
              </a:extLst>
            </p:cNvPr>
            <p:cNvSpPr txBox="1"/>
            <p:nvPr/>
          </p:nvSpPr>
          <p:spPr>
            <a:xfrm>
              <a:off x="8267240" y="5221785"/>
              <a:ext cx="2709588" cy="1200329"/>
            </a:xfrm>
            <a:prstGeom prst="rect">
              <a:avLst/>
            </a:prstGeom>
            <a:noFill/>
          </p:spPr>
          <p:txBody>
            <a:bodyPr wrap="none" rtlCol="0">
              <a:spAutoFit/>
            </a:bodyPr>
            <a:lstStyle/>
            <a:p>
              <a:r>
                <a:rPr lang="en-US" dirty="0">
                  <a:solidFill>
                    <a:srgbClr val="C00000"/>
                  </a:solidFill>
                </a:rPr>
                <a:t>Nephrology</a:t>
              </a:r>
            </a:p>
            <a:p>
              <a:pPr marL="285750" indent="-285750">
                <a:buFont typeface="Arial" panose="020B0604020202020204" pitchFamily="34" charset="0"/>
                <a:buChar char="•"/>
              </a:pPr>
              <a:r>
                <a:rPr lang="en-US" dirty="0"/>
                <a:t>eGFR &lt; 45 ml/min</a:t>
              </a:r>
            </a:p>
            <a:p>
              <a:pPr marL="285750" indent="-285750">
                <a:buFont typeface="Arial" panose="020B0604020202020204" pitchFamily="34" charset="0"/>
                <a:buChar char="•"/>
              </a:pPr>
              <a:r>
                <a:rPr lang="en-US" dirty="0"/>
                <a:t>&gt; 40% decrease in eGFR</a:t>
              </a:r>
            </a:p>
            <a:p>
              <a:pPr marL="285750" indent="-285750">
                <a:buFont typeface="Arial" panose="020B0604020202020204" pitchFamily="34" charset="0"/>
                <a:buChar char="•"/>
              </a:pPr>
              <a:r>
                <a:rPr lang="en-US" dirty="0"/>
                <a:t>Albuminuria</a:t>
              </a:r>
            </a:p>
          </p:txBody>
        </p:sp>
        <p:cxnSp>
          <p:nvCxnSpPr>
            <p:cNvPr id="18" name="Straight Arrow Connector 17">
              <a:extLst>
                <a:ext uri="{FF2B5EF4-FFF2-40B4-BE49-F238E27FC236}">
                  <a16:creationId xmlns:a16="http://schemas.microsoft.com/office/drawing/2014/main" id="{F3680D2D-2B16-414C-903A-F3A1BAC4BED6}"/>
                </a:ext>
              </a:extLst>
            </p:cNvPr>
            <p:cNvCxnSpPr>
              <a:cxnSpLocks/>
              <a:stCxn id="5" idx="5"/>
            </p:cNvCxnSpPr>
            <p:nvPr/>
          </p:nvCxnSpPr>
          <p:spPr>
            <a:xfrm>
              <a:off x="6248564" y="4515880"/>
              <a:ext cx="1949964" cy="9873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10498E3-2802-4966-927C-76944C1DBCE0}"/>
                </a:ext>
              </a:extLst>
            </p:cNvPr>
            <p:cNvCxnSpPr>
              <a:cxnSpLocks/>
              <a:stCxn id="5" idx="0"/>
            </p:cNvCxnSpPr>
            <p:nvPr/>
          </p:nvCxnSpPr>
          <p:spPr>
            <a:xfrm flipH="1" flipV="1">
              <a:off x="5559546" y="1961804"/>
              <a:ext cx="1" cy="8816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8CC4917-6277-49F8-9F08-586F472F95E6}"/>
                </a:ext>
              </a:extLst>
            </p:cNvPr>
            <p:cNvSpPr txBox="1"/>
            <p:nvPr/>
          </p:nvSpPr>
          <p:spPr>
            <a:xfrm>
              <a:off x="5023521" y="1598957"/>
              <a:ext cx="3405099" cy="369332"/>
            </a:xfrm>
            <a:prstGeom prst="rect">
              <a:avLst/>
            </a:prstGeom>
            <a:noFill/>
          </p:spPr>
          <p:txBody>
            <a:bodyPr wrap="none" rtlCol="0">
              <a:spAutoFit/>
            </a:bodyPr>
            <a:lstStyle/>
            <a:p>
              <a:r>
                <a:rPr lang="en-US" dirty="0">
                  <a:solidFill>
                    <a:srgbClr val="C00000"/>
                  </a:solidFill>
                </a:rPr>
                <a:t>LIVER CARE </a:t>
              </a:r>
              <a:r>
                <a:rPr lang="en-US" dirty="0"/>
                <a:t>(FIB-4 &gt; 1.3, LSM &gt; 10)</a:t>
              </a:r>
            </a:p>
          </p:txBody>
        </p:sp>
      </p:grpSp>
      <p:cxnSp>
        <p:nvCxnSpPr>
          <p:cNvPr id="23" name="Straight Arrow Connector 22">
            <a:extLst>
              <a:ext uri="{FF2B5EF4-FFF2-40B4-BE49-F238E27FC236}">
                <a16:creationId xmlns:a16="http://schemas.microsoft.com/office/drawing/2014/main" id="{3E1CBF66-04FF-48BC-9E44-9B8B760A3C43}"/>
              </a:ext>
            </a:extLst>
          </p:cNvPr>
          <p:cNvCxnSpPr>
            <a:stCxn id="5" idx="2"/>
          </p:cNvCxnSpPr>
          <p:nvPr/>
        </p:nvCxnSpPr>
        <p:spPr>
          <a:xfrm flipH="1" flipV="1">
            <a:off x="2429933" y="3679215"/>
            <a:ext cx="2239862" cy="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739CBF8B-0C64-4471-9FC3-013075AB237F}"/>
              </a:ext>
            </a:extLst>
          </p:cNvPr>
          <p:cNvGrpSpPr/>
          <p:nvPr/>
        </p:nvGrpSpPr>
        <p:grpSpPr>
          <a:xfrm>
            <a:off x="10609338" y="6488668"/>
            <a:ext cx="1508140" cy="369332"/>
            <a:chOff x="10609338" y="6488668"/>
            <a:chExt cx="1508140" cy="369332"/>
          </a:xfrm>
        </p:grpSpPr>
        <p:pic>
          <p:nvPicPr>
            <p:cNvPr id="25" name="Picture 188">
              <a:extLst>
                <a:ext uri="{FF2B5EF4-FFF2-40B4-BE49-F238E27FC236}">
                  <a16:creationId xmlns:a16="http://schemas.microsoft.com/office/drawing/2014/main" id="{4A8CAC96-0A48-4727-AD53-817E534ABBB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B2BA75F8-A924-4A4B-8F32-BDCF01EBB757}"/>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765208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1B96EF-4FE5-4E0A-BD8A-0F3DB6104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138"/>
            <a:ext cx="12192000" cy="5647724"/>
          </a:xfrm>
          <a:prstGeom prst="rect">
            <a:avLst/>
          </a:prstGeom>
        </p:spPr>
      </p:pic>
      <p:grpSp>
        <p:nvGrpSpPr>
          <p:cNvPr id="3" name="Group 2">
            <a:extLst>
              <a:ext uri="{FF2B5EF4-FFF2-40B4-BE49-F238E27FC236}">
                <a16:creationId xmlns:a16="http://schemas.microsoft.com/office/drawing/2014/main" id="{53D7EF66-1C58-4C2C-8769-0A0083801B9F}"/>
              </a:ext>
            </a:extLst>
          </p:cNvPr>
          <p:cNvGrpSpPr/>
          <p:nvPr/>
        </p:nvGrpSpPr>
        <p:grpSpPr>
          <a:xfrm>
            <a:off x="10343792" y="6488668"/>
            <a:ext cx="1508140" cy="369332"/>
            <a:chOff x="10609338" y="6488668"/>
            <a:chExt cx="1508140" cy="369332"/>
          </a:xfrm>
        </p:grpSpPr>
        <p:pic>
          <p:nvPicPr>
            <p:cNvPr id="4" name="Picture 188">
              <a:extLst>
                <a:ext uri="{FF2B5EF4-FFF2-40B4-BE49-F238E27FC236}">
                  <a16:creationId xmlns:a16="http://schemas.microsoft.com/office/drawing/2014/main" id="{7037C984-2E9B-4335-B971-FF6E19A57EC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743EC31-7660-4AA4-8238-7342F6210E8D}"/>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3256358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F4B239-1D8A-47AA-AF6A-A7A11FDE5761}"/>
              </a:ext>
            </a:extLst>
          </p:cNvPr>
          <p:cNvSpPr>
            <a:spLocks noGrp="1"/>
          </p:cNvSpPr>
          <p:nvPr>
            <p:ph type="title"/>
          </p:nvPr>
        </p:nvSpPr>
        <p:spPr/>
        <p:txBody>
          <a:bodyPr>
            <a:normAutofit/>
          </a:bodyPr>
          <a:lstStyle/>
          <a:p>
            <a:r>
              <a:rPr lang="en-US" dirty="0">
                <a:solidFill>
                  <a:srgbClr val="C00000"/>
                </a:solidFill>
              </a:rPr>
              <a:t>Implications for clinical trial design, endpoints, and drug development</a:t>
            </a:r>
          </a:p>
        </p:txBody>
      </p:sp>
      <p:grpSp>
        <p:nvGrpSpPr>
          <p:cNvPr id="5" name="Group 4">
            <a:extLst>
              <a:ext uri="{FF2B5EF4-FFF2-40B4-BE49-F238E27FC236}">
                <a16:creationId xmlns:a16="http://schemas.microsoft.com/office/drawing/2014/main" id="{50934E10-18D6-4AE5-BE56-91ABE49CA94E}"/>
              </a:ext>
            </a:extLst>
          </p:cNvPr>
          <p:cNvGrpSpPr/>
          <p:nvPr/>
        </p:nvGrpSpPr>
        <p:grpSpPr>
          <a:xfrm>
            <a:off x="10593380" y="6525659"/>
            <a:ext cx="1508140" cy="369332"/>
            <a:chOff x="10609338" y="6488668"/>
            <a:chExt cx="1508140" cy="369332"/>
          </a:xfrm>
        </p:grpSpPr>
        <p:pic>
          <p:nvPicPr>
            <p:cNvPr id="6" name="Picture 188">
              <a:extLst>
                <a:ext uri="{FF2B5EF4-FFF2-40B4-BE49-F238E27FC236}">
                  <a16:creationId xmlns:a16="http://schemas.microsoft.com/office/drawing/2014/main" id="{B572B1FD-B74E-41F0-97E8-382A02F5A89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69EF8207-E947-4880-A6F3-DF6AD01E2A2E}"/>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1820226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5617" y="171281"/>
            <a:ext cx="11305309" cy="702015"/>
          </a:xfrm>
        </p:spPr>
        <p:txBody>
          <a:bodyPr>
            <a:normAutofit fontScale="90000"/>
          </a:bodyPr>
          <a:lstStyle/>
          <a:p>
            <a:r>
              <a:rPr lang="en-US" dirty="0">
                <a:solidFill>
                  <a:srgbClr val="0000FF"/>
                </a:solidFill>
              </a:rPr>
              <a:t>Drug development for MASLD- the current paradigm</a:t>
            </a:r>
          </a:p>
        </p:txBody>
      </p:sp>
      <p:grpSp>
        <p:nvGrpSpPr>
          <p:cNvPr id="9" name="Group 8"/>
          <p:cNvGrpSpPr/>
          <p:nvPr/>
        </p:nvGrpSpPr>
        <p:grpSpPr>
          <a:xfrm>
            <a:off x="114698" y="3120982"/>
            <a:ext cx="1132073" cy="962442"/>
            <a:chOff x="681486" y="3135702"/>
            <a:chExt cx="966159" cy="1000664"/>
          </a:xfrm>
        </p:grpSpPr>
        <p:sp>
          <p:nvSpPr>
            <p:cNvPr id="8" name="Oval 7"/>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 name="Oval 6"/>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3" name="Right Arrow 12"/>
          <p:cNvSpPr/>
          <p:nvPr/>
        </p:nvSpPr>
        <p:spPr>
          <a:xfrm>
            <a:off x="1294014" y="3246474"/>
            <a:ext cx="654954"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9" name="TextBox 18"/>
          <p:cNvSpPr txBox="1"/>
          <p:nvPr/>
        </p:nvSpPr>
        <p:spPr>
          <a:xfrm>
            <a:off x="5161058" y="2292658"/>
            <a:ext cx="1234633" cy="830997"/>
          </a:xfrm>
          <a:prstGeom prst="rect">
            <a:avLst/>
          </a:prstGeom>
          <a:noFill/>
        </p:spPr>
        <p:txBody>
          <a:bodyPr wrap="none" rtlCol="0">
            <a:spAutoFit/>
          </a:bodyPr>
          <a:lstStyle/>
          <a:p>
            <a:pPr algn="ctr"/>
            <a:r>
              <a:rPr lang="en-US" sz="2400" dirty="0"/>
              <a:t>NASH + </a:t>
            </a:r>
          </a:p>
          <a:p>
            <a:pPr algn="ctr"/>
            <a:r>
              <a:rPr lang="en-US" sz="2400" dirty="0"/>
              <a:t>cirrhosis</a:t>
            </a:r>
          </a:p>
        </p:txBody>
      </p:sp>
      <p:sp>
        <p:nvSpPr>
          <p:cNvPr id="21" name="TextBox 20"/>
          <p:cNvSpPr txBox="1"/>
          <p:nvPr/>
        </p:nvSpPr>
        <p:spPr>
          <a:xfrm>
            <a:off x="2095332" y="2525467"/>
            <a:ext cx="963610" cy="461665"/>
          </a:xfrm>
          <a:prstGeom prst="rect">
            <a:avLst/>
          </a:prstGeom>
          <a:noFill/>
        </p:spPr>
        <p:txBody>
          <a:bodyPr wrap="square" rtlCol="0">
            <a:spAutoFit/>
          </a:bodyPr>
          <a:lstStyle/>
          <a:p>
            <a:r>
              <a:rPr lang="en-US" sz="2400" dirty="0"/>
              <a:t>NASH</a:t>
            </a:r>
          </a:p>
        </p:txBody>
      </p:sp>
      <p:sp>
        <p:nvSpPr>
          <p:cNvPr id="22" name="TextBox 21"/>
          <p:cNvSpPr txBox="1"/>
          <p:nvPr/>
        </p:nvSpPr>
        <p:spPr>
          <a:xfrm>
            <a:off x="7133209" y="2595396"/>
            <a:ext cx="1645835" cy="461665"/>
          </a:xfrm>
          <a:prstGeom prst="rect">
            <a:avLst/>
          </a:prstGeom>
          <a:noFill/>
        </p:spPr>
        <p:txBody>
          <a:bodyPr wrap="none" rtlCol="0">
            <a:spAutoFit/>
          </a:bodyPr>
          <a:lstStyle/>
          <a:p>
            <a:r>
              <a:rPr lang="en-US" sz="2400" dirty="0"/>
              <a:t>OUTCOMES</a:t>
            </a:r>
          </a:p>
        </p:txBody>
      </p:sp>
      <p:sp>
        <p:nvSpPr>
          <p:cNvPr id="37" name="Right Arrow 36"/>
          <p:cNvSpPr/>
          <p:nvPr/>
        </p:nvSpPr>
        <p:spPr>
          <a:xfrm>
            <a:off x="6465879" y="3120983"/>
            <a:ext cx="667330"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24" name="Group 23"/>
          <p:cNvGrpSpPr/>
          <p:nvPr/>
        </p:nvGrpSpPr>
        <p:grpSpPr>
          <a:xfrm>
            <a:off x="5267515" y="3051496"/>
            <a:ext cx="1132073" cy="962442"/>
            <a:chOff x="681486" y="3135702"/>
            <a:chExt cx="966159" cy="1000664"/>
          </a:xfrm>
        </p:grpSpPr>
        <p:sp>
          <p:nvSpPr>
            <p:cNvPr id="25" name="Oval 24"/>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Oval 25"/>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grpSp>
        <p:nvGrpSpPr>
          <p:cNvPr id="27" name="Group 26"/>
          <p:cNvGrpSpPr/>
          <p:nvPr/>
        </p:nvGrpSpPr>
        <p:grpSpPr>
          <a:xfrm>
            <a:off x="7322964" y="2986158"/>
            <a:ext cx="1132073" cy="962442"/>
            <a:chOff x="681486" y="3135702"/>
            <a:chExt cx="966159" cy="1000664"/>
          </a:xfrm>
        </p:grpSpPr>
        <p:sp>
          <p:nvSpPr>
            <p:cNvPr id="28" name="Oval 27"/>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9" name="Oval 28"/>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grpSp>
        <p:nvGrpSpPr>
          <p:cNvPr id="30" name="Group 29"/>
          <p:cNvGrpSpPr/>
          <p:nvPr/>
        </p:nvGrpSpPr>
        <p:grpSpPr>
          <a:xfrm>
            <a:off x="3586400" y="3089371"/>
            <a:ext cx="1132073" cy="962442"/>
            <a:chOff x="681486" y="3135702"/>
            <a:chExt cx="966159" cy="1000664"/>
          </a:xfrm>
        </p:grpSpPr>
        <p:sp>
          <p:nvSpPr>
            <p:cNvPr id="33" name="Oval 32"/>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6" name="Oval 35"/>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38" name="Right Arrow 37"/>
          <p:cNvSpPr/>
          <p:nvPr/>
        </p:nvSpPr>
        <p:spPr>
          <a:xfrm rot="10800000">
            <a:off x="4815068" y="3163436"/>
            <a:ext cx="371351" cy="692793"/>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TextBox 4"/>
          <p:cNvSpPr txBox="1"/>
          <p:nvPr/>
        </p:nvSpPr>
        <p:spPr>
          <a:xfrm>
            <a:off x="342624" y="2492564"/>
            <a:ext cx="832279" cy="461665"/>
          </a:xfrm>
          <a:prstGeom prst="rect">
            <a:avLst/>
          </a:prstGeom>
          <a:noFill/>
        </p:spPr>
        <p:txBody>
          <a:bodyPr wrap="none" rtlCol="0">
            <a:spAutoFit/>
          </a:bodyPr>
          <a:lstStyle/>
          <a:p>
            <a:r>
              <a:rPr lang="en-US" sz="2400" dirty="0"/>
              <a:t>NAFL</a:t>
            </a:r>
          </a:p>
        </p:txBody>
      </p:sp>
      <p:grpSp>
        <p:nvGrpSpPr>
          <p:cNvPr id="31" name="Group 30">
            <a:extLst>
              <a:ext uri="{FF2B5EF4-FFF2-40B4-BE49-F238E27FC236}">
                <a16:creationId xmlns:a16="http://schemas.microsoft.com/office/drawing/2014/main" id="{45B6B1EE-722B-4CFF-8F5E-56A89C11D222}"/>
              </a:ext>
            </a:extLst>
          </p:cNvPr>
          <p:cNvGrpSpPr/>
          <p:nvPr/>
        </p:nvGrpSpPr>
        <p:grpSpPr>
          <a:xfrm>
            <a:off x="9387531" y="2960985"/>
            <a:ext cx="1132073" cy="962442"/>
            <a:chOff x="681486" y="3135702"/>
            <a:chExt cx="966159" cy="1000664"/>
          </a:xfrm>
        </p:grpSpPr>
        <p:sp>
          <p:nvSpPr>
            <p:cNvPr id="32" name="Oval 31">
              <a:extLst>
                <a:ext uri="{FF2B5EF4-FFF2-40B4-BE49-F238E27FC236}">
                  <a16:creationId xmlns:a16="http://schemas.microsoft.com/office/drawing/2014/main" id="{1DADBB2A-6773-4977-B64F-C85721406993}"/>
                </a:ext>
              </a:extLst>
            </p:cNvPr>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4" name="Oval 33">
              <a:extLst>
                <a:ext uri="{FF2B5EF4-FFF2-40B4-BE49-F238E27FC236}">
                  <a16:creationId xmlns:a16="http://schemas.microsoft.com/office/drawing/2014/main" id="{5CB9086E-81CE-4B7D-A436-F2D13A711E11}"/>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35" name="Right Arrow 36">
            <a:extLst>
              <a:ext uri="{FF2B5EF4-FFF2-40B4-BE49-F238E27FC236}">
                <a16:creationId xmlns:a16="http://schemas.microsoft.com/office/drawing/2014/main" id="{7D1B62EB-A63B-4086-9230-F741244DA8D7}"/>
              </a:ext>
            </a:extLst>
          </p:cNvPr>
          <p:cNvSpPr/>
          <p:nvPr/>
        </p:nvSpPr>
        <p:spPr>
          <a:xfrm>
            <a:off x="8587619" y="3120982"/>
            <a:ext cx="667330"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 name="TextBox 3">
            <a:extLst>
              <a:ext uri="{FF2B5EF4-FFF2-40B4-BE49-F238E27FC236}">
                <a16:creationId xmlns:a16="http://schemas.microsoft.com/office/drawing/2014/main" id="{A8BF57DC-4FB1-4273-BB2D-C914251DE9A8}"/>
              </a:ext>
            </a:extLst>
          </p:cNvPr>
          <p:cNvSpPr txBox="1"/>
          <p:nvPr/>
        </p:nvSpPr>
        <p:spPr>
          <a:xfrm>
            <a:off x="9190217" y="2584646"/>
            <a:ext cx="1526700" cy="461665"/>
          </a:xfrm>
          <a:prstGeom prst="rect">
            <a:avLst/>
          </a:prstGeom>
          <a:noFill/>
        </p:spPr>
        <p:txBody>
          <a:bodyPr wrap="none" rtlCol="0">
            <a:spAutoFit/>
          </a:bodyPr>
          <a:lstStyle/>
          <a:p>
            <a:r>
              <a:rPr lang="en-US" sz="2400" dirty="0"/>
              <a:t>CEMETERY</a:t>
            </a:r>
          </a:p>
        </p:txBody>
      </p:sp>
      <p:grpSp>
        <p:nvGrpSpPr>
          <p:cNvPr id="11" name="Group 10">
            <a:extLst>
              <a:ext uri="{FF2B5EF4-FFF2-40B4-BE49-F238E27FC236}">
                <a16:creationId xmlns:a16="http://schemas.microsoft.com/office/drawing/2014/main" id="{3CD736B5-AC64-48EF-8EE1-E5C06D3D57FA}"/>
              </a:ext>
            </a:extLst>
          </p:cNvPr>
          <p:cNvGrpSpPr/>
          <p:nvPr/>
        </p:nvGrpSpPr>
        <p:grpSpPr>
          <a:xfrm>
            <a:off x="7452754" y="3083661"/>
            <a:ext cx="872492" cy="767434"/>
            <a:chOff x="6567173" y="5117977"/>
            <a:chExt cx="872492" cy="767434"/>
          </a:xfrm>
        </p:grpSpPr>
        <p:sp>
          <p:nvSpPr>
            <p:cNvPr id="39" name="Oval 38">
              <a:extLst>
                <a:ext uri="{FF2B5EF4-FFF2-40B4-BE49-F238E27FC236}">
                  <a16:creationId xmlns:a16="http://schemas.microsoft.com/office/drawing/2014/main" id="{1F201451-D28D-4FAD-8223-2DAB934B91D3}"/>
                </a:ext>
              </a:extLst>
            </p:cNvPr>
            <p:cNvSpPr/>
            <p:nvPr/>
          </p:nvSpPr>
          <p:spPr>
            <a:xfrm>
              <a:off x="6567173" y="5117977"/>
              <a:ext cx="872492" cy="767434"/>
            </a:xfrm>
            <a:prstGeom prst="ellipse">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1" name="Oval 40">
              <a:extLst>
                <a:ext uri="{FF2B5EF4-FFF2-40B4-BE49-F238E27FC236}">
                  <a16:creationId xmlns:a16="http://schemas.microsoft.com/office/drawing/2014/main" id="{6079122C-9AF3-45EE-8FC7-35E886A5FC6F}"/>
                </a:ext>
              </a:extLst>
            </p:cNvPr>
            <p:cNvSpPr/>
            <p:nvPr/>
          </p:nvSpPr>
          <p:spPr>
            <a:xfrm>
              <a:off x="6667875" y="5231260"/>
              <a:ext cx="655089" cy="575645"/>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42" name="Right Arrow 36">
            <a:extLst>
              <a:ext uri="{FF2B5EF4-FFF2-40B4-BE49-F238E27FC236}">
                <a16:creationId xmlns:a16="http://schemas.microsoft.com/office/drawing/2014/main" id="{9DAC4BB0-EBAB-4FDF-8EAC-58777A8BCFC0}"/>
              </a:ext>
            </a:extLst>
          </p:cNvPr>
          <p:cNvSpPr/>
          <p:nvPr/>
        </p:nvSpPr>
        <p:spPr>
          <a:xfrm rot="5400000">
            <a:off x="7547335" y="4087998"/>
            <a:ext cx="667330" cy="502728"/>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43" name="Group 42">
            <a:extLst>
              <a:ext uri="{FF2B5EF4-FFF2-40B4-BE49-F238E27FC236}">
                <a16:creationId xmlns:a16="http://schemas.microsoft.com/office/drawing/2014/main" id="{A57319BB-805B-4C83-949A-192E36984CC8}"/>
              </a:ext>
            </a:extLst>
          </p:cNvPr>
          <p:cNvGrpSpPr/>
          <p:nvPr/>
        </p:nvGrpSpPr>
        <p:grpSpPr>
          <a:xfrm>
            <a:off x="7322964" y="4736998"/>
            <a:ext cx="1132073" cy="962442"/>
            <a:chOff x="681486" y="3135702"/>
            <a:chExt cx="966159" cy="1000664"/>
          </a:xfrm>
          <a:solidFill>
            <a:schemeClr val="accent6">
              <a:lumMod val="60000"/>
              <a:lumOff val="40000"/>
            </a:schemeClr>
          </a:solidFill>
        </p:grpSpPr>
        <p:sp>
          <p:nvSpPr>
            <p:cNvPr id="44" name="Oval 43">
              <a:extLst>
                <a:ext uri="{FF2B5EF4-FFF2-40B4-BE49-F238E27FC236}">
                  <a16:creationId xmlns:a16="http://schemas.microsoft.com/office/drawing/2014/main" id="{BDC614BA-5FDB-4CFF-A3D1-E4195FDC0BCA}"/>
                </a:ext>
              </a:extLst>
            </p:cNvPr>
            <p:cNvSpPr/>
            <p:nvPr/>
          </p:nvSpPr>
          <p:spPr>
            <a:xfrm>
              <a:off x="681486" y="3135702"/>
              <a:ext cx="966159" cy="1000664"/>
            </a:xfrm>
            <a:prstGeom prst="ellipse">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5" name="Oval 44">
              <a:extLst>
                <a:ext uri="{FF2B5EF4-FFF2-40B4-BE49-F238E27FC236}">
                  <a16:creationId xmlns:a16="http://schemas.microsoft.com/office/drawing/2014/main" id="{8495129F-3B7F-4764-91D8-D36B49BC1DD2}"/>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2" name="TextBox 11">
            <a:extLst>
              <a:ext uri="{FF2B5EF4-FFF2-40B4-BE49-F238E27FC236}">
                <a16:creationId xmlns:a16="http://schemas.microsoft.com/office/drawing/2014/main" id="{19224448-BE5E-4FC4-B322-E924E69E52D9}"/>
              </a:ext>
            </a:extLst>
          </p:cNvPr>
          <p:cNvSpPr txBox="1"/>
          <p:nvPr/>
        </p:nvSpPr>
        <p:spPr>
          <a:xfrm>
            <a:off x="6060575" y="5752546"/>
            <a:ext cx="3791102" cy="646331"/>
          </a:xfrm>
          <a:prstGeom prst="rect">
            <a:avLst/>
          </a:prstGeom>
          <a:noFill/>
        </p:spPr>
        <p:txBody>
          <a:bodyPr wrap="none" rtlCol="0">
            <a:spAutoFit/>
          </a:bodyPr>
          <a:lstStyle/>
          <a:p>
            <a:pPr algn="ctr"/>
            <a:r>
              <a:rPr lang="en-US" b="1" u="sng" dirty="0"/>
              <a:t>TRANSPLANT</a:t>
            </a:r>
          </a:p>
          <a:p>
            <a:pPr algn="ctr"/>
            <a:r>
              <a:rPr lang="en-US" dirty="0"/>
              <a:t>(an option for the few privileged ones)</a:t>
            </a:r>
          </a:p>
        </p:txBody>
      </p:sp>
      <p:sp>
        <p:nvSpPr>
          <p:cNvPr id="15" name="TextBox 14">
            <a:extLst>
              <a:ext uri="{FF2B5EF4-FFF2-40B4-BE49-F238E27FC236}">
                <a16:creationId xmlns:a16="http://schemas.microsoft.com/office/drawing/2014/main" id="{92C0BA86-7760-4923-99FB-918B556BECE9}"/>
              </a:ext>
            </a:extLst>
          </p:cNvPr>
          <p:cNvSpPr txBox="1"/>
          <p:nvPr/>
        </p:nvSpPr>
        <p:spPr>
          <a:xfrm>
            <a:off x="7629636" y="1140134"/>
            <a:ext cx="2081852" cy="1200329"/>
          </a:xfrm>
          <a:prstGeom prst="rect">
            <a:avLst/>
          </a:prstGeom>
          <a:noFill/>
        </p:spPr>
        <p:txBody>
          <a:bodyPr wrap="none" rtlCol="0">
            <a:spAutoFit/>
          </a:bodyPr>
          <a:lstStyle/>
          <a:p>
            <a:r>
              <a:rPr lang="en-US" dirty="0"/>
              <a:t>Outcomes:</a:t>
            </a:r>
          </a:p>
          <a:p>
            <a:pPr marL="285750" indent="-285750">
              <a:buFontTx/>
              <a:buChar char="-"/>
            </a:pPr>
            <a:r>
              <a:rPr lang="en-US" dirty="0"/>
              <a:t>Liver</a:t>
            </a:r>
          </a:p>
          <a:p>
            <a:pPr marL="285750" indent="-285750">
              <a:buFontTx/>
              <a:buChar char="-"/>
            </a:pPr>
            <a:r>
              <a:rPr lang="en-US" dirty="0"/>
              <a:t>Cardio-metabolic</a:t>
            </a:r>
          </a:p>
          <a:p>
            <a:pPr marL="285750" indent="-285750">
              <a:buFontTx/>
              <a:buChar char="-"/>
            </a:pPr>
            <a:r>
              <a:rPr lang="en-US" dirty="0"/>
              <a:t>cancer</a:t>
            </a:r>
          </a:p>
        </p:txBody>
      </p:sp>
      <p:cxnSp>
        <p:nvCxnSpPr>
          <p:cNvPr id="23" name="Straight Connector 22">
            <a:extLst>
              <a:ext uri="{FF2B5EF4-FFF2-40B4-BE49-F238E27FC236}">
                <a16:creationId xmlns:a16="http://schemas.microsoft.com/office/drawing/2014/main" id="{5B273753-E403-40BA-B0BF-7825AD83E92B}"/>
              </a:ext>
            </a:extLst>
          </p:cNvPr>
          <p:cNvCxnSpPr/>
          <p:nvPr/>
        </p:nvCxnSpPr>
        <p:spPr>
          <a:xfrm flipV="1">
            <a:off x="1037965" y="2277122"/>
            <a:ext cx="4710406" cy="310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902CCEF-8E90-441B-9428-726376E6DDD4}"/>
              </a:ext>
            </a:extLst>
          </p:cNvPr>
          <p:cNvCxnSpPr/>
          <p:nvPr/>
        </p:nvCxnSpPr>
        <p:spPr>
          <a:xfrm flipV="1">
            <a:off x="6006511" y="2248091"/>
            <a:ext cx="4710406" cy="310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16D8850C-98C3-494D-B8D6-8CF3082E4E7B}"/>
              </a:ext>
            </a:extLst>
          </p:cNvPr>
          <p:cNvSpPr txBox="1"/>
          <p:nvPr/>
        </p:nvSpPr>
        <p:spPr>
          <a:xfrm>
            <a:off x="2415654" y="1140134"/>
            <a:ext cx="2081852" cy="1200329"/>
          </a:xfrm>
          <a:prstGeom prst="rect">
            <a:avLst/>
          </a:prstGeom>
          <a:noFill/>
        </p:spPr>
        <p:txBody>
          <a:bodyPr wrap="none" rtlCol="0">
            <a:spAutoFit/>
          </a:bodyPr>
          <a:lstStyle/>
          <a:p>
            <a:r>
              <a:rPr lang="en-US" dirty="0"/>
              <a:t>Outcomes:</a:t>
            </a:r>
          </a:p>
          <a:p>
            <a:pPr marL="285750" indent="-285750">
              <a:buFontTx/>
              <a:buChar char="-"/>
            </a:pPr>
            <a:r>
              <a:rPr lang="en-US" dirty="0"/>
              <a:t>Cardio-metabolic</a:t>
            </a:r>
          </a:p>
          <a:p>
            <a:pPr marL="285750" indent="-285750">
              <a:buFontTx/>
              <a:buChar char="-"/>
            </a:pPr>
            <a:r>
              <a:rPr lang="en-US" dirty="0"/>
              <a:t>Cancer</a:t>
            </a:r>
          </a:p>
          <a:p>
            <a:pPr marL="285750" indent="-285750">
              <a:buFontTx/>
              <a:buChar char="-"/>
            </a:pPr>
            <a:r>
              <a:rPr lang="en-US" dirty="0"/>
              <a:t>Liver</a:t>
            </a:r>
          </a:p>
        </p:txBody>
      </p:sp>
      <p:sp>
        <p:nvSpPr>
          <p:cNvPr id="48" name="TextBox 47">
            <a:extLst>
              <a:ext uri="{FF2B5EF4-FFF2-40B4-BE49-F238E27FC236}">
                <a16:creationId xmlns:a16="http://schemas.microsoft.com/office/drawing/2014/main" id="{83FB477B-EE3C-4FB1-9703-2A3A11AE503C}"/>
              </a:ext>
            </a:extLst>
          </p:cNvPr>
          <p:cNvSpPr txBox="1"/>
          <p:nvPr/>
        </p:nvSpPr>
        <p:spPr>
          <a:xfrm>
            <a:off x="5136055" y="6313483"/>
            <a:ext cx="6451318" cy="276999"/>
          </a:xfrm>
          <a:prstGeom prst="rect">
            <a:avLst/>
          </a:prstGeom>
          <a:noFill/>
        </p:spPr>
        <p:txBody>
          <a:bodyPr wrap="none" rtlCol="0">
            <a:spAutoFit/>
          </a:bodyPr>
          <a:lstStyle/>
          <a:p>
            <a:r>
              <a:rPr lang="en-US" sz="1200" dirty="0"/>
              <a:t>Based on Sanyal et al, NEJM 2021, Taylor et al Gastroenterology 2020, </a:t>
            </a:r>
            <a:r>
              <a:rPr lang="en-US" sz="1200" dirty="0" err="1"/>
              <a:t>Hagstrom</a:t>
            </a:r>
            <a:r>
              <a:rPr lang="en-US" sz="1200" dirty="0"/>
              <a:t> et al J Hepatol 2018</a:t>
            </a:r>
          </a:p>
        </p:txBody>
      </p:sp>
      <p:grpSp>
        <p:nvGrpSpPr>
          <p:cNvPr id="40" name="Group 39">
            <a:extLst>
              <a:ext uri="{FF2B5EF4-FFF2-40B4-BE49-F238E27FC236}">
                <a16:creationId xmlns:a16="http://schemas.microsoft.com/office/drawing/2014/main" id="{55C72347-7838-4079-9BA0-1C84ED6FABE9}"/>
              </a:ext>
            </a:extLst>
          </p:cNvPr>
          <p:cNvGrpSpPr/>
          <p:nvPr/>
        </p:nvGrpSpPr>
        <p:grpSpPr>
          <a:xfrm>
            <a:off x="2011101" y="3122380"/>
            <a:ext cx="1132073" cy="962442"/>
            <a:chOff x="681486" y="3135702"/>
            <a:chExt cx="966159" cy="1000664"/>
          </a:xfrm>
        </p:grpSpPr>
        <p:sp>
          <p:nvSpPr>
            <p:cNvPr id="49" name="Oval 48">
              <a:extLst>
                <a:ext uri="{FF2B5EF4-FFF2-40B4-BE49-F238E27FC236}">
                  <a16:creationId xmlns:a16="http://schemas.microsoft.com/office/drawing/2014/main" id="{EBE34C77-CF47-4C85-80AE-E46B25996F05}"/>
                </a:ext>
              </a:extLst>
            </p:cNvPr>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0" name="Oval 49">
              <a:extLst>
                <a:ext uri="{FF2B5EF4-FFF2-40B4-BE49-F238E27FC236}">
                  <a16:creationId xmlns:a16="http://schemas.microsoft.com/office/drawing/2014/main" id="{808197F1-EF72-42C1-A475-182D0855BF04}"/>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51" name="Right Arrow 37">
            <a:extLst>
              <a:ext uri="{FF2B5EF4-FFF2-40B4-BE49-F238E27FC236}">
                <a16:creationId xmlns:a16="http://schemas.microsoft.com/office/drawing/2014/main" id="{12A301BA-3075-4813-8B8B-EE71FB4044A3}"/>
              </a:ext>
            </a:extLst>
          </p:cNvPr>
          <p:cNvSpPr/>
          <p:nvPr/>
        </p:nvSpPr>
        <p:spPr>
          <a:xfrm>
            <a:off x="3173811" y="3179394"/>
            <a:ext cx="371351" cy="69279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2" name="TextBox 51">
            <a:extLst>
              <a:ext uri="{FF2B5EF4-FFF2-40B4-BE49-F238E27FC236}">
                <a16:creationId xmlns:a16="http://schemas.microsoft.com/office/drawing/2014/main" id="{C42F8EB6-EDDF-45AB-B8F1-2A10CDCBEBEC}"/>
              </a:ext>
            </a:extLst>
          </p:cNvPr>
          <p:cNvSpPr txBox="1"/>
          <p:nvPr/>
        </p:nvSpPr>
        <p:spPr>
          <a:xfrm>
            <a:off x="3600960" y="2332439"/>
            <a:ext cx="1186543" cy="830997"/>
          </a:xfrm>
          <a:prstGeom prst="rect">
            <a:avLst/>
          </a:prstGeom>
          <a:noFill/>
        </p:spPr>
        <p:txBody>
          <a:bodyPr wrap="none" rtlCol="0">
            <a:spAutoFit/>
          </a:bodyPr>
          <a:lstStyle/>
          <a:p>
            <a:pPr algn="ctr"/>
            <a:r>
              <a:rPr lang="en-US" sz="2400" dirty="0"/>
              <a:t>NASH + </a:t>
            </a:r>
          </a:p>
          <a:p>
            <a:pPr algn="ctr"/>
            <a:r>
              <a:rPr lang="en-US" sz="2400" dirty="0"/>
              <a:t>fibrosis</a:t>
            </a:r>
          </a:p>
        </p:txBody>
      </p:sp>
      <p:pic>
        <p:nvPicPr>
          <p:cNvPr id="3" name="Graphic 2" descr="No sign with solid fill">
            <a:extLst>
              <a:ext uri="{FF2B5EF4-FFF2-40B4-BE49-F238E27FC236}">
                <a16:creationId xmlns:a16="http://schemas.microsoft.com/office/drawing/2014/main" id="{D7903CBC-D0DC-4DDD-BE15-2ABFE8FB87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5907" y="3147577"/>
            <a:ext cx="625012" cy="625012"/>
          </a:xfrm>
          <a:prstGeom prst="rect">
            <a:avLst/>
          </a:prstGeom>
        </p:spPr>
      </p:pic>
      <p:cxnSp>
        <p:nvCxnSpPr>
          <p:cNvPr id="16" name="Straight Arrow Connector 15">
            <a:extLst>
              <a:ext uri="{FF2B5EF4-FFF2-40B4-BE49-F238E27FC236}">
                <a16:creationId xmlns:a16="http://schemas.microsoft.com/office/drawing/2014/main" id="{FE7A5A1C-C574-4513-921C-291EAAA1DEB3}"/>
              </a:ext>
            </a:extLst>
          </p:cNvPr>
          <p:cNvCxnSpPr>
            <a:cxnSpLocks/>
          </p:cNvCxnSpPr>
          <p:nvPr/>
        </p:nvCxnSpPr>
        <p:spPr>
          <a:xfrm flipH="1" flipV="1">
            <a:off x="5826969" y="4078823"/>
            <a:ext cx="13163" cy="4271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6F4559-9E5D-4FD8-897C-0DFC2FAE68B4}"/>
              </a:ext>
            </a:extLst>
          </p:cNvPr>
          <p:cNvSpPr txBox="1"/>
          <p:nvPr/>
        </p:nvSpPr>
        <p:spPr>
          <a:xfrm>
            <a:off x="5111330" y="4470523"/>
            <a:ext cx="1790362" cy="369332"/>
          </a:xfrm>
          <a:prstGeom prst="rect">
            <a:avLst/>
          </a:prstGeom>
          <a:noFill/>
        </p:spPr>
        <p:txBody>
          <a:bodyPr wrap="none" rtlCol="0">
            <a:spAutoFit/>
          </a:bodyPr>
          <a:lstStyle/>
          <a:p>
            <a:r>
              <a:rPr lang="en-US" dirty="0"/>
              <a:t>Study population</a:t>
            </a:r>
          </a:p>
        </p:txBody>
      </p:sp>
      <p:grpSp>
        <p:nvGrpSpPr>
          <p:cNvPr id="53" name="Group 52">
            <a:extLst>
              <a:ext uri="{FF2B5EF4-FFF2-40B4-BE49-F238E27FC236}">
                <a16:creationId xmlns:a16="http://schemas.microsoft.com/office/drawing/2014/main" id="{B60A0D93-AE5C-4D10-B54A-E3CF53CF6A0A}"/>
              </a:ext>
            </a:extLst>
          </p:cNvPr>
          <p:cNvGrpSpPr/>
          <p:nvPr/>
        </p:nvGrpSpPr>
        <p:grpSpPr>
          <a:xfrm>
            <a:off x="10593380" y="6525659"/>
            <a:ext cx="1508140" cy="369332"/>
            <a:chOff x="10609338" y="6488668"/>
            <a:chExt cx="1508140" cy="369332"/>
          </a:xfrm>
        </p:grpSpPr>
        <p:pic>
          <p:nvPicPr>
            <p:cNvPr id="54" name="Picture 188">
              <a:extLst>
                <a:ext uri="{FF2B5EF4-FFF2-40B4-BE49-F238E27FC236}">
                  <a16:creationId xmlns:a16="http://schemas.microsoft.com/office/drawing/2014/main" id="{C898A23E-926B-42BD-824C-B1BBC13D093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a:extLst>
                <a:ext uri="{FF2B5EF4-FFF2-40B4-BE49-F238E27FC236}">
                  <a16:creationId xmlns:a16="http://schemas.microsoft.com/office/drawing/2014/main" id="{C200607F-553A-4DCB-96FE-C6386A105A7B}"/>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877887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8373" y="114925"/>
            <a:ext cx="11425561" cy="1325563"/>
          </a:xfrm>
        </p:spPr>
        <p:txBody>
          <a:bodyPr>
            <a:noAutofit/>
          </a:bodyPr>
          <a:lstStyle/>
          <a:p>
            <a:r>
              <a:rPr lang="en-US" sz="3600" dirty="0">
                <a:solidFill>
                  <a:srgbClr val="0000FF"/>
                </a:solidFill>
              </a:rPr>
              <a:t>Current approach for drug development-FDA guidance 2018</a:t>
            </a:r>
          </a:p>
        </p:txBody>
      </p:sp>
      <p:grpSp>
        <p:nvGrpSpPr>
          <p:cNvPr id="2" name="Group 1">
            <a:extLst>
              <a:ext uri="{FF2B5EF4-FFF2-40B4-BE49-F238E27FC236}">
                <a16:creationId xmlns:a16="http://schemas.microsoft.com/office/drawing/2014/main" id="{F31C5DE4-0E32-4459-B48B-2F25414D123C}"/>
              </a:ext>
            </a:extLst>
          </p:cNvPr>
          <p:cNvGrpSpPr/>
          <p:nvPr/>
        </p:nvGrpSpPr>
        <p:grpSpPr>
          <a:xfrm>
            <a:off x="752823" y="1632227"/>
            <a:ext cx="6904819" cy="4959725"/>
            <a:chOff x="752823" y="1632227"/>
            <a:chExt cx="6904819" cy="4959725"/>
          </a:xfrm>
        </p:grpSpPr>
        <p:sp>
          <p:nvSpPr>
            <p:cNvPr id="6" name="TextBox 5"/>
            <p:cNvSpPr txBox="1"/>
            <p:nvPr/>
          </p:nvSpPr>
          <p:spPr>
            <a:xfrm>
              <a:off x="4532363" y="1632227"/>
              <a:ext cx="1949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Disease Onset</a:t>
              </a:r>
            </a:p>
          </p:txBody>
        </p:sp>
        <p:sp>
          <p:nvSpPr>
            <p:cNvPr id="7" name="TextBox 6"/>
            <p:cNvSpPr txBox="1"/>
            <p:nvPr/>
          </p:nvSpPr>
          <p:spPr>
            <a:xfrm>
              <a:off x="4817974" y="5174907"/>
              <a:ext cx="12346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cirrhosis</a:t>
              </a:r>
            </a:p>
          </p:txBody>
        </p:sp>
        <p:sp>
          <p:nvSpPr>
            <p:cNvPr id="8" name="Down Arrow 7"/>
            <p:cNvSpPr/>
            <p:nvPr/>
          </p:nvSpPr>
          <p:spPr>
            <a:xfrm>
              <a:off x="4733231" y="2148054"/>
              <a:ext cx="1404121" cy="305308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9" name="Group 8"/>
            <p:cNvGrpSpPr/>
            <p:nvPr/>
          </p:nvGrpSpPr>
          <p:grpSpPr>
            <a:xfrm>
              <a:off x="4394211" y="2921583"/>
              <a:ext cx="2225812" cy="990614"/>
              <a:chOff x="3696237" y="4031087"/>
              <a:chExt cx="2225812" cy="990614"/>
            </a:xfrm>
          </p:grpSpPr>
          <p:sp>
            <p:nvSpPr>
              <p:cNvPr id="19" name="Oval 18"/>
              <p:cNvSpPr/>
              <p:nvPr/>
            </p:nvSpPr>
            <p:spPr>
              <a:xfrm>
                <a:off x="3696237" y="4031087"/>
                <a:ext cx="2225812" cy="99061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0" name="TextBox 19"/>
              <p:cNvSpPr txBox="1"/>
              <p:nvPr/>
            </p:nvSpPr>
            <p:spPr>
              <a:xfrm>
                <a:off x="3780116" y="4252105"/>
                <a:ext cx="21419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Disease Activity</a:t>
                </a:r>
              </a:p>
            </p:txBody>
          </p:sp>
        </p:grpSp>
        <p:sp>
          <p:nvSpPr>
            <p:cNvPr id="10" name="TextBox 9"/>
            <p:cNvSpPr txBox="1"/>
            <p:nvPr/>
          </p:nvSpPr>
          <p:spPr>
            <a:xfrm rot="16200000">
              <a:off x="4974668" y="4175978"/>
              <a:ext cx="8852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Stage</a:t>
              </a:r>
            </a:p>
          </p:txBody>
        </p:sp>
        <p:sp>
          <p:nvSpPr>
            <p:cNvPr id="11" name="TextBox 10"/>
            <p:cNvSpPr txBox="1"/>
            <p:nvPr/>
          </p:nvSpPr>
          <p:spPr>
            <a:xfrm>
              <a:off x="4532363" y="5760955"/>
              <a:ext cx="312527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effectLst/>
                  <a:uLnTx/>
                  <a:uFillTx/>
                  <a:latin typeface="Calibri" panose="020F0502020204030204"/>
                  <a:ea typeface="+mn-ea"/>
                  <a:cs typeface="+mn-cs"/>
                </a:rPr>
                <a:t>Liver-related 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effectLst/>
                  <a:uLnTx/>
                  <a:uFillTx/>
                  <a:latin typeface="Calibri" panose="020F0502020204030204"/>
                  <a:ea typeface="+mn-ea"/>
                  <a:cs typeface="+mn-cs"/>
                </a:rPr>
                <a:t>Death</a:t>
              </a:r>
            </a:p>
          </p:txBody>
        </p:sp>
        <p:sp>
          <p:nvSpPr>
            <p:cNvPr id="12" name="Down Arrow 11"/>
            <p:cNvSpPr/>
            <p:nvPr/>
          </p:nvSpPr>
          <p:spPr>
            <a:xfrm>
              <a:off x="5270128" y="5637453"/>
              <a:ext cx="301580" cy="152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23" name="Group 22"/>
            <p:cNvGrpSpPr/>
            <p:nvPr/>
          </p:nvGrpSpPr>
          <p:grpSpPr>
            <a:xfrm>
              <a:off x="752823" y="2467818"/>
              <a:ext cx="4101205" cy="2059137"/>
              <a:chOff x="941850" y="2507888"/>
              <a:chExt cx="4101205" cy="2059137"/>
            </a:xfrm>
          </p:grpSpPr>
          <p:sp>
            <p:nvSpPr>
              <p:cNvPr id="17" name="TextBox 16"/>
              <p:cNvSpPr txBox="1"/>
              <p:nvPr/>
            </p:nvSpPr>
            <p:spPr>
              <a:xfrm>
                <a:off x="941850" y="2507888"/>
                <a:ext cx="2206181" cy="193899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Steatohepatitis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Activity Scores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Steatosis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Ballooning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inflammation</a:t>
                </a:r>
              </a:p>
            </p:txBody>
          </p:sp>
          <p:sp>
            <p:nvSpPr>
              <p:cNvPr id="14" name="TextBox 13"/>
              <p:cNvSpPr txBox="1"/>
              <p:nvPr/>
            </p:nvSpPr>
            <p:spPr>
              <a:xfrm>
                <a:off x="3275602" y="4105360"/>
                <a:ext cx="1133515" cy="46166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Fibrosis</a:t>
                </a:r>
              </a:p>
            </p:txBody>
          </p:sp>
          <p:cxnSp>
            <p:nvCxnSpPr>
              <p:cNvPr id="15" name="Straight Arrow Connector 14"/>
              <p:cNvCxnSpPr>
                <a:stCxn id="14" idx="3"/>
              </p:cNvCxnSpPr>
              <p:nvPr/>
            </p:nvCxnSpPr>
            <p:spPr>
              <a:xfrm flipV="1">
                <a:off x="4409117" y="4335744"/>
                <a:ext cx="633938" cy="4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9" idx="2"/>
              </p:cNvCxnSpPr>
              <p:nvPr/>
            </p:nvCxnSpPr>
            <p:spPr>
              <a:xfrm flipV="1">
                <a:off x="3148031" y="3456960"/>
                <a:ext cx="1435207" cy="20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5" name="Table 4"/>
          <p:cNvGraphicFramePr>
            <a:graphicFrameLocks noGrp="1"/>
          </p:cNvGraphicFramePr>
          <p:nvPr>
            <p:extLst>
              <p:ext uri="{D42A27DB-BD31-4B8C-83A1-F6EECF244321}">
                <p14:modId xmlns:p14="http://schemas.microsoft.com/office/powerpoint/2010/main" val="3377836904"/>
              </p:ext>
            </p:extLst>
          </p:nvPr>
        </p:nvGraphicFramePr>
        <p:xfrm>
          <a:off x="6854545" y="2194733"/>
          <a:ext cx="4729018" cy="1752600"/>
        </p:xfrm>
        <a:graphic>
          <a:graphicData uri="http://schemas.openxmlformats.org/drawingml/2006/table">
            <a:tbl>
              <a:tblPr firstRow="1" bandRow="1">
                <a:tableStyleId>{5C22544A-7EE6-4342-B048-85BDC9FD1C3A}</a:tableStyleId>
              </a:tblPr>
              <a:tblGrid>
                <a:gridCol w="2364509">
                  <a:extLst>
                    <a:ext uri="{9D8B030D-6E8A-4147-A177-3AD203B41FA5}">
                      <a16:colId xmlns:a16="http://schemas.microsoft.com/office/drawing/2014/main" val="20000"/>
                    </a:ext>
                  </a:extLst>
                </a:gridCol>
                <a:gridCol w="2364509">
                  <a:extLst>
                    <a:ext uri="{9D8B030D-6E8A-4147-A177-3AD203B41FA5}">
                      <a16:colId xmlns:a16="http://schemas.microsoft.com/office/drawing/2014/main" val="20001"/>
                    </a:ext>
                  </a:extLst>
                </a:gridCol>
              </a:tblGrid>
              <a:tr h="370840">
                <a:tc>
                  <a:txBody>
                    <a:bodyPr/>
                    <a:lstStyle/>
                    <a:p>
                      <a:r>
                        <a:rPr lang="en-US" dirty="0"/>
                        <a:t>Histological</a:t>
                      </a:r>
                      <a:r>
                        <a:rPr lang="en-US" baseline="0" dirty="0"/>
                        <a:t> marker</a:t>
                      </a:r>
                      <a:endParaRPr lang="en-US" dirty="0"/>
                    </a:p>
                  </a:txBody>
                  <a:tcPr>
                    <a:solidFill>
                      <a:srgbClr val="0000FF"/>
                    </a:solidFill>
                  </a:tcPr>
                </a:tc>
                <a:tc>
                  <a:txBody>
                    <a:bodyPr/>
                    <a:lstStyle/>
                    <a:p>
                      <a:r>
                        <a:rPr lang="en-US" dirty="0"/>
                        <a:t>Underlying</a:t>
                      </a:r>
                      <a:r>
                        <a:rPr lang="en-US" baseline="0" dirty="0"/>
                        <a:t> mechanism</a:t>
                      </a:r>
                      <a:endParaRPr lang="en-US" dirty="0"/>
                    </a:p>
                  </a:txBody>
                  <a:tcPr>
                    <a:solidFill>
                      <a:srgbClr val="0000FF"/>
                    </a:solidFill>
                  </a:tcPr>
                </a:tc>
                <a:extLst>
                  <a:ext uri="{0D108BD9-81ED-4DB2-BD59-A6C34878D82A}">
                    <a16:rowId xmlns:a16="http://schemas.microsoft.com/office/drawing/2014/main" val="10000"/>
                  </a:ext>
                </a:extLst>
              </a:tr>
              <a:tr h="370840">
                <a:tc>
                  <a:txBody>
                    <a:bodyPr/>
                    <a:lstStyle/>
                    <a:p>
                      <a:r>
                        <a:rPr lang="en-US" dirty="0"/>
                        <a:t>Steatosis</a:t>
                      </a:r>
                    </a:p>
                  </a:txBody>
                  <a:tcPr/>
                </a:tc>
                <a:tc>
                  <a:txBody>
                    <a:bodyPr/>
                    <a:lstStyle/>
                    <a:p>
                      <a:r>
                        <a:rPr lang="en-US" dirty="0"/>
                        <a:t>Metabolic perturbation</a:t>
                      </a:r>
                    </a:p>
                  </a:txBody>
                  <a:tcPr/>
                </a:tc>
                <a:extLst>
                  <a:ext uri="{0D108BD9-81ED-4DB2-BD59-A6C34878D82A}">
                    <a16:rowId xmlns:a16="http://schemas.microsoft.com/office/drawing/2014/main" val="10001"/>
                  </a:ext>
                </a:extLst>
              </a:tr>
              <a:tr h="370840">
                <a:tc>
                  <a:txBody>
                    <a:bodyPr/>
                    <a:lstStyle/>
                    <a:p>
                      <a:r>
                        <a:rPr lang="en-US" dirty="0"/>
                        <a:t>Ballooning</a:t>
                      </a:r>
                    </a:p>
                  </a:txBody>
                  <a:tcPr/>
                </a:tc>
                <a:tc>
                  <a:txBody>
                    <a:bodyPr/>
                    <a:lstStyle/>
                    <a:p>
                      <a:r>
                        <a:rPr lang="en-US" dirty="0"/>
                        <a:t>Hepatocellular injury</a:t>
                      </a:r>
                    </a:p>
                  </a:txBody>
                  <a:tcPr/>
                </a:tc>
                <a:extLst>
                  <a:ext uri="{0D108BD9-81ED-4DB2-BD59-A6C34878D82A}">
                    <a16:rowId xmlns:a16="http://schemas.microsoft.com/office/drawing/2014/main" val="10002"/>
                  </a:ext>
                </a:extLst>
              </a:tr>
              <a:tr h="370840">
                <a:tc>
                  <a:txBody>
                    <a:bodyPr/>
                    <a:lstStyle/>
                    <a:p>
                      <a:r>
                        <a:rPr lang="en-US" dirty="0"/>
                        <a:t>Inflammation</a:t>
                      </a:r>
                    </a:p>
                  </a:txBody>
                  <a:tcPr/>
                </a:tc>
                <a:tc>
                  <a:txBody>
                    <a:bodyPr/>
                    <a:lstStyle/>
                    <a:p>
                      <a:r>
                        <a:rPr lang="en-US" dirty="0"/>
                        <a:t>Response to metabolic</a:t>
                      </a:r>
                      <a:r>
                        <a:rPr lang="en-US" baseline="0" dirty="0"/>
                        <a:t> changes/cell injury</a:t>
                      </a:r>
                      <a:endParaRPr lang="en-US" dirty="0"/>
                    </a:p>
                  </a:txBody>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0224A554-DF66-4CB5-AC83-415729D78B79}"/>
              </a:ext>
            </a:extLst>
          </p:cNvPr>
          <p:cNvSpPr txBox="1"/>
          <p:nvPr/>
        </p:nvSpPr>
        <p:spPr>
          <a:xfrm>
            <a:off x="7070500" y="4209385"/>
            <a:ext cx="4391523" cy="369332"/>
          </a:xfrm>
          <a:prstGeom prst="rect">
            <a:avLst/>
          </a:prstGeom>
          <a:noFill/>
        </p:spPr>
        <p:txBody>
          <a:bodyPr wrap="none" rtlCol="0">
            <a:spAutoFit/>
          </a:bodyPr>
          <a:lstStyle/>
          <a:p>
            <a:r>
              <a:rPr lang="en-US" dirty="0"/>
              <a:t>Less activity, reversal of fibrosis in short term</a:t>
            </a:r>
          </a:p>
        </p:txBody>
      </p:sp>
      <p:cxnSp>
        <p:nvCxnSpPr>
          <p:cNvPr id="16" name="Straight Arrow Connector 15">
            <a:extLst>
              <a:ext uri="{FF2B5EF4-FFF2-40B4-BE49-F238E27FC236}">
                <a16:creationId xmlns:a16="http://schemas.microsoft.com/office/drawing/2014/main" id="{34D12327-347D-42D1-B3EA-4CBB91EDCD93}"/>
              </a:ext>
            </a:extLst>
          </p:cNvPr>
          <p:cNvCxnSpPr>
            <a:stCxn id="3" idx="1"/>
          </p:cNvCxnSpPr>
          <p:nvPr/>
        </p:nvCxnSpPr>
        <p:spPr>
          <a:xfrm flipH="1">
            <a:off x="6427433" y="4394051"/>
            <a:ext cx="6430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3EFF3E7-CA1C-4D53-B7C1-FC3EB38A6E07}"/>
              </a:ext>
            </a:extLst>
          </p:cNvPr>
          <p:cNvSpPr txBox="1"/>
          <p:nvPr/>
        </p:nvSpPr>
        <p:spPr>
          <a:xfrm>
            <a:off x="8343765" y="5222571"/>
            <a:ext cx="3239798" cy="646331"/>
          </a:xfrm>
          <a:prstGeom prst="rect">
            <a:avLst/>
          </a:prstGeom>
          <a:noFill/>
        </p:spPr>
        <p:txBody>
          <a:bodyPr wrap="none" rtlCol="0">
            <a:spAutoFit/>
          </a:bodyPr>
          <a:lstStyle/>
          <a:p>
            <a:r>
              <a:rPr lang="en-US" dirty="0"/>
              <a:t>Reduced progression to cirrhosis</a:t>
            </a:r>
          </a:p>
          <a:p>
            <a:r>
              <a:rPr lang="en-US" dirty="0"/>
              <a:t>Less clinical outcomes</a:t>
            </a:r>
          </a:p>
        </p:txBody>
      </p:sp>
      <p:cxnSp>
        <p:nvCxnSpPr>
          <p:cNvPr id="24" name="Straight Arrow Connector 23">
            <a:extLst>
              <a:ext uri="{FF2B5EF4-FFF2-40B4-BE49-F238E27FC236}">
                <a16:creationId xmlns:a16="http://schemas.microsoft.com/office/drawing/2014/main" id="{2DB6784F-CC39-4359-842D-228D3EC41EE5}"/>
              </a:ext>
            </a:extLst>
          </p:cNvPr>
          <p:cNvCxnSpPr>
            <a:stCxn id="18" idx="1"/>
          </p:cNvCxnSpPr>
          <p:nvPr/>
        </p:nvCxnSpPr>
        <p:spPr>
          <a:xfrm flipH="1" flipV="1">
            <a:off x="7617041" y="5545736"/>
            <a:ext cx="72672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EE70B32D-645C-48F7-9764-8BEB4DAB451D}"/>
              </a:ext>
            </a:extLst>
          </p:cNvPr>
          <p:cNvGrpSpPr/>
          <p:nvPr/>
        </p:nvGrpSpPr>
        <p:grpSpPr>
          <a:xfrm>
            <a:off x="10593380" y="6525659"/>
            <a:ext cx="1508140" cy="369332"/>
            <a:chOff x="10609338" y="6488668"/>
            <a:chExt cx="1508140" cy="369332"/>
          </a:xfrm>
        </p:grpSpPr>
        <p:pic>
          <p:nvPicPr>
            <p:cNvPr id="26" name="Picture 188">
              <a:extLst>
                <a:ext uri="{FF2B5EF4-FFF2-40B4-BE49-F238E27FC236}">
                  <a16:creationId xmlns:a16="http://schemas.microsoft.com/office/drawing/2014/main" id="{BC381D69-CCDE-411C-ABB8-DD1E761672C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a:extLst>
                <a:ext uri="{FF2B5EF4-FFF2-40B4-BE49-F238E27FC236}">
                  <a16:creationId xmlns:a16="http://schemas.microsoft.com/office/drawing/2014/main" id="{FF83BA41-1685-42E5-A9D3-CC755FDB47A7}"/>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141791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1C851-7AED-41B4-A16E-23B0571649B9}"/>
              </a:ext>
            </a:extLst>
          </p:cNvPr>
          <p:cNvSpPr>
            <a:spLocks noGrp="1"/>
          </p:cNvSpPr>
          <p:nvPr>
            <p:ph type="title"/>
          </p:nvPr>
        </p:nvSpPr>
        <p:spPr/>
        <p:txBody>
          <a:bodyPr>
            <a:normAutofit fontScale="90000"/>
          </a:bodyPr>
          <a:lstStyle/>
          <a:p>
            <a:r>
              <a:rPr lang="en-US" sz="3200" dirty="0">
                <a:solidFill>
                  <a:srgbClr val="0000FF"/>
                </a:solidFill>
              </a:rPr>
              <a:t>There is a need and opportunity for innovation in trial design, endpoints, and analyses for MASLD…</a:t>
            </a:r>
            <a:br>
              <a:rPr lang="en-US" sz="3200" dirty="0">
                <a:solidFill>
                  <a:srgbClr val="0000FF"/>
                </a:solidFill>
              </a:rPr>
            </a:br>
            <a:r>
              <a:rPr lang="en-US" sz="3200" dirty="0">
                <a:solidFill>
                  <a:srgbClr val="0000FF"/>
                </a:solidFill>
              </a:rPr>
              <a:t>Moving towards patient-centricity</a:t>
            </a:r>
          </a:p>
        </p:txBody>
      </p:sp>
      <p:pic>
        <p:nvPicPr>
          <p:cNvPr id="3" name="Picture 2">
            <a:extLst>
              <a:ext uri="{FF2B5EF4-FFF2-40B4-BE49-F238E27FC236}">
                <a16:creationId xmlns:a16="http://schemas.microsoft.com/office/drawing/2014/main" id="{A724F08E-7A8E-4CF0-AE93-BBF931F4E245}"/>
              </a:ext>
            </a:extLst>
          </p:cNvPr>
          <p:cNvPicPr>
            <a:picLocks noChangeAspect="1"/>
          </p:cNvPicPr>
          <p:nvPr/>
        </p:nvPicPr>
        <p:blipFill>
          <a:blip r:embed="rId2"/>
          <a:stretch>
            <a:fillRect/>
          </a:stretch>
        </p:blipFill>
        <p:spPr>
          <a:xfrm>
            <a:off x="1114381" y="2174165"/>
            <a:ext cx="4753884" cy="3805670"/>
          </a:xfrm>
          <a:prstGeom prst="rect">
            <a:avLst/>
          </a:prstGeom>
        </p:spPr>
      </p:pic>
      <p:sp>
        <p:nvSpPr>
          <p:cNvPr id="4" name="TextBox 3">
            <a:extLst>
              <a:ext uri="{FF2B5EF4-FFF2-40B4-BE49-F238E27FC236}">
                <a16:creationId xmlns:a16="http://schemas.microsoft.com/office/drawing/2014/main" id="{FA81A7E4-35DF-4316-9E18-08B77AA81DA7}"/>
              </a:ext>
            </a:extLst>
          </p:cNvPr>
          <p:cNvSpPr txBox="1"/>
          <p:nvPr/>
        </p:nvSpPr>
        <p:spPr>
          <a:xfrm>
            <a:off x="7013371" y="1858314"/>
            <a:ext cx="4285839" cy="4247317"/>
          </a:xfrm>
          <a:prstGeom prst="rect">
            <a:avLst/>
          </a:prstGeom>
          <a:solidFill>
            <a:schemeClr val="accent6">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b="1" u="sng" dirty="0"/>
              <a:t>In the short term</a:t>
            </a:r>
            <a:r>
              <a:rPr lang="en-US" b="1" dirty="0"/>
              <a:t>:</a:t>
            </a:r>
          </a:p>
          <a:p>
            <a:pPr marL="742950" lvl="1" indent="-285750">
              <a:buFont typeface="Arial" panose="020B0604020202020204" pitchFamily="34" charset="0"/>
              <a:buChar char="•"/>
            </a:pPr>
            <a:r>
              <a:rPr lang="en-US" dirty="0"/>
              <a:t>Histology is not reproducible especially if the effect size is modes</a:t>
            </a:r>
          </a:p>
          <a:p>
            <a:pPr marL="742950" lvl="1" indent="-285750">
              <a:buFont typeface="Arial" panose="020B0604020202020204" pitchFamily="34" charset="0"/>
              <a:buChar char="•"/>
            </a:pPr>
            <a:r>
              <a:rPr lang="en-US" dirty="0"/>
              <a:t>Biopsies carry risk</a:t>
            </a:r>
          </a:p>
          <a:p>
            <a:pPr marL="742950" lvl="1" indent="-285750">
              <a:buFont typeface="Arial" panose="020B0604020202020204" pitchFamily="34" charset="0"/>
              <a:buChar char="•"/>
            </a:pPr>
            <a:r>
              <a:rPr lang="en-US" dirty="0"/>
              <a:t>Non-invasive tools exist that are in disease pathway and provide prognostic and disease monitoring information</a:t>
            </a:r>
          </a:p>
          <a:p>
            <a:pPr marL="742950" lvl="1" indent="-285750">
              <a:buFont typeface="Arial" panose="020B0604020202020204" pitchFamily="34" charset="0"/>
              <a:buChar char="•"/>
            </a:pPr>
            <a:r>
              <a:rPr lang="en-US" dirty="0"/>
              <a:t>Do not consider totality of threat to life or the benefits of </a:t>
            </a:r>
            <a:r>
              <a:rPr lang="en-US" dirty="0" err="1"/>
              <a:t>treatmen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u="sng" dirty="0"/>
              <a:t>In the long term</a:t>
            </a:r>
            <a:r>
              <a:rPr lang="en-US" b="1" dirty="0"/>
              <a:t>:</a:t>
            </a:r>
          </a:p>
          <a:p>
            <a:pPr marL="742950" lvl="1" indent="-285750">
              <a:buFont typeface="Arial" panose="020B0604020202020204" pitchFamily="34" charset="0"/>
              <a:buChar char="•"/>
            </a:pPr>
            <a:r>
              <a:rPr lang="en-US" dirty="0"/>
              <a:t>What else can be used to demonstrate benefit-risk beyond progression to cirrhosis</a:t>
            </a:r>
          </a:p>
        </p:txBody>
      </p:sp>
      <p:sp>
        <p:nvSpPr>
          <p:cNvPr id="5" name="TextBox 4">
            <a:extLst>
              <a:ext uri="{FF2B5EF4-FFF2-40B4-BE49-F238E27FC236}">
                <a16:creationId xmlns:a16="http://schemas.microsoft.com/office/drawing/2014/main" id="{E0CCACE5-6C10-4A60-948B-A5D3A5F9C3E6}"/>
              </a:ext>
            </a:extLst>
          </p:cNvPr>
          <p:cNvSpPr txBox="1"/>
          <p:nvPr/>
        </p:nvSpPr>
        <p:spPr>
          <a:xfrm>
            <a:off x="2997958" y="5967131"/>
            <a:ext cx="1877117" cy="276999"/>
          </a:xfrm>
          <a:prstGeom prst="rect">
            <a:avLst/>
          </a:prstGeom>
          <a:noFill/>
        </p:spPr>
        <p:txBody>
          <a:bodyPr wrap="none" rtlCol="0">
            <a:spAutoFit/>
          </a:bodyPr>
          <a:lstStyle/>
          <a:p>
            <a:r>
              <a:rPr lang="en-US" sz="1200" dirty="0"/>
              <a:t>Brunt et al, J Hepatol, 2022</a:t>
            </a:r>
          </a:p>
        </p:txBody>
      </p:sp>
      <p:grpSp>
        <p:nvGrpSpPr>
          <p:cNvPr id="6" name="Group 5">
            <a:extLst>
              <a:ext uri="{FF2B5EF4-FFF2-40B4-BE49-F238E27FC236}">
                <a16:creationId xmlns:a16="http://schemas.microsoft.com/office/drawing/2014/main" id="{2701B875-FA83-412F-BF09-6167F6F9A5DB}"/>
              </a:ext>
            </a:extLst>
          </p:cNvPr>
          <p:cNvGrpSpPr/>
          <p:nvPr/>
        </p:nvGrpSpPr>
        <p:grpSpPr>
          <a:xfrm>
            <a:off x="10593380" y="6525659"/>
            <a:ext cx="1508140" cy="369332"/>
            <a:chOff x="10609338" y="6488668"/>
            <a:chExt cx="1508140" cy="369332"/>
          </a:xfrm>
        </p:grpSpPr>
        <p:pic>
          <p:nvPicPr>
            <p:cNvPr id="7" name="Picture 188">
              <a:extLst>
                <a:ext uri="{FF2B5EF4-FFF2-40B4-BE49-F238E27FC236}">
                  <a16:creationId xmlns:a16="http://schemas.microsoft.com/office/drawing/2014/main" id="{3BAF85C3-6781-43CA-9FF0-A7D136F4807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4CB5B118-48D9-4616-AF60-E4E2F63D660F}"/>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507326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4E9D-B33F-4D88-AD5A-878B358837C2}"/>
              </a:ext>
            </a:extLst>
          </p:cNvPr>
          <p:cNvSpPr>
            <a:spLocks noGrp="1"/>
          </p:cNvSpPr>
          <p:nvPr>
            <p:ph type="title"/>
          </p:nvPr>
        </p:nvSpPr>
        <p:spPr/>
        <p:txBody>
          <a:bodyPr>
            <a:normAutofit/>
          </a:bodyPr>
          <a:lstStyle/>
          <a:p>
            <a:r>
              <a:rPr lang="en-US" sz="3600" dirty="0">
                <a:solidFill>
                  <a:srgbClr val="0000FF"/>
                </a:solidFill>
              </a:rPr>
              <a:t>Is mortality the right outcome measure?</a:t>
            </a:r>
          </a:p>
        </p:txBody>
      </p:sp>
      <p:sp>
        <p:nvSpPr>
          <p:cNvPr id="3" name="Content Placeholder 2">
            <a:extLst>
              <a:ext uri="{FF2B5EF4-FFF2-40B4-BE49-F238E27FC236}">
                <a16:creationId xmlns:a16="http://schemas.microsoft.com/office/drawing/2014/main" id="{BBD976C3-E4CE-437B-95F6-34A5E90F2AF6}"/>
              </a:ext>
            </a:extLst>
          </p:cNvPr>
          <p:cNvSpPr>
            <a:spLocks noGrp="1"/>
          </p:cNvSpPr>
          <p:nvPr>
            <p:ph sz="half" idx="1"/>
          </p:nvPr>
        </p:nvSpPr>
        <p:spPr>
          <a:solidFill>
            <a:schemeClr val="accent6">
              <a:lumMod val="20000"/>
              <a:lumOff val="80000"/>
            </a:schemeClr>
          </a:solidFill>
          <a:ln>
            <a:solidFill>
              <a:schemeClr val="tx1"/>
            </a:solidFill>
          </a:ln>
        </p:spPr>
        <p:txBody>
          <a:bodyPr>
            <a:normAutofit lnSpcReduction="10000"/>
          </a:bodyPr>
          <a:lstStyle/>
          <a:p>
            <a:r>
              <a:rPr lang="en-US" b="1" u="sng" dirty="0"/>
              <a:t>The Case for</a:t>
            </a:r>
            <a:r>
              <a:rPr lang="en-US" b="1" dirty="0"/>
              <a:t>:</a:t>
            </a:r>
          </a:p>
          <a:p>
            <a:pPr lvl="1"/>
            <a:r>
              <a:rPr lang="en-US" sz="2000" dirty="0"/>
              <a:t>Classical, well established</a:t>
            </a:r>
          </a:p>
          <a:p>
            <a:pPr lvl="1"/>
            <a:r>
              <a:rPr lang="en-US" sz="2000" dirty="0"/>
              <a:t>Easy to diagnose</a:t>
            </a:r>
          </a:p>
          <a:p>
            <a:pPr lvl="1"/>
            <a:r>
              <a:rPr lang="en-US" sz="2000" dirty="0"/>
              <a:t>Binary- easy to analyze</a:t>
            </a:r>
          </a:p>
          <a:p>
            <a:pPr lvl="1"/>
            <a:r>
              <a:rPr lang="en-US" sz="2000" dirty="0"/>
              <a:t>Clinically meaningful</a:t>
            </a:r>
          </a:p>
        </p:txBody>
      </p:sp>
      <p:sp>
        <p:nvSpPr>
          <p:cNvPr id="4" name="Content Placeholder 3">
            <a:extLst>
              <a:ext uri="{FF2B5EF4-FFF2-40B4-BE49-F238E27FC236}">
                <a16:creationId xmlns:a16="http://schemas.microsoft.com/office/drawing/2014/main" id="{EA0713BD-810D-45C3-B9CC-CE828E8CAC85}"/>
              </a:ext>
            </a:extLst>
          </p:cNvPr>
          <p:cNvSpPr>
            <a:spLocks noGrp="1"/>
          </p:cNvSpPr>
          <p:nvPr>
            <p:ph sz="half" idx="2"/>
          </p:nvPr>
        </p:nvSpPr>
        <p:spPr>
          <a:solidFill>
            <a:srgbClr val="C00000"/>
          </a:solidFill>
        </p:spPr>
        <p:txBody>
          <a:bodyPr>
            <a:normAutofit lnSpcReduction="10000"/>
          </a:bodyPr>
          <a:lstStyle/>
          <a:p>
            <a:r>
              <a:rPr lang="en-US" b="1" u="sng" dirty="0">
                <a:solidFill>
                  <a:schemeClr val="bg1"/>
                </a:solidFill>
              </a:rPr>
              <a:t>The Case Against</a:t>
            </a:r>
            <a:r>
              <a:rPr lang="en-US" b="1" dirty="0">
                <a:solidFill>
                  <a:schemeClr val="bg1"/>
                </a:solidFill>
              </a:rPr>
              <a:t>:</a:t>
            </a:r>
          </a:p>
          <a:p>
            <a:pPr lvl="1"/>
            <a:r>
              <a:rPr lang="en-US" sz="2200" dirty="0">
                <a:solidFill>
                  <a:schemeClr val="bg1"/>
                </a:solidFill>
              </a:rPr>
              <a:t>Its non-composite nature does not imply homogeneity of response within survival, failing to recognize non-survival benefits</a:t>
            </a:r>
          </a:p>
          <a:p>
            <a:pPr lvl="1"/>
            <a:r>
              <a:rPr lang="en-US" sz="2200" dirty="0">
                <a:solidFill>
                  <a:schemeClr val="bg1"/>
                </a:solidFill>
              </a:rPr>
              <a:t>Does not recognize competing risks which is why it has been difficult to demonstrate survival advantage while treating single complications of cirrhosis</a:t>
            </a:r>
          </a:p>
          <a:p>
            <a:pPr lvl="1"/>
            <a:r>
              <a:rPr lang="en-US" sz="2200" dirty="0">
                <a:solidFill>
                  <a:schemeClr val="bg1"/>
                </a:solidFill>
              </a:rPr>
              <a:t>Both relative risk and time to outcome are conceptually flawed</a:t>
            </a:r>
          </a:p>
        </p:txBody>
      </p:sp>
      <p:grpSp>
        <p:nvGrpSpPr>
          <p:cNvPr id="5" name="Group 4">
            <a:extLst>
              <a:ext uri="{FF2B5EF4-FFF2-40B4-BE49-F238E27FC236}">
                <a16:creationId xmlns:a16="http://schemas.microsoft.com/office/drawing/2014/main" id="{C1374F19-2440-4AFC-93F7-7C240146ED88}"/>
              </a:ext>
            </a:extLst>
          </p:cNvPr>
          <p:cNvGrpSpPr/>
          <p:nvPr/>
        </p:nvGrpSpPr>
        <p:grpSpPr>
          <a:xfrm>
            <a:off x="10593380" y="6525659"/>
            <a:ext cx="1508140" cy="369332"/>
            <a:chOff x="10609338" y="6488668"/>
            <a:chExt cx="1508140" cy="369332"/>
          </a:xfrm>
        </p:grpSpPr>
        <p:pic>
          <p:nvPicPr>
            <p:cNvPr id="6" name="Picture 188">
              <a:extLst>
                <a:ext uri="{FF2B5EF4-FFF2-40B4-BE49-F238E27FC236}">
                  <a16:creationId xmlns:a16="http://schemas.microsoft.com/office/drawing/2014/main" id="{88C0C013-9AF2-4941-AB17-61A5C31D45D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312A38E2-9551-4414-9EFD-1A0F9BF419F5}"/>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255472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8424-46FA-4005-B819-7370CAF6983F}"/>
              </a:ext>
            </a:extLst>
          </p:cNvPr>
          <p:cNvSpPr>
            <a:spLocks noGrp="1"/>
          </p:cNvSpPr>
          <p:nvPr>
            <p:ph type="title"/>
          </p:nvPr>
        </p:nvSpPr>
        <p:spPr>
          <a:xfrm>
            <a:off x="838200" y="365125"/>
            <a:ext cx="10515600" cy="612971"/>
          </a:xfrm>
        </p:spPr>
        <p:txBody>
          <a:bodyPr>
            <a:normAutofit fontScale="90000"/>
          </a:bodyPr>
          <a:lstStyle/>
          <a:p>
            <a:r>
              <a:rPr lang="en-US" dirty="0">
                <a:solidFill>
                  <a:srgbClr val="0000FF"/>
                </a:solidFill>
              </a:rPr>
              <a:t>Core principles of drug development</a:t>
            </a:r>
          </a:p>
        </p:txBody>
      </p:sp>
      <p:sp>
        <p:nvSpPr>
          <p:cNvPr id="3" name="TextBox 2">
            <a:extLst>
              <a:ext uri="{FF2B5EF4-FFF2-40B4-BE49-F238E27FC236}">
                <a16:creationId xmlns:a16="http://schemas.microsoft.com/office/drawing/2014/main" id="{1FA825D0-20AE-40A1-84BC-C67B9B004CF1}"/>
              </a:ext>
            </a:extLst>
          </p:cNvPr>
          <p:cNvSpPr txBox="1"/>
          <p:nvPr/>
        </p:nvSpPr>
        <p:spPr>
          <a:xfrm>
            <a:off x="9378887" y="1802266"/>
            <a:ext cx="2265364" cy="1200329"/>
          </a:xfrm>
          <a:prstGeom prst="rect">
            <a:avLst/>
          </a:prstGeom>
          <a:solidFill>
            <a:schemeClr val="accent6">
              <a:lumMod val="20000"/>
              <a:lumOff val="80000"/>
            </a:schemeClr>
          </a:solidFill>
          <a:ln>
            <a:solidFill>
              <a:schemeClr val="tx1"/>
            </a:solidFill>
          </a:ln>
        </p:spPr>
        <p:txBody>
          <a:bodyPr wrap="none" rtlCol="0">
            <a:spAutoFit/>
          </a:bodyPr>
          <a:lstStyle/>
          <a:p>
            <a:pPr marL="285750" indent="-285750">
              <a:buFont typeface="Arial" panose="020B0604020202020204" pitchFamily="34" charset="0"/>
              <a:buChar char="•"/>
            </a:pPr>
            <a:r>
              <a:rPr lang="en-US" b="1" dirty="0"/>
              <a:t>Right Target</a:t>
            </a:r>
          </a:p>
          <a:p>
            <a:pPr marL="285750" indent="-285750">
              <a:buFont typeface="Arial" panose="020B0604020202020204" pitchFamily="34" charset="0"/>
              <a:buChar char="•"/>
            </a:pPr>
            <a:r>
              <a:rPr lang="en-US" dirty="0"/>
              <a:t>Right Patient</a:t>
            </a:r>
          </a:p>
          <a:p>
            <a:pPr marL="285750" indent="-285750">
              <a:buFont typeface="Arial" panose="020B0604020202020204" pitchFamily="34" charset="0"/>
              <a:buChar char="•"/>
            </a:pPr>
            <a:r>
              <a:rPr lang="en-US" dirty="0"/>
              <a:t>Right Design</a:t>
            </a:r>
          </a:p>
          <a:p>
            <a:pPr marL="285750" indent="-285750">
              <a:buFont typeface="Arial" panose="020B0604020202020204" pitchFamily="34" charset="0"/>
              <a:buChar char="•"/>
            </a:pPr>
            <a:r>
              <a:rPr lang="en-US" dirty="0"/>
              <a:t>Right Safety</a:t>
            </a:r>
          </a:p>
        </p:txBody>
      </p:sp>
      <p:grpSp>
        <p:nvGrpSpPr>
          <p:cNvPr id="4" name="Group 3">
            <a:extLst>
              <a:ext uri="{FF2B5EF4-FFF2-40B4-BE49-F238E27FC236}">
                <a16:creationId xmlns:a16="http://schemas.microsoft.com/office/drawing/2014/main" id="{86C3AFAF-B333-4795-90DA-C939AD26DFFF}"/>
              </a:ext>
            </a:extLst>
          </p:cNvPr>
          <p:cNvGrpSpPr/>
          <p:nvPr/>
        </p:nvGrpSpPr>
        <p:grpSpPr>
          <a:xfrm>
            <a:off x="1524001" y="2013311"/>
            <a:ext cx="7623315" cy="3467150"/>
            <a:chOff x="136122" y="1902930"/>
            <a:chExt cx="7623315" cy="3467150"/>
          </a:xfrm>
        </p:grpSpPr>
        <p:grpSp>
          <p:nvGrpSpPr>
            <p:cNvPr id="5" name="Group 4">
              <a:extLst>
                <a:ext uri="{FF2B5EF4-FFF2-40B4-BE49-F238E27FC236}">
                  <a16:creationId xmlns:a16="http://schemas.microsoft.com/office/drawing/2014/main" id="{5BDB9829-D222-46E9-A77F-551F3BC043ED}"/>
                </a:ext>
              </a:extLst>
            </p:cNvPr>
            <p:cNvGrpSpPr/>
            <p:nvPr/>
          </p:nvGrpSpPr>
          <p:grpSpPr>
            <a:xfrm>
              <a:off x="136122" y="1902930"/>
              <a:ext cx="2106160" cy="2106160"/>
              <a:chOff x="737832" y="1335142"/>
              <a:chExt cx="2106160" cy="2106160"/>
            </a:xfrm>
            <a:solidFill>
              <a:srgbClr val="0070C0"/>
            </a:solidFill>
          </p:grpSpPr>
          <p:sp>
            <p:nvSpPr>
              <p:cNvPr id="16" name="Shape 15">
                <a:extLst>
                  <a:ext uri="{FF2B5EF4-FFF2-40B4-BE49-F238E27FC236}">
                    <a16:creationId xmlns:a16="http://schemas.microsoft.com/office/drawing/2014/main" id="{806DCFBC-3622-499B-A60C-F898831AC241}"/>
                  </a:ext>
                </a:extLst>
              </p:cNvPr>
              <p:cNvSpPr/>
              <p:nvPr/>
            </p:nvSpPr>
            <p:spPr>
              <a:xfrm>
                <a:off x="737832" y="1335142"/>
                <a:ext cx="2106160" cy="2106160"/>
              </a:xfrm>
              <a:prstGeom prst="gear6">
                <a:avLst/>
              </a:prstGeom>
              <a:solidFill>
                <a:srgbClr val="0000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hape 4">
                <a:extLst>
                  <a:ext uri="{FF2B5EF4-FFF2-40B4-BE49-F238E27FC236}">
                    <a16:creationId xmlns:a16="http://schemas.microsoft.com/office/drawing/2014/main" id="{1C361EB6-D9B2-4011-8E05-1CBD8ED50C52}"/>
                  </a:ext>
                </a:extLst>
              </p:cNvPr>
              <p:cNvSpPr/>
              <p:nvPr/>
            </p:nvSpPr>
            <p:spPr>
              <a:xfrm>
                <a:off x="1268064" y="1868579"/>
                <a:ext cx="1045696" cy="1039286"/>
              </a:xfrm>
              <a:prstGeom prst="rect">
                <a:avLst/>
              </a:prstGeom>
              <a:solidFill>
                <a:srgbClr val="0000FF"/>
              </a:solidFill>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algn="ctr" defTabSz="889000">
                  <a:lnSpc>
                    <a:spcPct val="90000"/>
                  </a:lnSpc>
                  <a:spcBef>
                    <a:spcPct val="0"/>
                  </a:spcBef>
                  <a:spcAft>
                    <a:spcPct val="35000"/>
                  </a:spcAft>
                </a:pPr>
                <a:endParaRPr lang="en-US" sz="2000" b="1" dirty="0">
                  <a:solidFill>
                    <a:prstClr val="white"/>
                  </a:solidFill>
                  <a:latin typeface="Trebuchet MS" charset="0"/>
                  <a:ea typeface="Trebuchet MS" charset="0"/>
                  <a:cs typeface="Trebuchet MS" charset="0"/>
                </a:endParaRPr>
              </a:p>
            </p:txBody>
          </p:sp>
        </p:grpSp>
        <p:grpSp>
          <p:nvGrpSpPr>
            <p:cNvPr id="6" name="Group 5">
              <a:extLst>
                <a:ext uri="{FF2B5EF4-FFF2-40B4-BE49-F238E27FC236}">
                  <a16:creationId xmlns:a16="http://schemas.microsoft.com/office/drawing/2014/main" id="{E77C25C4-D660-4EF4-8406-8710D046AAD4}"/>
                </a:ext>
              </a:extLst>
            </p:cNvPr>
            <p:cNvGrpSpPr/>
            <p:nvPr/>
          </p:nvGrpSpPr>
          <p:grpSpPr>
            <a:xfrm>
              <a:off x="1843072" y="2441032"/>
              <a:ext cx="2106160" cy="2106160"/>
              <a:chOff x="737832" y="1335142"/>
              <a:chExt cx="2106160" cy="2106160"/>
            </a:xfrm>
            <a:solidFill>
              <a:srgbClr val="00B050"/>
            </a:solidFill>
          </p:grpSpPr>
          <p:sp>
            <p:nvSpPr>
              <p:cNvPr id="14" name="Shape 13">
                <a:extLst>
                  <a:ext uri="{FF2B5EF4-FFF2-40B4-BE49-F238E27FC236}">
                    <a16:creationId xmlns:a16="http://schemas.microsoft.com/office/drawing/2014/main" id="{18EA758C-ECB3-458A-97E7-99C916C06F77}"/>
                  </a:ext>
                </a:extLst>
              </p:cNvPr>
              <p:cNvSpPr/>
              <p:nvPr/>
            </p:nvSpPr>
            <p:spPr>
              <a:xfrm>
                <a:off x="737832" y="1335142"/>
                <a:ext cx="2106160" cy="2106160"/>
              </a:xfrm>
              <a:prstGeom prst="gear6">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Shape 4">
                <a:extLst>
                  <a:ext uri="{FF2B5EF4-FFF2-40B4-BE49-F238E27FC236}">
                    <a16:creationId xmlns:a16="http://schemas.microsoft.com/office/drawing/2014/main" id="{654E890D-3D43-41BD-BAF0-ED589762161F}"/>
                  </a:ext>
                </a:extLst>
              </p:cNvPr>
              <p:cNvSpPr/>
              <p:nvPr/>
            </p:nvSpPr>
            <p:spPr>
              <a:xfrm>
                <a:off x="1268064" y="1868579"/>
                <a:ext cx="1045696" cy="1039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algn="ctr" defTabSz="889000">
                  <a:lnSpc>
                    <a:spcPct val="90000"/>
                  </a:lnSpc>
                  <a:spcBef>
                    <a:spcPct val="0"/>
                  </a:spcBef>
                  <a:spcAft>
                    <a:spcPct val="35000"/>
                  </a:spcAft>
                </a:pPr>
                <a:endParaRPr lang="en-US" sz="2000" b="1" dirty="0">
                  <a:solidFill>
                    <a:prstClr val="white"/>
                  </a:solidFill>
                  <a:latin typeface="Trebuchet MS" charset="0"/>
                  <a:ea typeface="Trebuchet MS" charset="0"/>
                  <a:cs typeface="Trebuchet MS" charset="0"/>
                </a:endParaRPr>
              </a:p>
            </p:txBody>
          </p:sp>
        </p:grpSp>
        <p:grpSp>
          <p:nvGrpSpPr>
            <p:cNvPr id="7" name="Group 6">
              <a:extLst>
                <a:ext uri="{FF2B5EF4-FFF2-40B4-BE49-F238E27FC236}">
                  <a16:creationId xmlns:a16="http://schemas.microsoft.com/office/drawing/2014/main" id="{05832933-F43D-4F91-A381-C0169871801B}"/>
                </a:ext>
              </a:extLst>
            </p:cNvPr>
            <p:cNvGrpSpPr/>
            <p:nvPr/>
          </p:nvGrpSpPr>
          <p:grpSpPr>
            <a:xfrm>
              <a:off x="3550022" y="2892214"/>
              <a:ext cx="2106160" cy="2106160"/>
              <a:chOff x="737832" y="1335142"/>
              <a:chExt cx="2106160" cy="2106160"/>
            </a:xfrm>
            <a:solidFill>
              <a:srgbClr val="FFC000"/>
            </a:solidFill>
          </p:grpSpPr>
          <p:sp>
            <p:nvSpPr>
              <p:cNvPr id="12" name="Shape 11">
                <a:extLst>
                  <a:ext uri="{FF2B5EF4-FFF2-40B4-BE49-F238E27FC236}">
                    <a16:creationId xmlns:a16="http://schemas.microsoft.com/office/drawing/2014/main" id="{4C6F3E89-008A-431E-BBAD-544A709037BF}"/>
                  </a:ext>
                </a:extLst>
              </p:cNvPr>
              <p:cNvSpPr/>
              <p:nvPr/>
            </p:nvSpPr>
            <p:spPr>
              <a:xfrm>
                <a:off x="737832" y="1335142"/>
                <a:ext cx="2106160" cy="2106160"/>
              </a:xfrm>
              <a:prstGeom prst="gear6">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Shape 4">
                <a:extLst>
                  <a:ext uri="{FF2B5EF4-FFF2-40B4-BE49-F238E27FC236}">
                    <a16:creationId xmlns:a16="http://schemas.microsoft.com/office/drawing/2014/main" id="{ACCCFFA0-1013-489F-950F-0EC551864FA7}"/>
                  </a:ext>
                </a:extLst>
              </p:cNvPr>
              <p:cNvSpPr/>
              <p:nvPr/>
            </p:nvSpPr>
            <p:spPr>
              <a:xfrm>
                <a:off x="1268064" y="1868579"/>
                <a:ext cx="1045696" cy="1039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algn="ctr" defTabSz="889000">
                  <a:lnSpc>
                    <a:spcPct val="90000"/>
                  </a:lnSpc>
                  <a:spcBef>
                    <a:spcPct val="0"/>
                  </a:spcBef>
                  <a:spcAft>
                    <a:spcPct val="35000"/>
                  </a:spcAft>
                </a:pPr>
                <a:endParaRPr lang="en-US" sz="2000" b="1" dirty="0">
                  <a:solidFill>
                    <a:prstClr val="white"/>
                  </a:solidFill>
                  <a:latin typeface="Trebuchet MS" charset="0"/>
                  <a:ea typeface="Trebuchet MS" charset="0"/>
                  <a:cs typeface="Trebuchet MS" charset="0"/>
                </a:endParaRPr>
              </a:p>
            </p:txBody>
          </p:sp>
        </p:grpSp>
        <p:grpSp>
          <p:nvGrpSpPr>
            <p:cNvPr id="8" name="Group 7">
              <a:extLst>
                <a:ext uri="{FF2B5EF4-FFF2-40B4-BE49-F238E27FC236}">
                  <a16:creationId xmlns:a16="http://schemas.microsoft.com/office/drawing/2014/main" id="{DC9B3058-178F-4E27-9BB6-492521470EAC}"/>
                </a:ext>
              </a:extLst>
            </p:cNvPr>
            <p:cNvGrpSpPr/>
            <p:nvPr/>
          </p:nvGrpSpPr>
          <p:grpSpPr>
            <a:xfrm>
              <a:off x="5256972" y="3263920"/>
              <a:ext cx="2106160" cy="2106160"/>
              <a:chOff x="737832" y="1335142"/>
              <a:chExt cx="2106160" cy="2106160"/>
            </a:xfrm>
            <a:solidFill>
              <a:schemeClr val="accent4">
                <a:lumMod val="50000"/>
              </a:schemeClr>
            </a:solidFill>
          </p:grpSpPr>
          <p:sp>
            <p:nvSpPr>
              <p:cNvPr id="10" name="Shape 9">
                <a:extLst>
                  <a:ext uri="{FF2B5EF4-FFF2-40B4-BE49-F238E27FC236}">
                    <a16:creationId xmlns:a16="http://schemas.microsoft.com/office/drawing/2014/main" id="{53064EE3-9102-4A46-94BD-37B330212DA8}"/>
                  </a:ext>
                </a:extLst>
              </p:cNvPr>
              <p:cNvSpPr/>
              <p:nvPr/>
            </p:nvSpPr>
            <p:spPr>
              <a:xfrm>
                <a:off x="737832" y="1335142"/>
                <a:ext cx="2106160" cy="2106160"/>
              </a:xfrm>
              <a:prstGeom prst="gear6">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Shape 4">
                <a:extLst>
                  <a:ext uri="{FF2B5EF4-FFF2-40B4-BE49-F238E27FC236}">
                    <a16:creationId xmlns:a16="http://schemas.microsoft.com/office/drawing/2014/main" id="{D437682C-6418-4261-BB3B-2759B5DF097A}"/>
                  </a:ext>
                </a:extLst>
              </p:cNvPr>
              <p:cNvSpPr/>
              <p:nvPr/>
            </p:nvSpPr>
            <p:spPr>
              <a:xfrm>
                <a:off x="1268064" y="1868579"/>
                <a:ext cx="1045696" cy="1039286"/>
              </a:xfrm>
              <a:prstGeom prst="rect">
                <a:avLst/>
              </a:prstGeom>
              <a:solidFill>
                <a:srgbClr val="FF0000"/>
              </a:solidFill>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algn="ctr" defTabSz="889000">
                  <a:lnSpc>
                    <a:spcPct val="90000"/>
                  </a:lnSpc>
                  <a:spcBef>
                    <a:spcPct val="0"/>
                  </a:spcBef>
                  <a:spcAft>
                    <a:spcPct val="35000"/>
                  </a:spcAft>
                </a:pPr>
                <a:endParaRPr lang="en-US" sz="2000" b="1" dirty="0">
                  <a:solidFill>
                    <a:prstClr val="white"/>
                  </a:solidFill>
                  <a:latin typeface="Trebuchet MS" charset="0"/>
                  <a:ea typeface="Trebuchet MS" charset="0"/>
                  <a:cs typeface="Trebuchet MS" charset="0"/>
                </a:endParaRPr>
              </a:p>
            </p:txBody>
          </p:sp>
        </p:grpSp>
        <p:sp>
          <p:nvSpPr>
            <p:cNvPr id="9" name="Right Arrow 8">
              <a:extLst>
                <a:ext uri="{FF2B5EF4-FFF2-40B4-BE49-F238E27FC236}">
                  <a16:creationId xmlns:a16="http://schemas.microsoft.com/office/drawing/2014/main" id="{DBDA80A2-5DC1-4251-8D82-3D67991AFDD4}"/>
                </a:ext>
              </a:extLst>
            </p:cNvPr>
            <p:cNvSpPr/>
            <p:nvPr/>
          </p:nvSpPr>
          <p:spPr>
            <a:xfrm>
              <a:off x="7228871" y="3797357"/>
              <a:ext cx="530566" cy="1138335"/>
            </a:xfrm>
            <a:prstGeom prst="rightArrow">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 name="TextBox 17">
            <a:extLst>
              <a:ext uri="{FF2B5EF4-FFF2-40B4-BE49-F238E27FC236}">
                <a16:creationId xmlns:a16="http://schemas.microsoft.com/office/drawing/2014/main" id="{FFDDA4F5-BADD-47F0-99CE-7CF3C1D0CF10}"/>
              </a:ext>
            </a:extLst>
          </p:cNvPr>
          <p:cNvSpPr txBox="1"/>
          <p:nvPr/>
        </p:nvSpPr>
        <p:spPr>
          <a:xfrm>
            <a:off x="9069379" y="4246073"/>
            <a:ext cx="1552028" cy="461665"/>
          </a:xfrm>
          <a:prstGeom prst="rect">
            <a:avLst/>
          </a:prstGeom>
          <a:noFill/>
        </p:spPr>
        <p:txBody>
          <a:bodyPr wrap="none" rtlCol="0">
            <a:spAutoFit/>
          </a:bodyPr>
          <a:lstStyle/>
          <a:p>
            <a:r>
              <a:rPr lang="en-US" sz="2400" b="1" dirty="0">
                <a:solidFill>
                  <a:prstClr val="black"/>
                </a:solidFill>
              </a:rPr>
              <a:t>CIRRHOSIS</a:t>
            </a:r>
          </a:p>
        </p:txBody>
      </p:sp>
      <p:sp>
        <p:nvSpPr>
          <p:cNvPr id="19" name="TextBox 18">
            <a:extLst>
              <a:ext uri="{FF2B5EF4-FFF2-40B4-BE49-F238E27FC236}">
                <a16:creationId xmlns:a16="http://schemas.microsoft.com/office/drawing/2014/main" id="{B42D7726-D5FF-4010-9FA3-81260C42DE8B}"/>
              </a:ext>
            </a:extLst>
          </p:cNvPr>
          <p:cNvSpPr txBox="1"/>
          <p:nvPr/>
        </p:nvSpPr>
        <p:spPr>
          <a:xfrm>
            <a:off x="1943450" y="2761685"/>
            <a:ext cx="1357231" cy="646331"/>
          </a:xfrm>
          <a:prstGeom prst="rect">
            <a:avLst/>
          </a:prstGeom>
          <a:noFill/>
        </p:spPr>
        <p:txBody>
          <a:bodyPr wrap="none" rtlCol="0">
            <a:spAutoFit/>
          </a:bodyPr>
          <a:lstStyle/>
          <a:p>
            <a:pPr algn="ctr"/>
            <a:r>
              <a:rPr lang="en-US" dirty="0">
                <a:solidFill>
                  <a:prstClr val="white"/>
                </a:solidFill>
              </a:rPr>
              <a:t>Metabolism </a:t>
            </a:r>
          </a:p>
          <a:p>
            <a:pPr algn="ctr"/>
            <a:r>
              <a:rPr lang="en-US" dirty="0">
                <a:solidFill>
                  <a:prstClr val="white"/>
                </a:solidFill>
              </a:rPr>
              <a:t>(steatosis)</a:t>
            </a:r>
          </a:p>
        </p:txBody>
      </p:sp>
      <p:sp>
        <p:nvSpPr>
          <p:cNvPr id="20" name="TextBox 19">
            <a:extLst>
              <a:ext uri="{FF2B5EF4-FFF2-40B4-BE49-F238E27FC236}">
                <a16:creationId xmlns:a16="http://schemas.microsoft.com/office/drawing/2014/main" id="{6C713783-7F90-475E-A9D8-93386C48EFFA}"/>
              </a:ext>
            </a:extLst>
          </p:cNvPr>
          <p:cNvSpPr txBox="1"/>
          <p:nvPr/>
        </p:nvSpPr>
        <p:spPr>
          <a:xfrm>
            <a:off x="3695814" y="3281328"/>
            <a:ext cx="1118448" cy="646331"/>
          </a:xfrm>
          <a:prstGeom prst="rect">
            <a:avLst/>
          </a:prstGeom>
          <a:noFill/>
        </p:spPr>
        <p:txBody>
          <a:bodyPr wrap="none" rtlCol="0">
            <a:spAutoFit/>
          </a:bodyPr>
          <a:lstStyle/>
          <a:p>
            <a:r>
              <a:rPr lang="en-US" dirty="0">
                <a:solidFill>
                  <a:prstClr val="black"/>
                </a:solidFill>
              </a:rPr>
              <a:t>Cell stress</a:t>
            </a:r>
          </a:p>
          <a:p>
            <a:pPr algn="ctr"/>
            <a:r>
              <a:rPr lang="en-US" dirty="0">
                <a:solidFill>
                  <a:prstClr val="black"/>
                </a:solidFill>
              </a:rPr>
              <a:t>apoptosis</a:t>
            </a:r>
          </a:p>
        </p:txBody>
      </p:sp>
      <p:sp>
        <p:nvSpPr>
          <p:cNvPr id="21" name="TextBox 20">
            <a:extLst>
              <a:ext uri="{FF2B5EF4-FFF2-40B4-BE49-F238E27FC236}">
                <a16:creationId xmlns:a16="http://schemas.microsoft.com/office/drawing/2014/main" id="{BE352C86-435A-4658-8A9C-003DC99926C5}"/>
              </a:ext>
            </a:extLst>
          </p:cNvPr>
          <p:cNvSpPr txBox="1"/>
          <p:nvPr/>
        </p:nvSpPr>
        <p:spPr>
          <a:xfrm>
            <a:off x="5269598" y="3871009"/>
            <a:ext cx="1442767" cy="369332"/>
          </a:xfrm>
          <a:prstGeom prst="rect">
            <a:avLst/>
          </a:prstGeom>
          <a:noFill/>
        </p:spPr>
        <p:txBody>
          <a:bodyPr wrap="none" rtlCol="0">
            <a:spAutoFit/>
          </a:bodyPr>
          <a:lstStyle/>
          <a:p>
            <a:r>
              <a:rPr lang="en-US" dirty="0">
                <a:solidFill>
                  <a:prstClr val="black"/>
                </a:solidFill>
              </a:rPr>
              <a:t>inflammation</a:t>
            </a:r>
          </a:p>
        </p:txBody>
      </p:sp>
      <p:sp>
        <p:nvSpPr>
          <p:cNvPr id="22" name="TextBox 21">
            <a:extLst>
              <a:ext uri="{FF2B5EF4-FFF2-40B4-BE49-F238E27FC236}">
                <a16:creationId xmlns:a16="http://schemas.microsoft.com/office/drawing/2014/main" id="{5459758C-7932-4904-B886-8646B3127BD0}"/>
              </a:ext>
            </a:extLst>
          </p:cNvPr>
          <p:cNvSpPr txBox="1"/>
          <p:nvPr/>
        </p:nvSpPr>
        <p:spPr>
          <a:xfrm>
            <a:off x="7063263" y="4153739"/>
            <a:ext cx="1257267" cy="646331"/>
          </a:xfrm>
          <a:prstGeom prst="rect">
            <a:avLst/>
          </a:prstGeom>
          <a:noFill/>
        </p:spPr>
        <p:txBody>
          <a:bodyPr wrap="none" rtlCol="0">
            <a:spAutoFit/>
          </a:bodyPr>
          <a:lstStyle/>
          <a:p>
            <a:pPr algn="ctr"/>
            <a:r>
              <a:rPr lang="en-US" dirty="0" err="1">
                <a:solidFill>
                  <a:prstClr val="white"/>
                </a:solidFill>
              </a:rPr>
              <a:t>Fibrogenic</a:t>
            </a:r>
            <a:endParaRPr lang="en-US" dirty="0">
              <a:solidFill>
                <a:prstClr val="white"/>
              </a:solidFill>
            </a:endParaRPr>
          </a:p>
          <a:p>
            <a:pPr algn="ctr"/>
            <a:r>
              <a:rPr lang="en-US" dirty="0">
                <a:solidFill>
                  <a:prstClr val="white"/>
                </a:solidFill>
              </a:rPr>
              <a:t>remodeling</a:t>
            </a:r>
          </a:p>
        </p:txBody>
      </p:sp>
      <p:sp>
        <p:nvSpPr>
          <p:cNvPr id="23" name="TextBox 22">
            <a:extLst>
              <a:ext uri="{FF2B5EF4-FFF2-40B4-BE49-F238E27FC236}">
                <a16:creationId xmlns:a16="http://schemas.microsoft.com/office/drawing/2014/main" id="{62608FAD-B50B-4B1A-AB5B-1B7F2DF2D6F0}"/>
              </a:ext>
            </a:extLst>
          </p:cNvPr>
          <p:cNvSpPr txBox="1"/>
          <p:nvPr/>
        </p:nvSpPr>
        <p:spPr>
          <a:xfrm>
            <a:off x="5569948" y="1936689"/>
            <a:ext cx="2842253" cy="1200329"/>
          </a:xfrm>
          <a:prstGeom prst="rect">
            <a:avLst/>
          </a:prstGeom>
          <a:noFill/>
        </p:spPr>
        <p:txBody>
          <a:bodyPr wrap="none" rtlCol="0">
            <a:spAutoFit/>
          </a:bodyPr>
          <a:lstStyle/>
          <a:p>
            <a:pPr marL="285750" indent="-285750">
              <a:buFont typeface="Arial" panose="020B0604020202020204" pitchFamily="34" charset="0"/>
              <a:buChar char="•"/>
            </a:pPr>
            <a:r>
              <a:rPr lang="en-US" dirty="0"/>
              <a:t>Inflammasome</a:t>
            </a:r>
          </a:p>
          <a:p>
            <a:pPr marL="285750" indent="-285750">
              <a:buFont typeface="Arial" panose="020B0604020202020204" pitchFamily="34" charset="0"/>
              <a:buChar char="•"/>
            </a:pPr>
            <a:r>
              <a:rPr lang="en-US" dirty="0"/>
              <a:t>TLR4</a:t>
            </a:r>
          </a:p>
          <a:p>
            <a:pPr marL="285750" indent="-285750">
              <a:buFont typeface="Arial" panose="020B0604020202020204" pitchFamily="34" charset="0"/>
              <a:buChar char="•"/>
            </a:pPr>
            <a:r>
              <a:rPr lang="en-US" dirty="0"/>
              <a:t>Inflammatory cytokines</a:t>
            </a:r>
          </a:p>
          <a:p>
            <a:pPr marL="285750" indent="-285750">
              <a:buFont typeface="Arial" panose="020B0604020202020204" pitchFamily="34" charset="0"/>
              <a:buChar char="•"/>
            </a:pPr>
            <a:r>
              <a:rPr lang="en-US" dirty="0"/>
              <a:t>Adaptive immune system</a:t>
            </a:r>
          </a:p>
        </p:txBody>
      </p:sp>
      <p:sp>
        <p:nvSpPr>
          <p:cNvPr id="24" name="TextBox 23">
            <a:extLst>
              <a:ext uri="{FF2B5EF4-FFF2-40B4-BE49-F238E27FC236}">
                <a16:creationId xmlns:a16="http://schemas.microsoft.com/office/drawing/2014/main" id="{020044CE-FC3C-4313-AFD1-E32635AD511B}"/>
              </a:ext>
            </a:extLst>
          </p:cNvPr>
          <p:cNvSpPr txBox="1"/>
          <p:nvPr/>
        </p:nvSpPr>
        <p:spPr>
          <a:xfrm>
            <a:off x="2780169" y="4729345"/>
            <a:ext cx="2390591" cy="923330"/>
          </a:xfrm>
          <a:prstGeom prst="rect">
            <a:avLst/>
          </a:prstGeom>
          <a:noFill/>
        </p:spPr>
        <p:txBody>
          <a:bodyPr wrap="none" rtlCol="0">
            <a:spAutoFit/>
          </a:bodyPr>
          <a:lstStyle/>
          <a:p>
            <a:pPr marL="285750" indent="-285750">
              <a:buFont typeface="Arial" panose="020B0604020202020204" pitchFamily="34" charset="0"/>
              <a:buChar char="•"/>
            </a:pPr>
            <a:r>
              <a:rPr lang="en-US" dirty="0"/>
              <a:t>Oxidative stress</a:t>
            </a:r>
          </a:p>
          <a:p>
            <a:pPr marL="285750" indent="-285750">
              <a:buFont typeface="Arial" panose="020B0604020202020204" pitchFamily="34" charset="0"/>
              <a:buChar char="•"/>
            </a:pPr>
            <a:r>
              <a:rPr lang="en-US" dirty="0"/>
              <a:t>UPR</a:t>
            </a:r>
          </a:p>
          <a:p>
            <a:pPr marL="285750" indent="-285750">
              <a:buFont typeface="Arial" panose="020B0604020202020204" pitchFamily="34" charset="0"/>
              <a:buChar char="•"/>
            </a:pPr>
            <a:r>
              <a:rPr lang="en-US" dirty="0"/>
              <a:t>Mitochondrial stress</a:t>
            </a:r>
          </a:p>
        </p:txBody>
      </p:sp>
      <p:sp>
        <p:nvSpPr>
          <p:cNvPr id="25" name="TextBox 24">
            <a:extLst>
              <a:ext uri="{FF2B5EF4-FFF2-40B4-BE49-F238E27FC236}">
                <a16:creationId xmlns:a16="http://schemas.microsoft.com/office/drawing/2014/main" id="{4D62DBE2-2FB6-4ABD-AC09-37C54857DFAE}"/>
              </a:ext>
            </a:extLst>
          </p:cNvPr>
          <p:cNvSpPr txBox="1"/>
          <p:nvPr/>
        </p:nvSpPr>
        <p:spPr>
          <a:xfrm>
            <a:off x="7205384" y="5424776"/>
            <a:ext cx="2230291" cy="369332"/>
          </a:xfrm>
          <a:prstGeom prst="rect">
            <a:avLst/>
          </a:prstGeom>
          <a:noFill/>
        </p:spPr>
        <p:txBody>
          <a:bodyPr wrap="none" rtlCol="0">
            <a:spAutoFit/>
          </a:bodyPr>
          <a:lstStyle/>
          <a:p>
            <a:r>
              <a:rPr lang="en-US" dirty="0"/>
              <a:t>Stellate cell activation</a:t>
            </a:r>
          </a:p>
        </p:txBody>
      </p:sp>
      <p:sp>
        <p:nvSpPr>
          <p:cNvPr id="26" name="TextBox 25">
            <a:extLst>
              <a:ext uri="{FF2B5EF4-FFF2-40B4-BE49-F238E27FC236}">
                <a16:creationId xmlns:a16="http://schemas.microsoft.com/office/drawing/2014/main" id="{76AEC6AB-14BE-40D2-AF80-C6819E1E88D3}"/>
              </a:ext>
            </a:extLst>
          </p:cNvPr>
          <p:cNvSpPr txBox="1"/>
          <p:nvPr/>
        </p:nvSpPr>
        <p:spPr>
          <a:xfrm>
            <a:off x="8477679" y="6215875"/>
            <a:ext cx="3529108" cy="276999"/>
          </a:xfrm>
          <a:prstGeom prst="rect">
            <a:avLst/>
          </a:prstGeom>
          <a:noFill/>
        </p:spPr>
        <p:txBody>
          <a:bodyPr wrap="none" rtlCol="0">
            <a:spAutoFit/>
          </a:bodyPr>
          <a:lstStyle/>
          <a:p>
            <a:r>
              <a:rPr lang="en-US" sz="1200" dirty="0"/>
              <a:t>Adapted from Sanyal AJ. Nature Gastro </a:t>
            </a:r>
            <a:r>
              <a:rPr lang="en-US" sz="1200" dirty="0" err="1"/>
              <a:t>Hepatol</a:t>
            </a:r>
            <a:r>
              <a:rPr lang="en-US" sz="1200" dirty="0"/>
              <a:t>, 2019</a:t>
            </a:r>
          </a:p>
        </p:txBody>
      </p:sp>
      <p:sp>
        <p:nvSpPr>
          <p:cNvPr id="27" name="TextBox 26">
            <a:extLst>
              <a:ext uri="{FF2B5EF4-FFF2-40B4-BE49-F238E27FC236}">
                <a16:creationId xmlns:a16="http://schemas.microsoft.com/office/drawing/2014/main" id="{80E0CE14-02A3-44D0-B335-643CCE053F27}"/>
              </a:ext>
            </a:extLst>
          </p:cNvPr>
          <p:cNvSpPr txBox="1"/>
          <p:nvPr/>
        </p:nvSpPr>
        <p:spPr>
          <a:xfrm>
            <a:off x="707158" y="1215379"/>
            <a:ext cx="2392771" cy="923330"/>
          </a:xfrm>
          <a:prstGeom prst="rect">
            <a:avLst/>
          </a:prstGeom>
          <a:noFill/>
        </p:spPr>
        <p:txBody>
          <a:bodyPr wrap="none" rtlCol="0">
            <a:spAutoFit/>
          </a:bodyPr>
          <a:lstStyle/>
          <a:p>
            <a:r>
              <a:rPr lang="en-US" dirty="0"/>
              <a:t>Excess free fatty acids</a:t>
            </a:r>
          </a:p>
          <a:p>
            <a:r>
              <a:rPr lang="en-US" dirty="0"/>
              <a:t>Glucose</a:t>
            </a:r>
          </a:p>
          <a:p>
            <a:r>
              <a:rPr lang="en-US" dirty="0"/>
              <a:t>Inflammatory cytokines</a:t>
            </a:r>
          </a:p>
        </p:txBody>
      </p:sp>
      <p:grpSp>
        <p:nvGrpSpPr>
          <p:cNvPr id="28" name="Group 27">
            <a:extLst>
              <a:ext uri="{FF2B5EF4-FFF2-40B4-BE49-F238E27FC236}">
                <a16:creationId xmlns:a16="http://schemas.microsoft.com/office/drawing/2014/main" id="{00C42F4C-FCA8-4024-A188-172F5A65CC6D}"/>
              </a:ext>
            </a:extLst>
          </p:cNvPr>
          <p:cNvGrpSpPr/>
          <p:nvPr/>
        </p:nvGrpSpPr>
        <p:grpSpPr>
          <a:xfrm>
            <a:off x="10343792" y="6488668"/>
            <a:ext cx="1508140" cy="369332"/>
            <a:chOff x="10609338" y="6488668"/>
            <a:chExt cx="1508140" cy="369332"/>
          </a:xfrm>
        </p:grpSpPr>
        <p:pic>
          <p:nvPicPr>
            <p:cNvPr id="29" name="Picture 188">
              <a:extLst>
                <a:ext uri="{FF2B5EF4-FFF2-40B4-BE49-F238E27FC236}">
                  <a16:creationId xmlns:a16="http://schemas.microsoft.com/office/drawing/2014/main" id="{01A0BAD0-77B4-4CF3-BE97-390135735A0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a:extLst>
                <a:ext uri="{FF2B5EF4-FFF2-40B4-BE49-F238E27FC236}">
                  <a16:creationId xmlns:a16="http://schemas.microsoft.com/office/drawing/2014/main" id="{D61E2301-472A-4571-B66C-233DC02C31F0}"/>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332124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AF7A-1EF4-137E-D78E-066D6105F530}"/>
              </a:ext>
            </a:extLst>
          </p:cNvPr>
          <p:cNvSpPr>
            <a:spLocks noGrp="1"/>
          </p:cNvSpPr>
          <p:nvPr>
            <p:ph type="title"/>
          </p:nvPr>
        </p:nvSpPr>
        <p:spPr>
          <a:xfrm>
            <a:off x="838200" y="365126"/>
            <a:ext cx="10515600" cy="988720"/>
          </a:xfrm>
        </p:spPr>
        <p:txBody>
          <a:bodyPr>
            <a:normAutofit fontScale="90000"/>
          </a:bodyPr>
          <a:lstStyle/>
          <a:p>
            <a:r>
              <a:rPr lang="en-US" sz="2800" dirty="0">
                <a:solidFill>
                  <a:srgbClr val="0000FF"/>
                </a:solidFill>
              </a:rPr>
              <a:t>Binary composite endpoints- require each component to be relatively equally meaningful and contribute to the overall measure- </a:t>
            </a:r>
            <a:r>
              <a:rPr lang="en-US" sz="2200" i="1" dirty="0">
                <a:solidFill>
                  <a:srgbClr val="C00000"/>
                </a:solidFill>
              </a:rPr>
              <a:t>the current FDA composite fails in this regard!</a:t>
            </a:r>
          </a:p>
        </p:txBody>
      </p:sp>
      <p:sp>
        <p:nvSpPr>
          <p:cNvPr id="4" name="Footer Placeholder 3">
            <a:extLst>
              <a:ext uri="{FF2B5EF4-FFF2-40B4-BE49-F238E27FC236}">
                <a16:creationId xmlns:a16="http://schemas.microsoft.com/office/drawing/2014/main" id="{BBF81216-C7B0-6F97-927F-2251CBA955E1}"/>
              </a:ext>
            </a:extLst>
          </p:cNvPr>
          <p:cNvSpPr>
            <a:spLocks noGrp="1"/>
          </p:cNvSpPr>
          <p:nvPr>
            <p:ph type="ftr" sz="quarter" idx="10"/>
          </p:nvPr>
        </p:nvSpPr>
        <p:spPr>
          <a:xfrm>
            <a:off x="749423" y="5847348"/>
            <a:ext cx="10187867" cy="365125"/>
          </a:xfrm>
        </p:spPr>
        <p:txBody>
          <a:bodyPr/>
          <a:lstStyle/>
          <a:p>
            <a:r>
              <a:rPr lang="en-US" dirty="0">
                <a:cs typeface="Arial" panose="020B0604020202020204" pitchFamily="34" charset="0"/>
              </a:rPr>
              <a:t>*Statistical significance for clinical outcomes is set at </a:t>
            </a:r>
            <a:r>
              <a:rPr lang="en-US" i="1" dirty="0">
                <a:cs typeface="Arial" panose="020B0604020202020204" pitchFamily="34" charset="0"/>
              </a:rPr>
              <a:t>P</a:t>
            </a:r>
            <a:r>
              <a:rPr lang="en-US" dirty="0">
                <a:cs typeface="Arial" panose="020B0604020202020204" pitchFamily="34" charset="0"/>
              </a:rPr>
              <a:t>&lt;0.03 (remained alpha from month 18 interim analysis). The log-rank test compared each treatment group to placebo stratified by baseline diabetes status and use of thiazolidinediones or vitamin E at baseline.</a:t>
            </a:r>
          </a:p>
          <a:p>
            <a:r>
              <a:rPr lang="en-US" dirty="0">
                <a:cs typeface="Arial" panose="020B0604020202020204" pitchFamily="34" charset="0"/>
              </a:rPr>
              <a:t>†The hazard ratio (95% CI) was calculated using a Cox regression model with baseline diabetes status and use of thiazolidinediones or vitamin E at baseline included in the model.</a:t>
            </a:r>
          </a:p>
          <a:p>
            <a:r>
              <a:rPr lang="en-US" dirty="0">
                <a:cs typeface="Arial" panose="020B0604020202020204" pitchFamily="34" charset="0"/>
              </a:rPr>
              <a:t>Abbreviations: MELD, model of end-stage liver disease; OCA, </a:t>
            </a:r>
            <a:r>
              <a:rPr lang="en-US" dirty="0" err="1">
                <a:cs typeface="Arial" panose="020B0604020202020204" pitchFamily="34" charset="0"/>
              </a:rPr>
              <a:t>obeticholic</a:t>
            </a:r>
            <a:r>
              <a:rPr lang="en-US" dirty="0">
                <a:cs typeface="Arial" panose="020B0604020202020204" pitchFamily="34" charset="0"/>
              </a:rPr>
              <a:t> acid.</a:t>
            </a:r>
          </a:p>
        </p:txBody>
      </p:sp>
      <p:sp>
        <p:nvSpPr>
          <p:cNvPr id="5" name="Slide Number Placeholder 4">
            <a:extLst>
              <a:ext uri="{FF2B5EF4-FFF2-40B4-BE49-F238E27FC236}">
                <a16:creationId xmlns:a16="http://schemas.microsoft.com/office/drawing/2014/main" id="{B026B3F1-FC0D-15F5-935E-FC354F228AB1}"/>
              </a:ext>
            </a:extLst>
          </p:cNvPr>
          <p:cNvSpPr>
            <a:spLocks noGrp="1"/>
          </p:cNvSpPr>
          <p:nvPr>
            <p:ph type="sldNum" sz="quarter" idx="11"/>
          </p:nvPr>
        </p:nvSpPr>
        <p:spPr>
          <a:xfrm>
            <a:off x="3949824" y="6021769"/>
            <a:ext cx="4114800" cy="365125"/>
          </a:xfrm>
        </p:spPr>
        <p:txBody>
          <a:bodyPr/>
          <a:lstStyle/>
          <a:p>
            <a:fld id="{7082D637-AA15-48E7-897F-42CE8250C291}" type="slidenum">
              <a:rPr lang="en-US" smtClean="0"/>
              <a:t>29</a:t>
            </a:fld>
            <a:endParaRPr lang="en-US"/>
          </a:p>
        </p:txBody>
      </p:sp>
      <p:graphicFrame>
        <p:nvGraphicFramePr>
          <p:cNvPr id="6" name="Table 5">
            <a:extLst>
              <a:ext uri="{FF2B5EF4-FFF2-40B4-BE49-F238E27FC236}">
                <a16:creationId xmlns:a16="http://schemas.microsoft.com/office/drawing/2014/main" id="{5551739B-4DE1-D607-97BD-9BCDAFB47C7D}"/>
              </a:ext>
            </a:extLst>
          </p:cNvPr>
          <p:cNvGraphicFramePr>
            <a:graphicFrameLocks noGrp="1"/>
          </p:cNvGraphicFramePr>
          <p:nvPr/>
        </p:nvGraphicFramePr>
        <p:xfrm>
          <a:off x="711325" y="3411283"/>
          <a:ext cx="10553697" cy="2023872"/>
        </p:xfrm>
        <a:graphic>
          <a:graphicData uri="http://schemas.openxmlformats.org/drawingml/2006/table">
            <a:tbl>
              <a:tblPr firstRow="1" bandRow="1">
                <a:tableStyleId>{9D7B26C5-4107-4FEC-AEDC-1716B250A1EF}</a:tableStyleId>
              </a:tblPr>
              <a:tblGrid>
                <a:gridCol w="3874374">
                  <a:extLst>
                    <a:ext uri="{9D8B030D-6E8A-4147-A177-3AD203B41FA5}">
                      <a16:colId xmlns:a16="http://schemas.microsoft.com/office/drawing/2014/main" val="1556443811"/>
                    </a:ext>
                  </a:extLst>
                </a:gridCol>
                <a:gridCol w="2226441">
                  <a:extLst>
                    <a:ext uri="{9D8B030D-6E8A-4147-A177-3AD203B41FA5}">
                      <a16:colId xmlns:a16="http://schemas.microsoft.com/office/drawing/2014/main" val="2678131561"/>
                    </a:ext>
                  </a:extLst>
                </a:gridCol>
                <a:gridCol w="2226441">
                  <a:extLst>
                    <a:ext uri="{9D8B030D-6E8A-4147-A177-3AD203B41FA5}">
                      <a16:colId xmlns:a16="http://schemas.microsoft.com/office/drawing/2014/main" val="1359604179"/>
                    </a:ext>
                  </a:extLst>
                </a:gridCol>
                <a:gridCol w="2226441">
                  <a:extLst>
                    <a:ext uri="{9D8B030D-6E8A-4147-A177-3AD203B41FA5}">
                      <a16:colId xmlns:a16="http://schemas.microsoft.com/office/drawing/2014/main" val="3165275489"/>
                    </a:ext>
                  </a:extLst>
                </a:gridCol>
              </a:tblGrid>
              <a:tr h="292608">
                <a:tc>
                  <a:txBody>
                    <a:bodyPr/>
                    <a:lstStyle/>
                    <a:p>
                      <a:pPr marL="0" marR="0">
                        <a:lnSpc>
                          <a:spcPct val="115000"/>
                        </a:lnSpc>
                        <a:spcBef>
                          <a:spcPts val="0"/>
                        </a:spcBef>
                        <a:spcAft>
                          <a:spcPts val="0"/>
                        </a:spcAft>
                      </a:pPr>
                      <a:r>
                        <a:rPr lang="en-US" sz="1400" b="0" dirty="0">
                          <a:solidFill>
                            <a:srgbClr val="000000"/>
                          </a:solidFill>
                          <a:effectLst/>
                        </a:rPr>
                        <a:t>    Death</a:t>
                      </a:r>
                      <a:endParaRPr lang="en-US"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0" kern="1200" dirty="0">
                          <a:solidFill>
                            <a:srgbClr val="000000"/>
                          </a:solidFill>
                          <a:effectLst/>
                        </a:rPr>
                        <a:t>9 (1.2) </a:t>
                      </a:r>
                      <a:endParaRPr lang="en-US"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0" kern="1200" dirty="0">
                          <a:solidFill>
                            <a:srgbClr val="000000"/>
                          </a:solidFill>
                          <a:effectLst/>
                        </a:rPr>
                        <a:t>7 (1.0)</a:t>
                      </a:r>
                      <a:endParaRPr lang="en-US"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0" kern="1200" dirty="0">
                          <a:solidFill>
                            <a:srgbClr val="000000"/>
                          </a:solidFill>
                          <a:effectLst/>
                        </a:rPr>
                        <a:t>11 (1.5)</a:t>
                      </a:r>
                      <a:endParaRPr lang="en-US"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3287371"/>
                  </a:ext>
                </a:extLst>
              </a:tr>
              <a:tr h="292608">
                <a:tc>
                  <a:txBody>
                    <a:bodyPr/>
                    <a:lstStyle/>
                    <a:p>
                      <a:pPr marL="0" marR="0">
                        <a:lnSpc>
                          <a:spcPct val="115000"/>
                        </a:lnSpc>
                        <a:spcBef>
                          <a:spcPts val="0"/>
                        </a:spcBef>
                        <a:spcAft>
                          <a:spcPts val="0"/>
                        </a:spcAft>
                      </a:pPr>
                      <a:r>
                        <a:rPr lang="en-US" sz="1400" b="0" dirty="0">
                          <a:solidFill>
                            <a:srgbClr val="000000"/>
                          </a:solidFill>
                          <a:effectLst/>
                        </a:rPr>
                        <a:t>    Liver transplant</a:t>
                      </a:r>
                      <a:endParaRPr lang="en-US"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mpd="sng">
                      <a:noFill/>
                    </a:lnT>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0</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mpd="sng">
                      <a:noFill/>
                    </a:lnT>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1 (0.1)</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mpd="sng">
                      <a:noFill/>
                    </a:lnT>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1 (0.1)</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mpd="sng">
                      <a:noFill/>
                    </a:lnT>
                    <a:solidFill>
                      <a:schemeClr val="bg1">
                        <a:lumMod val="75000"/>
                        <a:alpha val="20000"/>
                      </a:schemeClr>
                    </a:solidFill>
                  </a:tcPr>
                </a:tc>
                <a:extLst>
                  <a:ext uri="{0D108BD9-81ED-4DB2-BD59-A6C34878D82A}">
                    <a16:rowId xmlns:a16="http://schemas.microsoft.com/office/drawing/2014/main" val="1526829119"/>
                  </a:ext>
                </a:extLst>
              </a:tr>
              <a:tr h="292608">
                <a:tc>
                  <a:txBody>
                    <a:bodyPr/>
                    <a:lstStyle/>
                    <a:p>
                      <a:pPr marL="0" marR="0">
                        <a:lnSpc>
                          <a:spcPct val="115000"/>
                        </a:lnSpc>
                        <a:spcBef>
                          <a:spcPts val="0"/>
                        </a:spcBef>
                        <a:spcAft>
                          <a:spcPts val="0"/>
                        </a:spcAft>
                      </a:pPr>
                      <a:r>
                        <a:rPr lang="en-US" sz="1400" b="0" dirty="0">
                          <a:solidFill>
                            <a:srgbClr val="000000"/>
                          </a:solidFill>
                          <a:effectLst/>
                        </a:rPr>
                        <a:t>    MELD score ≥15</a:t>
                      </a:r>
                      <a:endParaRPr lang="en-US"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lnSpc>
                          <a:spcPct val="115000"/>
                        </a:lnSpc>
                        <a:spcBef>
                          <a:spcPts val="0"/>
                        </a:spcBef>
                        <a:spcAft>
                          <a:spcPts val="0"/>
                        </a:spcAft>
                      </a:pPr>
                      <a:r>
                        <a:rPr lang="en-US" sz="1400" kern="1200" dirty="0">
                          <a:solidFill>
                            <a:srgbClr val="000000"/>
                          </a:solidFill>
                          <a:effectLst/>
                        </a:rPr>
                        <a:t>2 (0.3)</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lnSpc>
                          <a:spcPct val="115000"/>
                        </a:lnSpc>
                        <a:spcBef>
                          <a:spcPts val="0"/>
                        </a:spcBef>
                        <a:spcAft>
                          <a:spcPts val="0"/>
                        </a:spcAft>
                      </a:pPr>
                      <a:r>
                        <a:rPr lang="en-US" sz="1400" kern="1200" dirty="0">
                          <a:solidFill>
                            <a:srgbClr val="000000"/>
                          </a:solidFill>
                          <a:effectLst/>
                        </a:rPr>
                        <a:t>4 (0.5)</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lnSpc>
                          <a:spcPct val="115000"/>
                        </a:lnSpc>
                        <a:spcBef>
                          <a:spcPts val="0"/>
                        </a:spcBef>
                        <a:spcAft>
                          <a:spcPts val="0"/>
                        </a:spcAft>
                      </a:pPr>
                      <a:r>
                        <a:rPr lang="en-US" sz="1400" kern="1200" dirty="0">
                          <a:solidFill>
                            <a:srgbClr val="000000"/>
                          </a:solidFill>
                          <a:effectLst/>
                        </a:rPr>
                        <a:t>2 (0.3)</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111923240"/>
                  </a:ext>
                </a:extLst>
              </a:tr>
              <a:tr h="292608">
                <a:tc>
                  <a:txBody>
                    <a:bodyPr/>
                    <a:lstStyle/>
                    <a:p>
                      <a:pPr marL="0" marR="0">
                        <a:lnSpc>
                          <a:spcPct val="100000"/>
                        </a:lnSpc>
                        <a:spcBef>
                          <a:spcPts val="0"/>
                        </a:spcBef>
                        <a:spcAft>
                          <a:spcPts val="0"/>
                        </a:spcAft>
                      </a:pPr>
                      <a:r>
                        <a:rPr lang="en-US" sz="1400" b="0" dirty="0">
                          <a:solidFill>
                            <a:srgbClr val="000000"/>
                          </a:solidFill>
                          <a:effectLst/>
                        </a:rPr>
                        <a:t>    Hospitalization for complications of </a:t>
                      </a:r>
                    </a:p>
                    <a:p>
                      <a:pPr marL="0" marR="0">
                        <a:lnSpc>
                          <a:spcPct val="100000"/>
                        </a:lnSpc>
                        <a:spcBef>
                          <a:spcPts val="0"/>
                        </a:spcBef>
                        <a:spcAft>
                          <a:spcPts val="0"/>
                        </a:spcAft>
                      </a:pPr>
                      <a:r>
                        <a:rPr lang="en-US" sz="1400" b="0" dirty="0">
                          <a:solidFill>
                            <a:srgbClr val="000000"/>
                          </a:solidFill>
                          <a:effectLst/>
                        </a:rPr>
                        <a:t>    hepatic decompensation</a:t>
                      </a:r>
                      <a:endParaRPr lang="en-US"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0</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1 (0.1)</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2 (0.3)</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extLst>
                  <a:ext uri="{0D108BD9-81ED-4DB2-BD59-A6C34878D82A}">
                    <a16:rowId xmlns:a16="http://schemas.microsoft.com/office/drawing/2014/main" val="2986201460"/>
                  </a:ext>
                </a:extLst>
              </a:tr>
              <a:tr h="292608">
                <a:tc>
                  <a:txBody>
                    <a:bodyPr/>
                    <a:lstStyle/>
                    <a:p>
                      <a:pPr marL="0" marR="0" algn="l" defTabSz="914400" rtl="0" eaLnBrk="1" latinLnBrk="0" hangingPunct="1">
                        <a:lnSpc>
                          <a:spcPct val="100000"/>
                        </a:lnSpc>
                        <a:spcBef>
                          <a:spcPts val="0"/>
                        </a:spcBef>
                        <a:spcAft>
                          <a:spcPts val="0"/>
                        </a:spcAft>
                      </a:pPr>
                      <a:r>
                        <a:rPr lang="en-US" sz="1400" b="0" dirty="0">
                          <a:solidFill>
                            <a:srgbClr val="000000"/>
                          </a:solidFill>
                          <a:effectLst/>
                        </a:rPr>
                        <a:t>    </a:t>
                      </a:r>
                      <a:r>
                        <a:rPr lang="en-US" sz="1400" b="0" kern="1200" dirty="0">
                          <a:solidFill>
                            <a:srgbClr val="000000"/>
                          </a:solidFill>
                          <a:effectLst/>
                          <a:latin typeface="+mn-lt"/>
                          <a:ea typeface="+mn-ea"/>
                          <a:cs typeface="+mn-cs"/>
                        </a:rPr>
                        <a:t>Ascites secondary to cirrhosis    </a:t>
                      </a:r>
                    </a:p>
                    <a:p>
                      <a:pPr marL="0" marR="0" algn="l" defTabSz="914400" rtl="0" eaLnBrk="1" latinLnBrk="0" hangingPunct="1">
                        <a:lnSpc>
                          <a:spcPct val="100000"/>
                        </a:lnSpc>
                        <a:spcBef>
                          <a:spcPts val="0"/>
                        </a:spcBef>
                        <a:spcAft>
                          <a:spcPts val="0"/>
                        </a:spcAft>
                      </a:pPr>
                      <a:r>
                        <a:rPr lang="en-US" sz="1400" b="0" kern="1200" dirty="0">
                          <a:solidFill>
                            <a:srgbClr val="000000"/>
                          </a:solidFill>
                          <a:effectLst/>
                          <a:latin typeface="+mn-lt"/>
                          <a:ea typeface="+mn-ea"/>
                          <a:cs typeface="+mn-cs"/>
                        </a:rPr>
                        <a:t>    requiring medical intervention</a:t>
                      </a:r>
                    </a:p>
                  </a:txBody>
                  <a:tcPr marL="68580" marR="68580" marT="0" marB="0" anchor="ctr">
                    <a:lnB w="38100" cap="flat" cmpd="sng" algn="ctr">
                      <a:no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200" dirty="0">
                          <a:solidFill>
                            <a:srgbClr val="000000"/>
                          </a:solidFill>
                          <a:effectLst/>
                        </a:rPr>
                        <a:t>0</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38100" cap="flat" cmpd="sng" algn="ctr">
                      <a:no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200" dirty="0">
                          <a:solidFill>
                            <a:srgbClr val="000000"/>
                          </a:solidFill>
                          <a:effectLst/>
                        </a:rPr>
                        <a:t>3 (0.4)</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38100" cap="flat" cmpd="sng" algn="ctr">
                      <a:no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200" dirty="0">
                          <a:solidFill>
                            <a:srgbClr val="000000"/>
                          </a:solidFill>
                          <a:effectLst/>
                        </a:rPr>
                        <a:t>4 (0.5)</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38100" cap="flat" cmpd="sng" algn="ctr">
                      <a:noFill/>
                      <a:prstDash val="solid"/>
                      <a:round/>
                      <a:headEnd type="none" w="med" len="med"/>
                      <a:tailEnd type="none" w="med" len="med"/>
                    </a:lnB>
                    <a:noFill/>
                  </a:tcPr>
                </a:tc>
                <a:extLst>
                  <a:ext uri="{0D108BD9-81ED-4DB2-BD59-A6C34878D82A}">
                    <a16:rowId xmlns:a16="http://schemas.microsoft.com/office/drawing/2014/main" val="21161890"/>
                  </a:ext>
                </a:extLst>
              </a:tr>
              <a:tr h="292608">
                <a:tc>
                  <a:txBody>
                    <a:bodyPr/>
                    <a:lstStyle/>
                    <a:p>
                      <a:pPr marL="0" marR="0">
                        <a:lnSpc>
                          <a:spcPct val="115000"/>
                        </a:lnSpc>
                        <a:spcBef>
                          <a:spcPts val="0"/>
                        </a:spcBef>
                        <a:spcAft>
                          <a:spcPts val="0"/>
                        </a:spcAft>
                      </a:pPr>
                      <a:r>
                        <a:rPr lang="en-US" sz="1400" b="0" dirty="0">
                          <a:solidFill>
                            <a:srgbClr val="000000"/>
                          </a:solidFill>
                          <a:effectLst/>
                        </a:rPr>
                        <a:t>    Progression to cirrhosis</a:t>
                      </a:r>
                      <a:endParaRPr lang="en-US"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noFill/>
                      <a:prstDash val="solid"/>
                      <a:round/>
                      <a:headEnd type="none" w="med" len="med"/>
                      <a:tailEnd type="none" w="med" len="med"/>
                    </a:lnL>
                    <a:lnR>
                      <a:noFill/>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126 (17.3)</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99 (13.6)</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a:txBody>
                    <a:bodyPr/>
                    <a:lstStyle/>
                    <a:p>
                      <a:pPr marL="0" marR="0" algn="ctr">
                        <a:lnSpc>
                          <a:spcPct val="115000"/>
                        </a:lnSpc>
                        <a:spcBef>
                          <a:spcPts val="0"/>
                        </a:spcBef>
                        <a:spcAft>
                          <a:spcPts val="0"/>
                        </a:spcAft>
                      </a:pPr>
                      <a:r>
                        <a:rPr lang="en-US" sz="1400" kern="1200" dirty="0">
                          <a:solidFill>
                            <a:srgbClr val="000000"/>
                          </a:solidFill>
                          <a:effectLst/>
                        </a:rPr>
                        <a:t>87 (11.9)</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extLst>
                  <a:ext uri="{0D108BD9-81ED-4DB2-BD59-A6C34878D82A}">
                    <a16:rowId xmlns:a16="http://schemas.microsoft.com/office/drawing/2014/main" val="4002584357"/>
                  </a:ext>
                </a:extLst>
              </a:tr>
            </a:tbl>
          </a:graphicData>
        </a:graphic>
      </p:graphicFrame>
      <p:graphicFrame>
        <p:nvGraphicFramePr>
          <p:cNvPr id="8" name="Table 7">
            <a:extLst>
              <a:ext uri="{FF2B5EF4-FFF2-40B4-BE49-F238E27FC236}">
                <a16:creationId xmlns:a16="http://schemas.microsoft.com/office/drawing/2014/main" id="{E41E9017-9D07-32CD-C0E0-AF1620B8DE03}"/>
              </a:ext>
            </a:extLst>
          </p:cNvPr>
          <p:cNvGraphicFramePr>
            <a:graphicFrameLocks noGrp="1"/>
          </p:cNvGraphicFramePr>
          <p:nvPr/>
        </p:nvGraphicFramePr>
        <p:xfrm>
          <a:off x="711325" y="1491043"/>
          <a:ext cx="10553697" cy="1937957"/>
        </p:xfrm>
        <a:graphic>
          <a:graphicData uri="http://schemas.openxmlformats.org/drawingml/2006/table">
            <a:tbl>
              <a:tblPr firstRow="1" bandRow="1">
                <a:tableStyleId>{9D7B26C5-4107-4FEC-AEDC-1716B250A1EF}</a:tableStyleId>
              </a:tblPr>
              <a:tblGrid>
                <a:gridCol w="3874374">
                  <a:extLst>
                    <a:ext uri="{9D8B030D-6E8A-4147-A177-3AD203B41FA5}">
                      <a16:colId xmlns:a16="http://schemas.microsoft.com/office/drawing/2014/main" val="1556443811"/>
                    </a:ext>
                  </a:extLst>
                </a:gridCol>
                <a:gridCol w="2226441">
                  <a:extLst>
                    <a:ext uri="{9D8B030D-6E8A-4147-A177-3AD203B41FA5}">
                      <a16:colId xmlns:a16="http://schemas.microsoft.com/office/drawing/2014/main" val="2678131561"/>
                    </a:ext>
                  </a:extLst>
                </a:gridCol>
                <a:gridCol w="2226441">
                  <a:extLst>
                    <a:ext uri="{9D8B030D-6E8A-4147-A177-3AD203B41FA5}">
                      <a16:colId xmlns:a16="http://schemas.microsoft.com/office/drawing/2014/main" val="1359604179"/>
                    </a:ext>
                  </a:extLst>
                </a:gridCol>
                <a:gridCol w="2226441">
                  <a:extLst>
                    <a:ext uri="{9D8B030D-6E8A-4147-A177-3AD203B41FA5}">
                      <a16:colId xmlns:a16="http://schemas.microsoft.com/office/drawing/2014/main" val="3165275489"/>
                    </a:ext>
                  </a:extLst>
                </a:gridCol>
              </a:tblGrid>
              <a:tr h="457200">
                <a:tc>
                  <a:txBody>
                    <a:bodyPr/>
                    <a:lstStyle/>
                    <a:p>
                      <a:pPr marL="0" marR="0">
                        <a:lnSpc>
                          <a:spcPct val="115000"/>
                        </a:lnSpc>
                        <a:spcBef>
                          <a:spcPts val="0"/>
                        </a:spcBef>
                        <a:spcAft>
                          <a:spcPts val="0"/>
                        </a:spcAft>
                      </a:pP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400" b="1" dirty="0">
                          <a:solidFill>
                            <a:schemeClr val="bg1"/>
                          </a:solidFill>
                          <a:effectLst/>
                        </a:rPr>
                        <a:t>Placebo</a:t>
                      </a:r>
                      <a:endParaRPr lang="en-US" sz="1400" dirty="0">
                        <a:solidFill>
                          <a:schemeClr val="bg1"/>
                        </a:solidFill>
                        <a:effectLst/>
                      </a:endParaRPr>
                    </a:p>
                    <a:p>
                      <a:pPr marL="0" marR="0" algn="ctr">
                        <a:lnSpc>
                          <a:spcPct val="115000"/>
                        </a:lnSpc>
                        <a:spcBef>
                          <a:spcPts val="0"/>
                        </a:spcBef>
                        <a:spcAft>
                          <a:spcPts val="0"/>
                        </a:spcAft>
                      </a:pPr>
                      <a:r>
                        <a:rPr lang="en-US" sz="1400" b="1" dirty="0">
                          <a:solidFill>
                            <a:schemeClr val="bg1"/>
                          </a:solidFill>
                          <a:effectLst/>
                        </a:rPr>
                        <a:t>(n=728)</a:t>
                      </a:r>
                      <a:endPar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accent1"/>
                    </a:solidFill>
                  </a:tcPr>
                </a:tc>
                <a:tc>
                  <a:txBody>
                    <a:bodyPr/>
                    <a:lstStyle/>
                    <a:p>
                      <a:pPr marL="0" marR="0" algn="ctr">
                        <a:lnSpc>
                          <a:spcPct val="115000"/>
                        </a:lnSpc>
                        <a:spcBef>
                          <a:spcPts val="0"/>
                        </a:spcBef>
                        <a:spcAft>
                          <a:spcPts val="0"/>
                        </a:spcAft>
                      </a:pPr>
                      <a:r>
                        <a:rPr lang="en-US" sz="1400" b="1" dirty="0">
                          <a:solidFill>
                            <a:schemeClr val="bg1"/>
                          </a:solidFill>
                          <a:effectLst/>
                        </a:rPr>
                        <a:t>OCA 10 mg</a:t>
                      </a:r>
                      <a:endParaRPr lang="en-US" sz="1400" dirty="0">
                        <a:solidFill>
                          <a:schemeClr val="bg1"/>
                        </a:solidFill>
                        <a:effectLst/>
                      </a:endParaRPr>
                    </a:p>
                    <a:p>
                      <a:pPr marL="0" marR="0" algn="ctr">
                        <a:lnSpc>
                          <a:spcPct val="115000"/>
                        </a:lnSpc>
                        <a:spcBef>
                          <a:spcPts val="0"/>
                        </a:spcBef>
                        <a:spcAft>
                          <a:spcPts val="0"/>
                        </a:spcAft>
                      </a:pPr>
                      <a:r>
                        <a:rPr lang="en-US" sz="1400" b="1" dirty="0">
                          <a:solidFill>
                            <a:schemeClr val="bg1"/>
                          </a:solidFill>
                          <a:effectLst/>
                        </a:rPr>
                        <a:t>(n=729)</a:t>
                      </a:r>
                      <a:endPar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accent2"/>
                    </a:solidFill>
                  </a:tcPr>
                </a:tc>
                <a:tc>
                  <a:txBody>
                    <a:bodyPr/>
                    <a:lstStyle/>
                    <a:p>
                      <a:pPr marL="0" marR="0" algn="ctr">
                        <a:lnSpc>
                          <a:spcPct val="115000"/>
                        </a:lnSpc>
                        <a:spcBef>
                          <a:spcPts val="0"/>
                        </a:spcBef>
                        <a:spcAft>
                          <a:spcPts val="0"/>
                        </a:spcAft>
                      </a:pPr>
                      <a:r>
                        <a:rPr lang="en-US" sz="1400" b="1" dirty="0">
                          <a:solidFill>
                            <a:schemeClr val="bg1"/>
                          </a:solidFill>
                          <a:effectLst/>
                        </a:rPr>
                        <a:t>OCA 25 mg</a:t>
                      </a:r>
                      <a:endParaRPr lang="en-US" sz="1400" dirty="0">
                        <a:solidFill>
                          <a:schemeClr val="bg1"/>
                        </a:solidFill>
                        <a:effectLst/>
                      </a:endParaRPr>
                    </a:p>
                    <a:p>
                      <a:pPr marL="0" marR="0" algn="ctr">
                        <a:lnSpc>
                          <a:spcPct val="115000"/>
                        </a:lnSpc>
                        <a:spcBef>
                          <a:spcPts val="0"/>
                        </a:spcBef>
                        <a:spcAft>
                          <a:spcPts val="0"/>
                        </a:spcAft>
                      </a:pPr>
                      <a:r>
                        <a:rPr lang="en-US" sz="1400" b="1" dirty="0">
                          <a:solidFill>
                            <a:schemeClr val="bg1"/>
                          </a:solidFill>
                          <a:effectLst/>
                        </a:rPr>
                        <a:t>(n=730)</a:t>
                      </a:r>
                      <a:endPar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solidFill>
                      <a:schemeClr val="accent3"/>
                    </a:solidFill>
                  </a:tcPr>
                </a:tc>
                <a:extLst>
                  <a:ext uri="{0D108BD9-81ED-4DB2-BD59-A6C34878D82A}">
                    <a16:rowId xmlns:a16="http://schemas.microsoft.com/office/drawing/2014/main" val="1172706319"/>
                  </a:ext>
                </a:extLst>
              </a:tr>
              <a:tr h="292608">
                <a:tc>
                  <a:txBody>
                    <a:bodyPr/>
                    <a:lstStyle/>
                    <a:p>
                      <a:pPr marL="0" marR="0">
                        <a:lnSpc>
                          <a:spcPct val="115000"/>
                        </a:lnSpc>
                        <a:spcBef>
                          <a:spcPts val="0"/>
                        </a:spcBef>
                        <a:spcAft>
                          <a:spcPts val="0"/>
                        </a:spcAft>
                      </a:pPr>
                      <a:r>
                        <a:rPr lang="en-US" sz="1400" b="1" dirty="0">
                          <a:solidFill>
                            <a:srgbClr val="000000"/>
                          </a:solidFill>
                          <a:effectLst/>
                        </a:rPr>
                        <a:t>Patients with any event, n</a:t>
                      </a:r>
                      <a:endPar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137</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115</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107</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extLst>
                  <a:ext uri="{0D108BD9-81ED-4DB2-BD59-A6C34878D82A}">
                    <a16:rowId xmlns:a16="http://schemas.microsoft.com/office/drawing/2014/main" val="2349783214"/>
                  </a:ext>
                </a:extLst>
              </a:tr>
              <a:tr h="292608">
                <a:tc>
                  <a:txBody>
                    <a:bodyPr/>
                    <a:lstStyle/>
                    <a:p>
                      <a:pPr marL="0" marR="0">
                        <a:lnSpc>
                          <a:spcPct val="115000"/>
                        </a:lnSpc>
                        <a:spcBef>
                          <a:spcPts val="0"/>
                        </a:spcBef>
                        <a:spcAft>
                          <a:spcPts val="0"/>
                        </a:spcAft>
                      </a:pPr>
                      <a:r>
                        <a:rPr lang="en-US" sz="1400" b="1" dirty="0">
                          <a:solidFill>
                            <a:srgbClr val="000000"/>
                          </a:solidFill>
                          <a:effectLst/>
                        </a:rPr>
                        <a:t>Rate of patients with any event, % (95% CI) </a:t>
                      </a:r>
                      <a:endPar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rPr>
                        <a:t>18.8 (16.0–21.9) </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rPr>
                        <a:t>15.8 (13.2–18.6)</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rPr>
                        <a:t>14.7 (12.2–17.4)</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11925821"/>
                  </a:ext>
                </a:extLst>
              </a:tr>
              <a:tr h="292608">
                <a:tc>
                  <a:txBody>
                    <a:bodyPr/>
                    <a:lstStyle/>
                    <a:p>
                      <a:pPr marL="0" marR="0">
                        <a:lnSpc>
                          <a:spcPct val="115000"/>
                        </a:lnSpc>
                        <a:spcBef>
                          <a:spcPts val="0"/>
                        </a:spcBef>
                        <a:spcAft>
                          <a:spcPts val="0"/>
                        </a:spcAft>
                      </a:pPr>
                      <a:r>
                        <a:rPr lang="en-US" sz="1400" b="1" dirty="0">
                          <a:solidFill>
                            <a:srgbClr val="000000"/>
                          </a:solidFill>
                          <a:effectLst/>
                        </a:rPr>
                        <a:t>Mean rate difference (95% CI)</a:t>
                      </a:r>
                      <a:endPar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 </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–3.0 (–6.9 to 0.8)</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–4.2 (–8.0 to –0.4)</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75000"/>
                        <a:alpha val="20000"/>
                      </a:schemeClr>
                    </a:solidFill>
                  </a:tcPr>
                </a:tc>
                <a:extLst>
                  <a:ext uri="{0D108BD9-81ED-4DB2-BD59-A6C34878D82A}">
                    <a16:rowId xmlns:a16="http://schemas.microsoft.com/office/drawing/2014/main" val="805189376"/>
                  </a:ext>
                </a:extLst>
              </a:tr>
              <a:tr h="292608">
                <a:tc>
                  <a:txBody>
                    <a:bodyPr/>
                    <a:lstStyle/>
                    <a:p>
                      <a:pPr marL="0" marR="0">
                        <a:lnSpc>
                          <a:spcPct val="115000"/>
                        </a:lnSpc>
                        <a:spcBef>
                          <a:spcPts val="0"/>
                        </a:spcBef>
                        <a:spcAft>
                          <a:spcPts val="0"/>
                        </a:spcAft>
                      </a:pPr>
                      <a:r>
                        <a:rPr lang="en-US" sz="1400" b="1" dirty="0">
                          <a:solidFill>
                            <a:srgbClr val="000000"/>
                          </a:solidFill>
                          <a:effectLst/>
                        </a:rPr>
                        <a:t>Stratified log-rank test P value vs placebo*</a:t>
                      </a:r>
                      <a:endPar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rPr>
                        <a:t> </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rPr>
                        <a:t>0.103</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solidFill>
                            <a:srgbClr val="000000"/>
                          </a:solidFill>
                          <a:effectLst/>
                        </a:rPr>
                        <a:t>0.044</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67287236"/>
                  </a:ext>
                </a:extLst>
              </a:tr>
              <a:tr h="292608">
                <a:tc>
                  <a:txBody>
                    <a:bodyPr/>
                    <a:lstStyle/>
                    <a:p>
                      <a:pPr marL="0" marR="0">
                        <a:lnSpc>
                          <a:spcPct val="115000"/>
                        </a:lnSpc>
                        <a:spcBef>
                          <a:spcPts val="0"/>
                        </a:spcBef>
                        <a:spcAft>
                          <a:spcPts val="0"/>
                        </a:spcAft>
                      </a:pPr>
                      <a:r>
                        <a:rPr lang="en-US" sz="1400" b="1" dirty="0">
                          <a:solidFill>
                            <a:srgbClr val="000000"/>
                          </a:solidFill>
                          <a:effectLst/>
                        </a:rPr>
                        <a:t>Stratified hazard ratio vs placebo (95% CI)†</a:t>
                      </a:r>
                      <a:endPar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38100" cap="flat" cmpd="sng" algn="ctr">
                      <a:noFill/>
                      <a:prstDash val="solid"/>
                      <a:round/>
                      <a:headEnd type="none" w="med" len="med"/>
                      <a:tailEnd type="none" w="med" len="med"/>
                    </a:lnB>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 </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38100" cap="flat" cmpd="sng" algn="ctr">
                      <a:noFill/>
                      <a:prstDash val="solid"/>
                      <a:round/>
                      <a:headEnd type="none" w="med" len="med"/>
                      <a:tailEnd type="none" w="med" len="med"/>
                    </a:lnB>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0.814 (0.635–1.043) </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38100" cap="flat" cmpd="sng" algn="ctr">
                      <a:noFill/>
                      <a:prstDash val="solid"/>
                      <a:round/>
                      <a:headEnd type="none" w="med" len="med"/>
                      <a:tailEnd type="none" w="med" len="med"/>
                    </a:lnB>
                    <a:solidFill>
                      <a:schemeClr val="bg1">
                        <a:lumMod val="75000"/>
                        <a:alpha val="20000"/>
                      </a:schemeClr>
                    </a:solidFill>
                  </a:tcPr>
                </a:tc>
                <a:tc>
                  <a:txBody>
                    <a:bodyPr/>
                    <a:lstStyle/>
                    <a:p>
                      <a:pPr marL="0" marR="0" algn="ctr">
                        <a:lnSpc>
                          <a:spcPct val="115000"/>
                        </a:lnSpc>
                        <a:spcBef>
                          <a:spcPts val="0"/>
                        </a:spcBef>
                        <a:spcAft>
                          <a:spcPts val="0"/>
                        </a:spcAft>
                      </a:pPr>
                      <a:r>
                        <a:rPr lang="en-US" sz="1400" dirty="0">
                          <a:solidFill>
                            <a:srgbClr val="000000"/>
                          </a:solidFill>
                          <a:effectLst/>
                        </a:rPr>
                        <a:t>0.772 (0.600–0.994)</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38100" cap="flat" cmpd="sng" algn="ctr">
                      <a:no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4202444535"/>
                  </a:ext>
                </a:extLst>
              </a:tr>
            </a:tbl>
          </a:graphicData>
        </a:graphic>
      </p:graphicFrame>
      <p:sp>
        <p:nvSpPr>
          <p:cNvPr id="9" name="Rectangle 8">
            <a:extLst>
              <a:ext uri="{FF2B5EF4-FFF2-40B4-BE49-F238E27FC236}">
                <a16:creationId xmlns:a16="http://schemas.microsoft.com/office/drawing/2014/main" id="{F265DEBD-CD6C-A7AB-9AE0-49841562AE82}"/>
              </a:ext>
            </a:extLst>
          </p:cNvPr>
          <p:cNvSpPr/>
          <p:nvPr/>
        </p:nvSpPr>
        <p:spPr>
          <a:xfrm>
            <a:off x="711325" y="5151821"/>
            <a:ext cx="10553697" cy="2905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E01E0E-5356-448E-8B37-574055616146}"/>
              </a:ext>
            </a:extLst>
          </p:cNvPr>
          <p:cNvSpPr txBox="1"/>
          <p:nvPr/>
        </p:nvSpPr>
        <p:spPr>
          <a:xfrm>
            <a:off x="9622610" y="6284316"/>
            <a:ext cx="1636345" cy="276999"/>
          </a:xfrm>
          <a:prstGeom prst="rect">
            <a:avLst/>
          </a:prstGeom>
          <a:noFill/>
        </p:spPr>
        <p:txBody>
          <a:bodyPr wrap="none" rtlCol="0">
            <a:spAutoFit/>
          </a:bodyPr>
          <a:lstStyle/>
          <a:p>
            <a:r>
              <a:rPr lang="en-US" sz="1200" dirty="0"/>
              <a:t>Sanyal et al, DDW 2024</a:t>
            </a:r>
          </a:p>
        </p:txBody>
      </p:sp>
      <p:grpSp>
        <p:nvGrpSpPr>
          <p:cNvPr id="10" name="Group 9">
            <a:extLst>
              <a:ext uri="{FF2B5EF4-FFF2-40B4-BE49-F238E27FC236}">
                <a16:creationId xmlns:a16="http://schemas.microsoft.com/office/drawing/2014/main" id="{68C89051-AC53-48C8-8439-F34BBCE737E7}"/>
              </a:ext>
            </a:extLst>
          </p:cNvPr>
          <p:cNvGrpSpPr/>
          <p:nvPr/>
        </p:nvGrpSpPr>
        <p:grpSpPr>
          <a:xfrm>
            <a:off x="10593380" y="6525659"/>
            <a:ext cx="1508140" cy="369332"/>
            <a:chOff x="10609338" y="6488668"/>
            <a:chExt cx="1508140" cy="369332"/>
          </a:xfrm>
        </p:grpSpPr>
        <p:pic>
          <p:nvPicPr>
            <p:cNvPr id="11" name="Picture 188">
              <a:extLst>
                <a:ext uri="{FF2B5EF4-FFF2-40B4-BE49-F238E27FC236}">
                  <a16:creationId xmlns:a16="http://schemas.microsoft.com/office/drawing/2014/main" id="{7936267C-467C-4F3D-AE1D-74B78398C9E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BFDEF8FC-E69E-4553-8824-BF0367078DBE}"/>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17393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8D89A-22EE-4C84-9AE7-9FB05D47BC94}"/>
              </a:ext>
            </a:extLst>
          </p:cNvPr>
          <p:cNvPicPr>
            <a:picLocks noChangeAspect="1"/>
          </p:cNvPicPr>
          <p:nvPr/>
        </p:nvPicPr>
        <p:blipFill>
          <a:blip r:embed="rId2"/>
          <a:stretch>
            <a:fillRect/>
          </a:stretch>
        </p:blipFill>
        <p:spPr>
          <a:xfrm>
            <a:off x="4116887" y="176850"/>
            <a:ext cx="3565890" cy="6339360"/>
          </a:xfrm>
          <a:prstGeom prst="rect">
            <a:avLst/>
          </a:prstGeom>
        </p:spPr>
      </p:pic>
      <p:pic>
        <p:nvPicPr>
          <p:cNvPr id="4" name="Picture 3">
            <a:extLst>
              <a:ext uri="{FF2B5EF4-FFF2-40B4-BE49-F238E27FC236}">
                <a16:creationId xmlns:a16="http://schemas.microsoft.com/office/drawing/2014/main" id="{0E00B0FC-CDEA-4990-9634-31DB894372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535" y="1026215"/>
            <a:ext cx="3064011" cy="4611336"/>
          </a:xfrm>
          <a:prstGeom prst="rect">
            <a:avLst/>
          </a:prstGeom>
        </p:spPr>
      </p:pic>
      <p:sp>
        <p:nvSpPr>
          <p:cNvPr id="5" name="Rectangle 4">
            <a:extLst>
              <a:ext uri="{FF2B5EF4-FFF2-40B4-BE49-F238E27FC236}">
                <a16:creationId xmlns:a16="http://schemas.microsoft.com/office/drawing/2014/main" id="{769DC432-513E-4BBA-9736-422B2D4A7B58}"/>
              </a:ext>
            </a:extLst>
          </p:cNvPr>
          <p:cNvSpPr/>
          <p:nvPr/>
        </p:nvSpPr>
        <p:spPr>
          <a:xfrm>
            <a:off x="8283260" y="1106171"/>
            <a:ext cx="3168767" cy="70902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B44D3DE-CD94-41B2-8DA8-AFDD91E64332}"/>
              </a:ext>
            </a:extLst>
          </p:cNvPr>
          <p:cNvSpPr txBox="1"/>
          <p:nvPr/>
        </p:nvSpPr>
        <p:spPr>
          <a:xfrm>
            <a:off x="8302183" y="1276018"/>
            <a:ext cx="26902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UNASHAMED LIVER LOVER</a:t>
            </a:r>
          </a:p>
        </p:txBody>
      </p:sp>
      <p:sp>
        <p:nvSpPr>
          <p:cNvPr id="7" name="TextBox 6">
            <a:extLst>
              <a:ext uri="{FF2B5EF4-FFF2-40B4-BE49-F238E27FC236}">
                <a16:creationId xmlns:a16="http://schemas.microsoft.com/office/drawing/2014/main" id="{705AAD5F-B425-49B0-BFB9-DA2DCD91293D}"/>
              </a:ext>
            </a:extLst>
          </p:cNvPr>
          <p:cNvSpPr txBox="1"/>
          <p:nvPr/>
        </p:nvSpPr>
        <p:spPr>
          <a:xfrm>
            <a:off x="7945409" y="1994836"/>
            <a:ext cx="3844468" cy="3579441"/>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 disclose the following financial relationship(s) with a commercial interest: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Ownership interests: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Durect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Tiziana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Genfit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Exhalenz</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Northsea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Rivus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Inversago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Consultant: Gilead, Intercept, Novartis, Novo Nordisk,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Inventiva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Merck, Pfizer, Boehringer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Ingelhiem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Bristol Myers Squibb, Eli Lilly, Genentech, Amgen, Alnylam, Regeneron, Thera Technologies, Madrigal, Salix,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Malinckrodt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Gatehouse,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Rivus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Siemens,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Lipocine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89 Bio, Astra Zeneca,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Akero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Foresite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Mitopower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Histoindex</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Path AI, Takeda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Grant support to school: Gilead, Intercept, Novartis, Novo Nordisk,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Inventiva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Eli Lilly, Genentech, Boehringer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Ingelhiem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Bristol Myers Squibb</a:t>
            </a:r>
          </a:p>
        </p:txBody>
      </p:sp>
      <p:grpSp>
        <p:nvGrpSpPr>
          <p:cNvPr id="8" name="Group 7">
            <a:extLst>
              <a:ext uri="{FF2B5EF4-FFF2-40B4-BE49-F238E27FC236}">
                <a16:creationId xmlns:a16="http://schemas.microsoft.com/office/drawing/2014/main" id="{17259428-619B-4B31-8209-BD902EC29E90}"/>
              </a:ext>
            </a:extLst>
          </p:cNvPr>
          <p:cNvGrpSpPr/>
          <p:nvPr/>
        </p:nvGrpSpPr>
        <p:grpSpPr>
          <a:xfrm>
            <a:off x="10609338" y="6488668"/>
            <a:ext cx="1508140" cy="369332"/>
            <a:chOff x="10609338" y="6488668"/>
            <a:chExt cx="1508140" cy="369332"/>
          </a:xfrm>
        </p:grpSpPr>
        <p:pic>
          <p:nvPicPr>
            <p:cNvPr id="9" name="Picture 188">
              <a:extLst>
                <a:ext uri="{FF2B5EF4-FFF2-40B4-BE49-F238E27FC236}">
                  <a16:creationId xmlns:a16="http://schemas.microsoft.com/office/drawing/2014/main" id="{E81050F8-7EDA-4B6B-BD41-7BE75613873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8DF4ADA9-22A5-455A-9482-350D7C1C0CEA}"/>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167843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F2F61427-8B90-4264-A51D-727B5A38620D}"/>
              </a:ext>
            </a:extLst>
          </p:cNvPr>
          <p:cNvSpPr/>
          <p:nvPr/>
        </p:nvSpPr>
        <p:spPr>
          <a:xfrm>
            <a:off x="7936432" y="1511297"/>
            <a:ext cx="3391921" cy="4182534"/>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18" name="Rectangle: Rounded Corners 17">
            <a:extLst>
              <a:ext uri="{FF2B5EF4-FFF2-40B4-BE49-F238E27FC236}">
                <a16:creationId xmlns:a16="http://schemas.microsoft.com/office/drawing/2014/main" id="{CAFC6E95-CE23-41B9-8198-EAA7935D4A7B}"/>
              </a:ext>
            </a:extLst>
          </p:cNvPr>
          <p:cNvSpPr/>
          <p:nvPr/>
        </p:nvSpPr>
        <p:spPr>
          <a:xfrm>
            <a:off x="5079952" y="1511297"/>
            <a:ext cx="2209847" cy="41825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3E0CD4F9-2F4E-4FEC-A839-8592C6AD3475}"/>
              </a:ext>
            </a:extLst>
          </p:cNvPr>
          <p:cNvSpPr>
            <a:spLocks noGrp="1"/>
          </p:cNvSpPr>
          <p:nvPr>
            <p:ph type="title"/>
          </p:nvPr>
        </p:nvSpPr>
        <p:spPr>
          <a:xfrm>
            <a:off x="550460" y="7828"/>
            <a:ext cx="11641540" cy="1325563"/>
          </a:xfrm>
        </p:spPr>
        <p:txBody>
          <a:bodyPr>
            <a:normAutofit fontScale="90000"/>
          </a:bodyPr>
          <a:lstStyle/>
          <a:p>
            <a:r>
              <a:rPr lang="en-US" sz="3600" dirty="0">
                <a:solidFill>
                  <a:srgbClr val="0000FF"/>
                </a:solidFill>
              </a:rPr>
              <a:t>The profile of patients for a trial must be selected based on the benefits expected based on mechanism of action</a:t>
            </a:r>
          </a:p>
        </p:txBody>
      </p:sp>
      <p:grpSp>
        <p:nvGrpSpPr>
          <p:cNvPr id="14" name="Group 13">
            <a:extLst>
              <a:ext uri="{FF2B5EF4-FFF2-40B4-BE49-F238E27FC236}">
                <a16:creationId xmlns:a16="http://schemas.microsoft.com/office/drawing/2014/main" id="{431B533B-24C4-4BCE-AF57-52DBC5CB4EAA}"/>
              </a:ext>
            </a:extLst>
          </p:cNvPr>
          <p:cNvGrpSpPr/>
          <p:nvPr/>
        </p:nvGrpSpPr>
        <p:grpSpPr>
          <a:xfrm>
            <a:off x="5292592" y="1816652"/>
            <a:ext cx="1708321" cy="3623548"/>
            <a:chOff x="5110653" y="1863222"/>
            <a:chExt cx="1708321" cy="3623548"/>
          </a:xfrm>
        </p:grpSpPr>
        <p:sp>
          <p:nvSpPr>
            <p:cNvPr id="5" name="TextBox 4">
              <a:extLst>
                <a:ext uri="{FF2B5EF4-FFF2-40B4-BE49-F238E27FC236}">
                  <a16:creationId xmlns:a16="http://schemas.microsoft.com/office/drawing/2014/main" id="{A09A3F8D-F581-43ED-8A6A-A219C30ECBDA}"/>
                </a:ext>
              </a:extLst>
            </p:cNvPr>
            <p:cNvSpPr txBox="1"/>
            <p:nvPr/>
          </p:nvSpPr>
          <p:spPr>
            <a:xfrm>
              <a:off x="5402945" y="1863222"/>
              <a:ext cx="999184" cy="369332"/>
            </a:xfrm>
            <a:prstGeom prst="rect">
              <a:avLst/>
            </a:prstGeom>
            <a:noFill/>
          </p:spPr>
          <p:txBody>
            <a:bodyPr wrap="none" rtlCol="0">
              <a:spAutoFit/>
            </a:bodyPr>
            <a:lstStyle/>
            <a:p>
              <a:r>
                <a:rPr lang="en-US" dirty="0">
                  <a:solidFill>
                    <a:schemeClr val="bg1"/>
                  </a:solidFill>
                </a:rPr>
                <a:t>steatosis</a:t>
              </a:r>
            </a:p>
          </p:txBody>
        </p:sp>
        <p:sp>
          <p:nvSpPr>
            <p:cNvPr id="6" name="TextBox 5">
              <a:extLst>
                <a:ext uri="{FF2B5EF4-FFF2-40B4-BE49-F238E27FC236}">
                  <a16:creationId xmlns:a16="http://schemas.microsoft.com/office/drawing/2014/main" id="{EA034361-EFCE-4502-9C49-1F80433A4352}"/>
                </a:ext>
              </a:extLst>
            </p:cNvPr>
            <p:cNvSpPr txBox="1"/>
            <p:nvPr/>
          </p:nvSpPr>
          <p:spPr>
            <a:xfrm>
              <a:off x="5110653" y="2594556"/>
              <a:ext cx="1583767" cy="369332"/>
            </a:xfrm>
            <a:prstGeom prst="rect">
              <a:avLst/>
            </a:prstGeom>
            <a:noFill/>
          </p:spPr>
          <p:txBody>
            <a:bodyPr wrap="none" rtlCol="0">
              <a:spAutoFit/>
            </a:bodyPr>
            <a:lstStyle/>
            <a:p>
              <a:r>
                <a:rPr lang="en-US" dirty="0">
                  <a:solidFill>
                    <a:schemeClr val="bg1"/>
                  </a:solidFill>
                </a:rPr>
                <a:t>steatohepatitis</a:t>
              </a:r>
            </a:p>
          </p:txBody>
        </p:sp>
        <p:sp>
          <p:nvSpPr>
            <p:cNvPr id="7" name="TextBox 6">
              <a:extLst>
                <a:ext uri="{FF2B5EF4-FFF2-40B4-BE49-F238E27FC236}">
                  <a16:creationId xmlns:a16="http://schemas.microsoft.com/office/drawing/2014/main" id="{C6154ACC-8007-44C3-AA2D-5EC15F02BFB4}"/>
                </a:ext>
              </a:extLst>
            </p:cNvPr>
            <p:cNvSpPr txBox="1"/>
            <p:nvPr/>
          </p:nvSpPr>
          <p:spPr>
            <a:xfrm>
              <a:off x="5416665" y="3329278"/>
              <a:ext cx="971741" cy="369332"/>
            </a:xfrm>
            <a:prstGeom prst="rect">
              <a:avLst/>
            </a:prstGeom>
            <a:noFill/>
          </p:spPr>
          <p:txBody>
            <a:bodyPr wrap="none" rtlCol="0">
              <a:spAutoFit/>
            </a:bodyPr>
            <a:lstStyle/>
            <a:p>
              <a:r>
                <a:rPr lang="en-US" dirty="0">
                  <a:solidFill>
                    <a:schemeClr val="bg1"/>
                  </a:solidFill>
                </a:rPr>
                <a:t>cirrhosis</a:t>
              </a:r>
            </a:p>
          </p:txBody>
        </p:sp>
        <p:sp>
          <p:nvSpPr>
            <p:cNvPr id="8" name="TextBox 7">
              <a:extLst>
                <a:ext uri="{FF2B5EF4-FFF2-40B4-BE49-F238E27FC236}">
                  <a16:creationId xmlns:a16="http://schemas.microsoft.com/office/drawing/2014/main" id="{CEF4939A-767F-4F81-8293-36E6A12683F3}"/>
                </a:ext>
              </a:extLst>
            </p:cNvPr>
            <p:cNvSpPr txBox="1"/>
            <p:nvPr/>
          </p:nvSpPr>
          <p:spPr>
            <a:xfrm>
              <a:off x="5208212" y="4198050"/>
              <a:ext cx="1610762" cy="369332"/>
            </a:xfrm>
            <a:prstGeom prst="rect">
              <a:avLst/>
            </a:prstGeom>
            <a:noFill/>
          </p:spPr>
          <p:txBody>
            <a:bodyPr wrap="none" rtlCol="0">
              <a:spAutoFit/>
            </a:bodyPr>
            <a:lstStyle/>
            <a:p>
              <a:r>
                <a:rPr lang="en-US" dirty="0">
                  <a:solidFill>
                    <a:schemeClr val="bg1"/>
                  </a:solidFill>
                </a:rPr>
                <a:t>Liver outcomes</a:t>
              </a:r>
            </a:p>
          </p:txBody>
        </p:sp>
        <p:sp>
          <p:nvSpPr>
            <p:cNvPr id="9" name="TextBox 8">
              <a:extLst>
                <a:ext uri="{FF2B5EF4-FFF2-40B4-BE49-F238E27FC236}">
                  <a16:creationId xmlns:a16="http://schemas.microsoft.com/office/drawing/2014/main" id="{DAA2F2B1-C9E6-4831-859C-AF249D7DD3C2}"/>
                </a:ext>
              </a:extLst>
            </p:cNvPr>
            <p:cNvSpPr txBox="1"/>
            <p:nvPr/>
          </p:nvSpPr>
          <p:spPr>
            <a:xfrm>
              <a:off x="5518155" y="5117438"/>
              <a:ext cx="821059" cy="369332"/>
            </a:xfrm>
            <a:prstGeom prst="rect">
              <a:avLst/>
            </a:prstGeom>
            <a:noFill/>
          </p:spPr>
          <p:txBody>
            <a:bodyPr wrap="none" rtlCol="0">
              <a:spAutoFit/>
            </a:bodyPr>
            <a:lstStyle/>
            <a:p>
              <a:r>
                <a:rPr lang="en-US" b="1" dirty="0">
                  <a:solidFill>
                    <a:schemeClr val="bg1"/>
                  </a:solidFill>
                </a:rPr>
                <a:t>DEATH</a:t>
              </a:r>
            </a:p>
          </p:txBody>
        </p:sp>
        <p:sp>
          <p:nvSpPr>
            <p:cNvPr id="10" name="Arrow: Down 9">
              <a:extLst>
                <a:ext uri="{FF2B5EF4-FFF2-40B4-BE49-F238E27FC236}">
                  <a16:creationId xmlns:a16="http://schemas.microsoft.com/office/drawing/2014/main" id="{DDBB849A-E4FD-409E-A8D1-5D12921CC7EE}"/>
                </a:ext>
              </a:extLst>
            </p:cNvPr>
            <p:cNvSpPr/>
            <p:nvPr/>
          </p:nvSpPr>
          <p:spPr>
            <a:xfrm>
              <a:off x="5791200" y="2232554"/>
              <a:ext cx="177800" cy="377522"/>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chemeClr val="bg1"/>
                </a:solidFill>
              </a:endParaRPr>
            </a:p>
          </p:txBody>
        </p:sp>
        <p:sp>
          <p:nvSpPr>
            <p:cNvPr id="11" name="Arrow: Down 10">
              <a:extLst>
                <a:ext uri="{FF2B5EF4-FFF2-40B4-BE49-F238E27FC236}">
                  <a16:creationId xmlns:a16="http://schemas.microsoft.com/office/drawing/2014/main" id="{EAC2F45F-7057-4AB1-B427-0418B3F7F703}"/>
                </a:ext>
              </a:extLst>
            </p:cNvPr>
            <p:cNvSpPr/>
            <p:nvPr/>
          </p:nvSpPr>
          <p:spPr>
            <a:xfrm>
              <a:off x="5833533" y="3820528"/>
              <a:ext cx="177800" cy="377522"/>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chemeClr val="bg1"/>
                </a:solidFill>
              </a:endParaRPr>
            </a:p>
          </p:txBody>
        </p:sp>
        <p:sp>
          <p:nvSpPr>
            <p:cNvPr id="12" name="Arrow: Down 11">
              <a:extLst>
                <a:ext uri="{FF2B5EF4-FFF2-40B4-BE49-F238E27FC236}">
                  <a16:creationId xmlns:a16="http://schemas.microsoft.com/office/drawing/2014/main" id="{ECAF745B-E769-407F-89CB-E8462BD7A8DC}"/>
                </a:ext>
              </a:extLst>
            </p:cNvPr>
            <p:cNvSpPr/>
            <p:nvPr/>
          </p:nvSpPr>
          <p:spPr>
            <a:xfrm>
              <a:off x="5813635" y="2987598"/>
              <a:ext cx="177800" cy="377522"/>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chemeClr val="bg1"/>
                </a:solidFill>
              </a:endParaRPr>
            </a:p>
          </p:txBody>
        </p:sp>
        <p:sp>
          <p:nvSpPr>
            <p:cNvPr id="13" name="Arrow: Down 12">
              <a:extLst>
                <a:ext uri="{FF2B5EF4-FFF2-40B4-BE49-F238E27FC236}">
                  <a16:creationId xmlns:a16="http://schemas.microsoft.com/office/drawing/2014/main" id="{50471ECC-291C-43A3-9FDF-9FA8630895F9}"/>
                </a:ext>
              </a:extLst>
            </p:cNvPr>
            <p:cNvSpPr/>
            <p:nvPr/>
          </p:nvSpPr>
          <p:spPr>
            <a:xfrm>
              <a:off x="5825067" y="4616585"/>
              <a:ext cx="177800" cy="377522"/>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chemeClr val="bg1"/>
                </a:solidFill>
              </a:endParaRPr>
            </a:p>
          </p:txBody>
        </p:sp>
      </p:grpSp>
      <p:sp>
        <p:nvSpPr>
          <p:cNvPr id="16" name="TextBox 15">
            <a:extLst>
              <a:ext uri="{FF2B5EF4-FFF2-40B4-BE49-F238E27FC236}">
                <a16:creationId xmlns:a16="http://schemas.microsoft.com/office/drawing/2014/main" id="{FDB54019-337D-42C6-947E-F0F1016F03C6}"/>
              </a:ext>
            </a:extLst>
          </p:cNvPr>
          <p:cNvSpPr txBox="1"/>
          <p:nvPr/>
        </p:nvSpPr>
        <p:spPr>
          <a:xfrm>
            <a:off x="1473152" y="1783586"/>
            <a:ext cx="1103187" cy="369332"/>
          </a:xfrm>
          <a:prstGeom prst="rect">
            <a:avLst/>
          </a:prstGeom>
          <a:noFill/>
          <a:ln>
            <a:solidFill>
              <a:schemeClr val="accent1"/>
            </a:solidFill>
          </a:ln>
        </p:spPr>
        <p:txBody>
          <a:bodyPr wrap="none" rtlCol="0">
            <a:spAutoFit/>
          </a:bodyPr>
          <a:lstStyle/>
          <a:p>
            <a:r>
              <a:rPr lang="en-US" dirty="0"/>
              <a:t>GENETICS</a:t>
            </a:r>
          </a:p>
        </p:txBody>
      </p:sp>
      <p:sp>
        <p:nvSpPr>
          <p:cNvPr id="17" name="TextBox 16">
            <a:extLst>
              <a:ext uri="{FF2B5EF4-FFF2-40B4-BE49-F238E27FC236}">
                <a16:creationId xmlns:a16="http://schemas.microsoft.com/office/drawing/2014/main" id="{4F990814-784B-43BC-BC96-CE17BAE549C0}"/>
              </a:ext>
            </a:extLst>
          </p:cNvPr>
          <p:cNvSpPr txBox="1"/>
          <p:nvPr/>
        </p:nvSpPr>
        <p:spPr>
          <a:xfrm>
            <a:off x="1441805" y="2566503"/>
            <a:ext cx="1500732" cy="923330"/>
          </a:xfrm>
          <a:prstGeom prst="rect">
            <a:avLst/>
          </a:prstGeom>
          <a:noFill/>
          <a:ln>
            <a:solidFill>
              <a:schemeClr val="accent1"/>
            </a:solidFill>
          </a:ln>
        </p:spPr>
        <p:txBody>
          <a:bodyPr wrap="none" rtlCol="0">
            <a:spAutoFit/>
          </a:bodyPr>
          <a:lstStyle/>
          <a:p>
            <a:r>
              <a:rPr lang="en-US" dirty="0"/>
              <a:t>NUTRITION-IR</a:t>
            </a:r>
          </a:p>
          <a:p>
            <a:r>
              <a:rPr lang="en-US" dirty="0"/>
              <a:t>VS</a:t>
            </a:r>
          </a:p>
          <a:p>
            <a:r>
              <a:rPr lang="en-US" dirty="0"/>
              <a:t>ALCOHOL</a:t>
            </a:r>
          </a:p>
        </p:txBody>
      </p:sp>
      <p:sp>
        <p:nvSpPr>
          <p:cNvPr id="19" name="TextBox 18">
            <a:extLst>
              <a:ext uri="{FF2B5EF4-FFF2-40B4-BE49-F238E27FC236}">
                <a16:creationId xmlns:a16="http://schemas.microsoft.com/office/drawing/2014/main" id="{8CEBB7EE-F6CE-4004-9712-A2163D949B0A}"/>
              </a:ext>
            </a:extLst>
          </p:cNvPr>
          <p:cNvSpPr txBox="1"/>
          <p:nvPr/>
        </p:nvSpPr>
        <p:spPr>
          <a:xfrm>
            <a:off x="1441805" y="3865170"/>
            <a:ext cx="2269067" cy="646331"/>
          </a:xfrm>
          <a:prstGeom prst="rect">
            <a:avLst/>
          </a:prstGeom>
          <a:noFill/>
          <a:ln>
            <a:solidFill>
              <a:schemeClr val="accent1"/>
            </a:solidFill>
          </a:ln>
        </p:spPr>
        <p:txBody>
          <a:bodyPr wrap="square" rtlCol="0">
            <a:spAutoFit/>
          </a:bodyPr>
          <a:lstStyle/>
          <a:p>
            <a:r>
              <a:rPr lang="en-US" dirty="0"/>
              <a:t>ENVIRONMENT POLLUTANTS</a:t>
            </a:r>
          </a:p>
        </p:txBody>
      </p:sp>
      <p:sp>
        <p:nvSpPr>
          <p:cNvPr id="20" name="TextBox 19">
            <a:extLst>
              <a:ext uri="{FF2B5EF4-FFF2-40B4-BE49-F238E27FC236}">
                <a16:creationId xmlns:a16="http://schemas.microsoft.com/office/drawing/2014/main" id="{6BAFB9BD-8CC6-4FCD-9389-40D175F904A3}"/>
              </a:ext>
            </a:extLst>
          </p:cNvPr>
          <p:cNvSpPr txBox="1"/>
          <p:nvPr/>
        </p:nvSpPr>
        <p:spPr>
          <a:xfrm>
            <a:off x="1441805" y="5070868"/>
            <a:ext cx="1553952" cy="369332"/>
          </a:xfrm>
          <a:prstGeom prst="rect">
            <a:avLst/>
          </a:prstGeom>
          <a:noFill/>
          <a:ln>
            <a:solidFill>
              <a:schemeClr val="accent1"/>
            </a:solidFill>
          </a:ln>
        </p:spPr>
        <p:txBody>
          <a:bodyPr wrap="none" rtlCol="0">
            <a:spAutoFit/>
          </a:bodyPr>
          <a:lstStyle/>
          <a:p>
            <a:r>
              <a:rPr lang="en-US" dirty="0"/>
              <a:t>DIET/EXERCISE</a:t>
            </a:r>
          </a:p>
        </p:txBody>
      </p:sp>
      <p:sp>
        <p:nvSpPr>
          <p:cNvPr id="22" name="TextBox 21">
            <a:extLst>
              <a:ext uri="{FF2B5EF4-FFF2-40B4-BE49-F238E27FC236}">
                <a16:creationId xmlns:a16="http://schemas.microsoft.com/office/drawing/2014/main" id="{899D72BE-E469-481A-AB3A-215615130EF4}"/>
              </a:ext>
            </a:extLst>
          </p:cNvPr>
          <p:cNvSpPr txBox="1"/>
          <p:nvPr/>
        </p:nvSpPr>
        <p:spPr>
          <a:xfrm>
            <a:off x="8202932" y="1666881"/>
            <a:ext cx="2742161" cy="3970318"/>
          </a:xfrm>
          <a:prstGeom prst="rect">
            <a:avLst/>
          </a:prstGeom>
          <a:noFill/>
        </p:spPr>
        <p:txBody>
          <a:bodyPr wrap="none" rtlCol="0">
            <a:spAutoFit/>
          </a:bodyPr>
          <a:lstStyle/>
          <a:p>
            <a:r>
              <a:rPr lang="en-US" dirty="0">
                <a:solidFill>
                  <a:schemeClr val="bg1"/>
                </a:solidFill>
              </a:rPr>
              <a:t>COMPETING THREATS</a:t>
            </a:r>
          </a:p>
          <a:p>
            <a:endParaRPr lang="en-US" dirty="0">
              <a:solidFill>
                <a:schemeClr val="bg1"/>
              </a:solidFill>
            </a:endParaRPr>
          </a:p>
          <a:p>
            <a:r>
              <a:rPr lang="en-US" dirty="0">
                <a:solidFill>
                  <a:schemeClr val="bg1"/>
                </a:solidFill>
              </a:rPr>
              <a:t>Neurocognitive decline</a:t>
            </a:r>
          </a:p>
          <a:p>
            <a:endParaRPr lang="en-US" dirty="0">
              <a:solidFill>
                <a:schemeClr val="bg1"/>
              </a:solidFill>
            </a:endParaRPr>
          </a:p>
          <a:p>
            <a:r>
              <a:rPr lang="en-US" dirty="0">
                <a:solidFill>
                  <a:schemeClr val="bg1"/>
                </a:solidFill>
              </a:rPr>
              <a:t>Vascular disease</a:t>
            </a:r>
          </a:p>
          <a:p>
            <a:endParaRPr lang="en-US" dirty="0">
              <a:solidFill>
                <a:schemeClr val="bg1"/>
              </a:solidFill>
            </a:endParaRPr>
          </a:p>
          <a:p>
            <a:r>
              <a:rPr lang="en-US" dirty="0">
                <a:solidFill>
                  <a:schemeClr val="bg1"/>
                </a:solidFill>
              </a:rPr>
              <a:t>Cardiac disease</a:t>
            </a:r>
          </a:p>
          <a:p>
            <a:endParaRPr lang="en-US" dirty="0">
              <a:solidFill>
                <a:schemeClr val="bg1"/>
              </a:solidFill>
            </a:endParaRPr>
          </a:p>
          <a:p>
            <a:r>
              <a:rPr lang="en-US" dirty="0">
                <a:solidFill>
                  <a:schemeClr val="bg1"/>
                </a:solidFill>
              </a:rPr>
              <a:t>Glycemia related outcomes</a:t>
            </a:r>
          </a:p>
          <a:p>
            <a:pPr marL="285750" indent="-285750">
              <a:buFont typeface="Arial" panose="020B0604020202020204" pitchFamily="34" charset="0"/>
              <a:buChar char="•"/>
            </a:pPr>
            <a:r>
              <a:rPr lang="en-US" dirty="0">
                <a:solidFill>
                  <a:schemeClr val="bg1"/>
                </a:solidFill>
              </a:rPr>
              <a:t>Microangiopathies</a:t>
            </a:r>
          </a:p>
          <a:p>
            <a:endParaRPr lang="en-US" dirty="0">
              <a:solidFill>
                <a:schemeClr val="bg1"/>
              </a:solidFill>
            </a:endParaRPr>
          </a:p>
          <a:p>
            <a:r>
              <a:rPr lang="en-US" dirty="0">
                <a:solidFill>
                  <a:schemeClr val="bg1"/>
                </a:solidFill>
              </a:rPr>
              <a:t>Chronic kidney disease</a:t>
            </a:r>
          </a:p>
          <a:p>
            <a:endParaRPr lang="en-US" dirty="0">
              <a:solidFill>
                <a:schemeClr val="bg1"/>
              </a:solidFill>
            </a:endParaRPr>
          </a:p>
          <a:p>
            <a:r>
              <a:rPr lang="en-US" dirty="0">
                <a:solidFill>
                  <a:schemeClr val="bg1"/>
                </a:solidFill>
              </a:rPr>
              <a:t>Cancers</a:t>
            </a:r>
          </a:p>
        </p:txBody>
      </p:sp>
      <p:sp>
        <p:nvSpPr>
          <p:cNvPr id="26" name="Rectangle 25">
            <a:extLst>
              <a:ext uri="{FF2B5EF4-FFF2-40B4-BE49-F238E27FC236}">
                <a16:creationId xmlns:a16="http://schemas.microsoft.com/office/drawing/2014/main" id="{F80B4A32-31A3-410A-840E-C03C98AA57C8}"/>
              </a:ext>
            </a:extLst>
          </p:cNvPr>
          <p:cNvSpPr/>
          <p:nvPr/>
        </p:nvSpPr>
        <p:spPr>
          <a:xfrm>
            <a:off x="7289800" y="2941028"/>
            <a:ext cx="646632" cy="924142"/>
          </a:xfrm>
          <a:prstGeom prst="rect">
            <a:avLst/>
          </a:prstGeom>
          <a:gradFill flip="none" rotWithShape="1">
            <a:gsLst>
              <a:gs pos="0">
                <a:srgbClr val="B34B0B"/>
              </a:gs>
              <a:gs pos="50000">
                <a:srgbClr val="A817C5"/>
              </a:gs>
              <a:gs pos="100000">
                <a:srgbClr val="00B050"/>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Connector: Elbow 29">
            <a:extLst>
              <a:ext uri="{FF2B5EF4-FFF2-40B4-BE49-F238E27FC236}">
                <a16:creationId xmlns:a16="http://schemas.microsoft.com/office/drawing/2014/main" id="{D52EDCFC-F045-4ED7-AF6C-E16742B377C8}"/>
              </a:ext>
            </a:extLst>
          </p:cNvPr>
          <p:cNvCxnSpPr>
            <a:stCxn id="16" idx="3"/>
            <a:endCxn id="18" idx="1"/>
          </p:cNvCxnSpPr>
          <p:nvPr/>
        </p:nvCxnSpPr>
        <p:spPr>
          <a:xfrm>
            <a:off x="2576339" y="1968252"/>
            <a:ext cx="2503613" cy="1634312"/>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3AF270E-D446-4A92-86D3-0A542D203DDF}"/>
              </a:ext>
            </a:extLst>
          </p:cNvPr>
          <p:cNvCxnSpPr>
            <a:stCxn id="17" idx="3"/>
            <a:endCxn id="18" idx="1"/>
          </p:cNvCxnSpPr>
          <p:nvPr/>
        </p:nvCxnSpPr>
        <p:spPr>
          <a:xfrm>
            <a:off x="2942537" y="3028168"/>
            <a:ext cx="2137415" cy="574396"/>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608913FB-6F3C-4D55-8C57-BE35B1EEFB6C}"/>
              </a:ext>
            </a:extLst>
          </p:cNvPr>
          <p:cNvCxnSpPr>
            <a:stCxn id="19" idx="3"/>
          </p:cNvCxnSpPr>
          <p:nvPr/>
        </p:nvCxnSpPr>
        <p:spPr>
          <a:xfrm flipV="1">
            <a:off x="3710872" y="3602564"/>
            <a:ext cx="1369081" cy="585772"/>
          </a:xfrm>
          <a:prstGeom prst="bentConnector3">
            <a:avLst>
              <a:gd name="adj1" fmla="val 8427"/>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09DC165A-5FC3-48A5-AD6B-71E8899ED390}"/>
              </a:ext>
            </a:extLst>
          </p:cNvPr>
          <p:cNvCxnSpPr>
            <a:stCxn id="20" idx="3"/>
          </p:cNvCxnSpPr>
          <p:nvPr/>
        </p:nvCxnSpPr>
        <p:spPr>
          <a:xfrm flipV="1">
            <a:off x="2995757" y="3602564"/>
            <a:ext cx="2084196" cy="1652970"/>
          </a:xfrm>
          <a:prstGeom prst="bentConnector3">
            <a:avLst>
              <a:gd name="adj1" fmla="val 3970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7E3D00D-4FDE-4FAD-9EAB-75F0BD05E31F}"/>
              </a:ext>
            </a:extLst>
          </p:cNvPr>
          <p:cNvSpPr txBox="1"/>
          <p:nvPr/>
        </p:nvSpPr>
        <p:spPr>
          <a:xfrm>
            <a:off x="5079953" y="1080300"/>
            <a:ext cx="4811638" cy="369332"/>
          </a:xfrm>
          <a:prstGeom prst="rect">
            <a:avLst/>
          </a:prstGeom>
          <a:noFill/>
        </p:spPr>
        <p:txBody>
          <a:bodyPr wrap="none" rtlCol="0">
            <a:spAutoFit/>
          </a:bodyPr>
          <a:lstStyle/>
          <a:p>
            <a:r>
              <a:rPr lang="en-US" dirty="0">
                <a:highlight>
                  <a:srgbClr val="FFFF00"/>
                </a:highlight>
              </a:rPr>
              <a:t>MASH and competing threats progress collinearly</a:t>
            </a:r>
          </a:p>
        </p:txBody>
      </p:sp>
      <p:sp>
        <p:nvSpPr>
          <p:cNvPr id="2" name="TextBox 1">
            <a:extLst>
              <a:ext uri="{FF2B5EF4-FFF2-40B4-BE49-F238E27FC236}">
                <a16:creationId xmlns:a16="http://schemas.microsoft.com/office/drawing/2014/main" id="{0B4452D6-37BD-4D82-9DD4-AFF5A6095D5D}"/>
              </a:ext>
            </a:extLst>
          </p:cNvPr>
          <p:cNvSpPr txBox="1"/>
          <p:nvPr/>
        </p:nvSpPr>
        <p:spPr>
          <a:xfrm>
            <a:off x="585498" y="5811335"/>
            <a:ext cx="11175752" cy="369332"/>
          </a:xfrm>
          <a:prstGeom prst="rect">
            <a:avLst/>
          </a:prstGeom>
          <a:solidFill>
            <a:schemeClr val="accent2">
              <a:lumMod val="50000"/>
            </a:schemeClr>
          </a:solidFill>
          <a:ln>
            <a:solidFill>
              <a:schemeClr val="tx1"/>
            </a:solidFill>
          </a:ln>
        </p:spPr>
        <p:txBody>
          <a:bodyPr wrap="none" rtlCol="0">
            <a:spAutoFit/>
          </a:bodyPr>
          <a:lstStyle/>
          <a:p>
            <a:r>
              <a:rPr lang="en-US" dirty="0">
                <a:solidFill>
                  <a:schemeClr val="bg1"/>
                </a:solidFill>
              </a:rPr>
              <a:t>Main causes of death are cardio-metabolic and cancer prior to cirrhosis when liver outcomes are main cause of death</a:t>
            </a:r>
          </a:p>
        </p:txBody>
      </p:sp>
      <p:grpSp>
        <p:nvGrpSpPr>
          <p:cNvPr id="27" name="Group 26">
            <a:extLst>
              <a:ext uri="{FF2B5EF4-FFF2-40B4-BE49-F238E27FC236}">
                <a16:creationId xmlns:a16="http://schemas.microsoft.com/office/drawing/2014/main" id="{1186789B-0F9D-431F-9ECD-C8B6A02CCA1F}"/>
              </a:ext>
            </a:extLst>
          </p:cNvPr>
          <p:cNvGrpSpPr/>
          <p:nvPr/>
        </p:nvGrpSpPr>
        <p:grpSpPr>
          <a:xfrm>
            <a:off x="10593380" y="6525659"/>
            <a:ext cx="1508140" cy="369332"/>
            <a:chOff x="10609338" y="6488668"/>
            <a:chExt cx="1508140" cy="369332"/>
          </a:xfrm>
        </p:grpSpPr>
        <p:pic>
          <p:nvPicPr>
            <p:cNvPr id="28" name="Picture 188">
              <a:extLst>
                <a:ext uri="{FF2B5EF4-FFF2-40B4-BE49-F238E27FC236}">
                  <a16:creationId xmlns:a16="http://schemas.microsoft.com/office/drawing/2014/main" id="{13B9C5C6-7DB6-4717-99C0-96BEF5F8574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a:extLst>
                <a:ext uri="{FF2B5EF4-FFF2-40B4-BE49-F238E27FC236}">
                  <a16:creationId xmlns:a16="http://schemas.microsoft.com/office/drawing/2014/main" id="{6511A988-90E2-4AAA-BF50-98AC643933BA}"/>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454246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F3E57-27C0-4BE7-A654-0F213C7E14C5}"/>
              </a:ext>
            </a:extLst>
          </p:cNvPr>
          <p:cNvSpPr>
            <a:spLocks noGrp="1"/>
          </p:cNvSpPr>
          <p:nvPr>
            <p:ph type="title"/>
          </p:nvPr>
        </p:nvSpPr>
        <p:spPr>
          <a:xfrm>
            <a:off x="838200" y="365126"/>
            <a:ext cx="10515600" cy="923330"/>
          </a:xfrm>
        </p:spPr>
        <p:txBody>
          <a:bodyPr>
            <a:normAutofit/>
          </a:bodyPr>
          <a:lstStyle/>
          <a:p>
            <a:r>
              <a:rPr lang="en-US" sz="3200" dirty="0">
                <a:solidFill>
                  <a:srgbClr val="0000FF"/>
                </a:solidFill>
              </a:rPr>
              <a:t>What about hierarchical outcomes?</a:t>
            </a:r>
          </a:p>
        </p:txBody>
      </p:sp>
      <p:pic>
        <p:nvPicPr>
          <p:cNvPr id="4" name="New picture">
            <a:extLst>
              <a:ext uri="{FF2B5EF4-FFF2-40B4-BE49-F238E27FC236}">
                <a16:creationId xmlns:a16="http://schemas.microsoft.com/office/drawing/2014/main" id="{D208C824-6EA3-4667-BD22-1BB0544D6E27}"/>
              </a:ext>
            </a:extLst>
          </p:cNvPr>
          <p:cNvPicPr/>
          <p:nvPr/>
        </p:nvPicPr>
        <p:blipFill>
          <a:blip r:embed="rId2"/>
          <a:stretch>
            <a:fillRect/>
          </a:stretch>
        </p:blipFill>
        <p:spPr>
          <a:xfrm>
            <a:off x="1045394" y="2035174"/>
            <a:ext cx="2978554" cy="4457700"/>
          </a:xfrm>
          <a:prstGeom prst="rect">
            <a:avLst/>
          </a:prstGeom>
        </p:spPr>
      </p:pic>
      <p:sp>
        <p:nvSpPr>
          <p:cNvPr id="5" name="TextBox 4">
            <a:extLst>
              <a:ext uri="{FF2B5EF4-FFF2-40B4-BE49-F238E27FC236}">
                <a16:creationId xmlns:a16="http://schemas.microsoft.com/office/drawing/2014/main" id="{3FEDF9AD-0B0F-4035-8293-5F899EA82002}"/>
              </a:ext>
            </a:extLst>
          </p:cNvPr>
          <p:cNvSpPr txBox="1"/>
          <p:nvPr/>
        </p:nvSpPr>
        <p:spPr>
          <a:xfrm>
            <a:off x="3735071" y="3248390"/>
            <a:ext cx="3209533" cy="923330"/>
          </a:xfrm>
          <a:prstGeom prst="rect">
            <a:avLst/>
          </a:prstGeom>
          <a:noFill/>
        </p:spPr>
        <p:txBody>
          <a:bodyPr wrap="none" rtlCol="0">
            <a:spAutoFit/>
          </a:bodyPr>
          <a:lstStyle/>
          <a:p>
            <a:r>
              <a:rPr lang="en-US" altLang="en-US" i="1" dirty="0" err="1"/>
              <a:t>N</a:t>
            </a:r>
            <a:r>
              <a:rPr lang="en-US" altLang="en-US" baseline="-25000" dirty="0" err="1"/>
              <a:t>b</a:t>
            </a:r>
            <a:r>
              <a:rPr lang="en-US" altLang="en-US" dirty="0"/>
              <a:t> + </a:t>
            </a:r>
            <a:r>
              <a:rPr lang="en-US" altLang="en-US" i="1" dirty="0" err="1"/>
              <a:t>N</a:t>
            </a:r>
            <a:r>
              <a:rPr lang="en-US" altLang="en-US" baseline="-25000" dirty="0" err="1"/>
              <a:t>d</a:t>
            </a:r>
            <a:r>
              <a:rPr lang="en-US" altLang="en-US" dirty="0"/>
              <a:t> = </a:t>
            </a:r>
            <a:r>
              <a:rPr lang="en-US" altLang="en-US" i="1" dirty="0" err="1"/>
              <a:t>N</a:t>
            </a:r>
            <a:r>
              <a:rPr lang="en-US" altLang="en-US" baseline="-25000" dirty="0" err="1"/>
              <a:t>w</a:t>
            </a:r>
            <a:endParaRPr lang="en-US" altLang="en-US" baseline="-25000" dirty="0"/>
          </a:p>
          <a:p>
            <a:r>
              <a:rPr lang="en-US" altLang="en-US" i="1" dirty="0" err="1"/>
              <a:t>N</a:t>
            </a:r>
            <a:r>
              <a:rPr lang="en-US" altLang="en-US" baseline="-25000" dirty="0" err="1"/>
              <a:t>b</a:t>
            </a:r>
            <a:r>
              <a:rPr lang="en-US" altLang="en-US" dirty="0"/>
              <a:t> + </a:t>
            </a:r>
            <a:r>
              <a:rPr lang="en-US" altLang="en-US" i="1" dirty="0" err="1"/>
              <a:t>N</a:t>
            </a:r>
            <a:r>
              <a:rPr lang="en-US" altLang="en-US" baseline="-25000" dirty="0" err="1"/>
              <a:t>d</a:t>
            </a:r>
            <a:r>
              <a:rPr lang="en-US" altLang="en-US" dirty="0"/>
              <a:t> = </a:t>
            </a:r>
            <a:r>
              <a:rPr lang="en-US" altLang="en-US" i="1" dirty="0" err="1"/>
              <a:t>N</a:t>
            </a:r>
            <a:r>
              <a:rPr lang="en-US" altLang="en-US" baseline="-25000" dirty="0" err="1"/>
              <a:t>w</a:t>
            </a:r>
            <a:endParaRPr lang="en-US" altLang="en-US" i="1" dirty="0"/>
          </a:p>
          <a:p>
            <a:r>
              <a:rPr lang="pl-PL" altLang="en-US" i="1" dirty="0"/>
              <a:t>z</a:t>
            </a:r>
            <a:r>
              <a:rPr lang="pl-PL" altLang="en-US" dirty="0"/>
              <a:t> = (</a:t>
            </a:r>
            <a:r>
              <a:rPr lang="pl-PL" altLang="en-US" i="1" dirty="0"/>
              <a:t>p</a:t>
            </a:r>
            <a:r>
              <a:rPr lang="pl-PL" altLang="en-US" baseline="-25000" dirty="0"/>
              <a:t>w</a:t>
            </a:r>
            <a:r>
              <a:rPr lang="pl-PL" altLang="en-US" dirty="0"/>
              <a:t>−0.5)/[</a:t>
            </a:r>
            <a:r>
              <a:rPr lang="pl-PL" altLang="en-US" i="1" dirty="0"/>
              <a:t>p</a:t>
            </a:r>
            <a:r>
              <a:rPr lang="pl-PL" altLang="en-US" baseline="-25000" dirty="0"/>
              <a:t>w</a:t>
            </a:r>
            <a:r>
              <a:rPr lang="pl-PL" altLang="en-US" dirty="0"/>
              <a:t>(1−</a:t>
            </a:r>
            <a:r>
              <a:rPr lang="pl-PL" altLang="en-US" i="1" dirty="0"/>
              <a:t>p</a:t>
            </a:r>
            <a:r>
              <a:rPr lang="pl-PL" altLang="en-US" baseline="-25000" dirty="0"/>
              <a:t>w</a:t>
            </a:r>
            <a:r>
              <a:rPr lang="pl-PL" altLang="en-US" dirty="0"/>
              <a:t>)/(</a:t>
            </a:r>
            <a:r>
              <a:rPr lang="pl-PL" altLang="en-US" i="1" dirty="0"/>
              <a:t>N</a:t>
            </a:r>
            <a:r>
              <a:rPr lang="pl-PL" altLang="en-US" baseline="-25000" dirty="0"/>
              <a:t>w</a:t>
            </a:r>
            <a:r>
              <a:rPr lang="pl-PL" altLang="en-US" dirty="0"/>
              <a:t>+ </a:t>
            </a:r>
            <a:r>
              <a:rPr lang="pl-PL" altLang="en-US" i="1" dirty="0"/>
              <a:t>N</a:t>
            </a:r>
            <a:r>
              <a:rPr lang="pl-PL" altLang="en-US" baseline="-25000" dirty="0"/>
              <a:t>L</a:t>
            </a:r>
            <a:r>
              <a:rPr lang="pl-PL" altLang="en-US" dirty="0"/>
              <a:t>)]</a:t>
            </a:r>
            <a:endParaRPr lang="en-US" dirty="0"/>
          </a:p>
        </p:txBody>
      </p:sp>
      <p:sp>
        <p:nvSpPr>
          <p:cNvPr id="7" name="TextBox 6">
            <a:extLst>
              <a:ext uri="{FF2B5EF4-FFF2-40B4-BE49-F238E27FC236}">
                <a16:creationId xmlns:a16="http://schemas.microsoft.com/office/drawing/2014/main" id="{E9CD2A01-EB1D-45A2-9416-4233A1D732E3}"/>
              </a:ext>
            </a:extLst>
          </p:cNvPr>
          <p:cNvSpPr txBox="1"/>
          <p:nvPr/>
        </p:nvSpPr>
        <p:spPr>
          <a:xfrm>
            <a:off x="7075502" y="1771062"/>
            <a:ext cx="6401111" cy="1754326"/>
          </a:xfrm>
          <a:prstGeom prst="rect">
            <a:avLst/>
          </a:prstGeom>
          <a:solidFill>
            <a:srgbClr val="C00000"/>
          </a:solidFill>
          <a:ln>
            <a:solidFill>
              <a:schemeClr val="tx1"/>
            </a:solidFill>
          </a:ln>
        </p:spPr>
        <p:txBody>
          <a:bodyPr wrap="none" rtlCol="0">
            <a:spAutoFit/>
          </a:bodyPr>
          <a:lstStyle/>
          <a:p>
            <a:r>
              <a:rPr lang="en-US" b="1" u="sng" dirty="0">
                <a:solidFill>
                  <a:schemeClr val="bg1"/>
                </a:solidFill>
              </a:rPr>
              <a:t>The problems with win ratio</a:t>
            </a:r>
          </a:p>
          <a:p>
            <a:pPr marL="285750" indent="-285750">
              <a:buFont typeface="Arial" panose="020B0604020202020204" pitchFamily="34" charset="0"/>
              <a:buChar char="•"/>
            </a:pPr>
            <a:r>
              <a:rPr lang="en-US" dirty="0">
                <a:solidFill>
                  <a:schemeClr val="bg1"/>
                </a:solidFill>
              </a:rPr>
              <a:t>What to do with ties</a:t>
            </a:r>
          </a:p>
          <a:p>
            <a:pPr marL="285750" indent="-285750">
              <a:buFont typeface="Arial" panose="020B0604020202020204" pitchFamily="34" charset="0"/>
              <a:buChar char="•"/>
            </a:pPr>
            <a:r>
              <a:rPr lang="en-US" dirty="0">
                <a:solidFill>
                  <a:schemeClr val="bg1"/>
                </a:solidFill>
              </a:rPr>
              <a:t>Weights individual outcomes similarly</a:t>
            </a:r>
          </a:p>
          <a:p>
            <a:pPr marL="285750" indent="-285750">
              <a:buFont typeface="Arial" panose="020B0604020202020204" pitchFamily="34" charset="0"/>
              <a:buChar char="•"/>
            </a:pPr>
            <a:r>
              <a:rPr lang="en-US" dirty="0">
                <a:solidFill>
                  <a:schemeClr val="bg1"/>
                </a:solidFill>
              </a:rPr>
              <a:t>Can not fix imbalances in rates of outcomes</a:t>
            </a:r>
          </a:p>
          <a:p>
            <a:pPr marL="285750" indent="-285750">
              <a:buFont typeface="Arial" panose="020B0604020202020204" pitchFamily="34" charset="0"/>
              <a:buChar char="•"/>
            </a:pPr>
            <a:r>
              <a:rPr lang="en-US" dirty="0">
                <a:solidFill>
                  <a:schemeClr val="bg1"/>
                </a:solidFill>
              </a:rPr>
              <a:t>Translation to patient centric message</a:t>
            </a:r>
          </a:p>
          <a:p>
            <a:pPr marL="285750" indent="-285750">
              <a:buFont typeface="Arial" panose="020B0604020202020204" pitchFamily="34" charset="0"/>
              <a:buChar char="•"/>
            </a:pPr>
            <a:r>
              <a:rPr lang="en-US" dirty="0">
                <a:solidFill>
                  <a:schemeClr val="bg1"/>
                </a:solidFill>
              </a:rPr>
              <a:t>Ratio scale problematic</a:t>
            </a:r>
          </a:p>
        </p:txBody>
      </p:sp>
      <p:sp>
        <p:nvSpPr>
          <p:cNvPr id="6" name="TextBox 5">
            <a:extLst>
              <a:ext uri="{FF2B5EF4-FFF2-40B4-BE49-F238E27FC236}">
                <a16:creationId xmlns:a16="http://schemas.microsoft.com/office/drawing/2014/main" id="{48D215ED-1D15-479E-AD8D-FA7F3967137A}"/>
              </a:ext>
            </a:extLst>
          </p:cNvPr>
          <p:cNvSpPr txBox="1"/>
          <p:nvPr/>
        </p:nvSpPr>
        <p:spPr>
          <a:xfrm>
            <a:off x="7124676" y="4264024"/>
            <a:ext cx="4172505" cy="2031325"/>
          </a:xfrm>
          <a:prstGeom prst="rect">
            <a:avLst/>
          </a:prstGeom>
          <a:solidFill>
            <a:schemeClr val="accent6">
              <a:lumMod val="20000"/>
              <a:lumOff val="80000"/>
            </a:schemeClr>
          </a:solidFill>
          <a:ln>
            <a:solidFill>
              <a:schemeClr val="tx1"/>
            </a:solidFill>
          </a:ln>
        </p:spPr>
        <p:txBody>
          <a:bodyPr wrap="square" rtlCol="0">
            <a:spAutoFit/>
          </a:bodyPr>
          <a:lstStyle/>
          <a:p>
            <a:r>
              <a:rPr lang="en-US" dirty="0"/>
              <a:t>Global Rank Score:</a:t>
            </a:r>
          </a:p>
          <a:p>
            <a:pPr marL="285750" indent="-285750">
              <a:buFont typeface="Arial" panose="020B0604020202020204" pitchFamily="34" charset="0"/>
              <a:buChar char="•"/>
            </a:pPr>
            <a:r>
              <a:rPr lang="en-US" dirty="0"/>
              <a:t>Each participant is assigned a rank from 1 to n based on outcomes</a:t>
            </a:r>
          </a:p>
          <a:p>
            <a:pPr marL="285750" indent="-285750">
              <a:buFont typeface="Arial" panose="020B0604020202020204" pitchFamily="34" charset="0"/>
              <a:buChar char="•"/>
            </a:pPr>
            <a:r>
              <a:rPr lang="en-US" dirty="0"/>
              <a:t>These are arranged in hierarchy with 1 being least favorable</a:t>
            </a:r>
          </a:p>
          <a:p>
            <a:pPr marL="285750" indent="-285750">
              <a:buFont typeface="Arial" panose="020B0604020202020204" pitchFamily="34" charset="0"/>
              <a:buChar char="•"/>
            </a:pPr>
            <a:r>
              <a:rPr lang="en-US" dirty="0"/>
              <a:t>Analysis compared ranked values between groups</a:t>
            </a:r>
          </a:p>
        </p:txBody>
      </p:sp>
      <p:grpSp>
        <p:nvGrpSpPr>
          <p:cNvPr id="8" name="Group 7">
            <a:extLst>
              <a:ext uri="{FF2B5EF4-FFF2-40B4-BE49-F238E27FC236}">
                <a16:creationId xmlns:a16="http://schemas.microsoft.com/office/drawing/2014/main" id="{A24C2FC3-F1E3-4546-A144-8B1DC879827E}"/>
              </a:ext>
            </a:extLst>
          </p:cNvPr>
          <p:cNvGrpSpPr/>
          <p:nvPr/>
        </p:nvGrpSpPr>
        <p:grpSpPr>
          <a:xfrm>
            <a:off x="10593380" y="6525659"/>
            <a:ext cx="1508140" cy="369332"/>
            <a:chOff x="10609338" y="6488668"/>
            <a:chExt cx="1508140" cy="369332"/>
          </a:xfrm>
        </p:grpSpPr>
        <p:pic>
          <p:nvPicPr>
            <p:cNvPr id="9" name="Picture 188">
              <a:extLst>
                <a:ext uri="{FF2B5EF4-FFF2-40B4-BE49-F238E27FC236}">
                  <a16:creationId xmlns:a16="http://schemas.microsoft.com/office/drawing/2014/main" id="{8B61A3B9-0289-48B4-A8A8-5F3D5AB409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0271D15B-0314-4DD3-8739-CA876DC5789B}"/>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522246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0000FF"/>
                </a:solidFill>
              </a:rPr>
              <a:t>Desirability of Outcome Ranking (DOOR)</a:t>
            </a:r>
          </a:p>
        </p:txBody>
      </p:sp>
      <p:sp>
        <p:nvSpPr>
          <p:cNvPr id="3" name="Content Placeholder 2"/>
          <p:cNvSpPr>
            <a:spLocks noGrp="1"/>
          </p:cNvSpPr>
          <p:nvPr>
            <p:ph idx="1"/>
          </p:nvPr>
        </p:nvSpPr>
        <p:spPr/>
        <p:txBody>
          <a:bodyPr>
            <a:normAutofit fontScale="85000" lnSpcReduction="20000"/>
          </a:bodyPr>
          <a:lstStyle/>
          <a:p>
            <a:r>
              <a:rPr lang="en-US" sz="2000" dirty="0"/>
              <a:t>A patient-centric paradigm for the design, monitoring, analyses and reporting of clinical trials based on </a:t>
            </a:r>
            <a:r>
              <a:rPr lang="en-US" sz="2000" dirty="0" err="1"/>
              <a:t>benefit:risk</a:t>
            </a:r>
            <a:endParaRPr lang="en-US" sz="2000" dirty="0"/>
          </a:p>
          <a:p>
            <a:endParaRPr lang="en-US" sz="2000" dirty="0"/>
          </a:p>
          <a:p>
            <a:r>
              <a:rPr lang="en-US" sz="2000" dirty="0"/>
              <a:t>Construct patient-centric ordinal DOOR outcome based on the </a:t>
            </a:r>
            <a:r>
              <a:rPr lang="en-US" sz="2000" i="1" dirty="0"/>
              <a:t>patient journey</a:t>
            </a:r>
          </a:p>
          <a:p>
            <a:endParaRPr lang="en-US" sz="2000" dirty="0"/>
          </a:p>
          <a:p>
            <a:r>
              <a:rPr lang="en-US" sz="2000" b="1" dirty="0"/>
              <a:t>Two complimentary analyses</a:t>
            </a:r>
          </a:p>
          <a:p>
            <a:pPr marL="685800" lvl="1" indent="-342900">
              <a:buFont typeface="+mj-lt"/>
              <a:buAutoNum type="arabicPeriod"/>
            </a:pPr>
            <a:endParaRPr lang="en-US" sz="2000" dirty="0"/>
          </a:p>
          <a:p>
            <a:pPr marL="685800" lvl="1" indent="-342900">
              <a:buFont typeface="+mj-lt"/>
              <a:buAutoNum type="arabicPeriod"/>
            </a:pPr>
            <a:r>
              <a:rPr lang="en-US" sz="2000" dirty="0"/>
              <a:t>Rank-based</a:t>
            </a:r>
          </a:p>
          <a:p>
            <a:pPr lvl="2"/>
            <a:r>
              <a:rPr lang="en-US" dirty="0"/>
              <a:t>Estimate the DOOR probability: the probability that a patient from treatment has a more desirable outcome than a patient on control</a:t>
            </a:r>
          </a:p>
          <a:p>
            <a:pPr lvl="3"/>
            <a:r>
              <a:rPr lang="en-US" dirty="0"/>
              <a:t>Equivalent distributions imply 50%</a:t>
            </a:r>
          </a:p>
          <a:p>
            <a:pPr lvl="3"/>
            <a:r>
              <a:rPr lang="en-US" dirty="0"/>
              <a:t>Unconventional though … intuitively attractive</a:t>
            </a:r>
          </a:p>
          <a:p>
            <a:pPr marL="685800" lvl="1" indent="-342900">
              <a:buFont typeface="+mj-lt"/>
              <a:buAutoNum type="arabicPeriod"/>
            </a:pPr>
            <a:endParaRPr lang="en-US" sz="2000" dirty="0"/>
          </a:p>
          <a:p>
            <a:pPr marL="685800" lvl="1" indent="-342900">
              <a:buFont typeface="+mj-lt"/>
              <a:buAutoNum type="arabicPeriod"/>
            </a:pPr>
            <a:r>
              <a:rPr lang="en-US" sz="2000" dirty="0"/>
              <a:t>Partial credit (grade-based analyses)</a:t>
            </a:r>
          </a:p>
          <a:p>
            <a:endParaRPr lang="en-US" sz="2000" dirty="0"/>
          </a:p>
          <a:p>
            <a:r>
              <a:rPr lang="en-US" sz="2000" dirty="0"/>
              <a:t>Analyses of component outcomes is an integrated part of the evaluation </a:t>
            </a:r>
          </a:p>
          <a:p>
            <a:endParaRPr lang="en-US" dirty="0"/>
          </a:p>
        </p:txBody>
      </p:sp>
      <p:grpSp>
        <p:nvGrpSpPr>
          <p:cNvPr id="4" name="Group 3">
            <a:extLst>
              <a:ext uri="{FF2B5EF4-FFF2-40B4-BE49-F238E27FC236}">
                <a16:creationId xmlns:a16="http://schemas.microsoft.com/office/drawing/2014/main" id="{05808C34-EDEA-446D-9EAB-1E65998D5D8B}"/>
              </a:ext>
            </a:extLst>
          </p:cNvPr>
          <p:cNvGrpSpPr/>
          <p:nvPr/>
        </p:nvGrpSpPr>
        <p:grpSpPr>
          <a:xfrm>
            <a:off x="10593380" y="6525659"/>
            <a:ext cx="1508140" cy="369332"/>
            <a:chOff x="10609338" y="6488668"/>
            <a:chExt cx="1508140" cy="369332"/>
          </a:xfrm>
        </p:grpSpPr>
        <p:pic>
          <p:nvPicPr>
            <p:cNvPr id="5" name="Picture 188">
              <a:extLst>
                <a:ext uri="{FF2B5EF4-FFF2-40B4-BE49-F238E27FC236}">
                  <a16:creationId xmlns:a16="http://schemas.microsoft.com/office/drawing/2014/main" id="{B7DBAE9B-A838-4E7E-BF7E-6C6D85F1D17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FE6F0610-DBE8-4251-8388-4126C83EF7E0}"/>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311726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olo 24"/>
          <p:cNvSpPr>
            <a:spLocks noGrp="1"/>
          </p:cNvSpPr>
          <p:nvPr>
            <p:ph type="title"/>
          </p:nvPr>
        </p:nvSpPr>
        <p:spPr>
          <a:xfrm>
            <a:off x="345768" y="170917"/>
            <a:ext cx="11617291" cy="1325563"/>
          </a:xfrm>
        </p:spPr>
        <p:txBody>
          <a:bodyPr>
            <a:noAutofit/>
          </a:bodyPr>
          <a:lstStyle/>
          <a:p>
            <a:r>
              <a:rPr lang="en-US" sz="2400" dirty="0">
                <a:solidFill>
                  <a:srgbClr val="0000FF"/>
                </a:solidFill>
                <a:effectLst>
                  <a:outerShdw blurRad="38100" dist="38100" dir="2700000" algn="tl">
                    <a:srgbClr val="000000">
                      <a:alpha val="43137"/>
                    </a:srgbClr>
                  </a:outerShdw>
                </a:effectLst>
                <a:latin typeface="+mn-lt"/>
              </a:rPr>
              <a:t>The principle causes of death change at different points in the course of the patients life cycle- with longer term trials, this change in risk profile over time can be leveraged to develop endpoints</a:t>
            </a:r>
            <a:endParaRPr lang="it-IT" sz="2400" dirty="0">
              <a:solidFill>
                <a:srgbClr val="0000FF"/>
              </a:solidFill>
              <a:effectLst>
                <a:outerShdw blurRad="38100" dist="38100" dir="2700000" algn="tl">
                  <a:srgbClr val="000000">
                    <a:alpha val="43137"/>
                  </a:srgbClr>
                </a:outerShdw>
              </a:effectLst>
              <a:latin typeface="+mn-lt"/>
            </a:endParaRPr>
          </a:p>
        </p:txBody>
      </p:sp>
      <p:sp>
        <p:nvSpPr>
          <p:cNvPr id="3" name="Segnaposto numero diapositiva 2"/>
          <p:cNvSpPr>
            <a:spLocks noGrp="1"/>
          </p:cNvSpPr>
          <p:nvPr>
            <p:ph type="sldNum" sz="quarter" idx="12"/>
          </p:nvPr>
        </p:nvSpPr>
        <p:spPr/>
        <p:txBody>
          <a:bodyPr/>
          <a:lstStyle/>
          <a:p>
            <a:pPr defTabSz="449251" eaLnBrk="1" hangingPunct="1">
              <a:lnSpc>
                <a:spcPct val="102000"/>
              </a:lnSpc>
              <a:buClr>
                <a:srgbClr val="000000"/>
              </a:buClr>
              <a:buSzPct val="100000"/>
            </a:pPr>
            <a:fld id="{CF655B6E-BB13-4BE5-84AE-BCEB86E2087C}" type="slidenum">
              <a:rPr lang="it-IT">
                <a:solidFill>
                  <a:prstClr val="black">
                    <a:tint val="75000"/>
                  </a:prstClr>
                </a:solidFill>
                <a:latin typeface="Calibri" pitchFamily="34" charset="0"/>
                <a:ea typeface="+mn-ea"/>
                <a:cs typeface="Lucida Sans Unicode" pitchFamily="34" charset="0"/>
              </a:rPr>
              <a:pPr defTabSz="449251" eaLnBrk="1" hangingPunct="1">
                <a:lnSpc>
                  <a:spcPct val="102000"/>
                </a:lnSpc>
                <a:buClr>
                  <a:srgbClr val="000000"/>
                </a:buClr>
                <a:buSzPct val="100000"/>
              </a:pPr>
              <a:t>33</a:t>
            </a:fld>
            <a:endParaRPr lang="it-IT">
              <a:solidFill>
                <a:prstClr val="black">
                  <a:tint val="75000"/>
                </a:prstClr>
              </a:solidFill>
              <a:latin typeface="Calibri" pitchFamily="34" charset="0"/>
              <a:ea typeface="+mn-ea"/>
              <a:cs typeface="Lucida Sans Unicode" pitchFamily="34" charset="0"/>
            </a:endParaRPr>
          </a:p>
        </p:txBody>
      </p:sp>
      <p:pic>
        <p:nvPicPr>
          <p:cNvPr id="18" name="Segnaposto contenuto 6"/>
          <p:cNvPicPr>
            <a:picLocks noChangeAspect="1"/>
          </p:cNvPicPr>
          <p:nvPr/>
        </p:nvPicPr>
        <p:blipFill>
          <a:blip r:embed="rId2"/>
          <a:stretch>
            <a:fillRect/>
          </a:stretch>
        </p:blipFill>
        <p:spPr bwMode="gray">
          <a:xfrm>
            <a:off x="137615" y="1419278"/>
            <a:ext cx="10515600" cy="2405691"/>
          </a:xfrm>
          <a:prstGeom prst="rect">
            <a:avLst/>
          </a:prstGeom>
        </p:spPr>
      </p:pic>
      <p:sp>
        <p:nvSpPr>
          <p:cNvPr id="20" name="Text Placeholder 3">
            <a:extLst>
              <a:ext uri="{FF2B5EF4-FFF2-40B4-BE49-F238E27FC236}">
                <a16:creationId xmlns:a16="http://schemas.microsoft.com/office/drawing/2014/main" id="{4C70F04B-F20D-720D-D6B9-C0F21170EBFA}"/>
              </a:ext>
            </a:extLst>
          </p:cNvPr>
          <p:cNvSpPr txBox="1">
            <a:spLocks/>
          </p:cNvSpPr>
          <p:nvPr/>
        </p:nvSpPr>
        <p:spPr bwMode="gray">
          <a:xfrm>
            <a:off x="345768" y="5645146"/>
            <a:ext cx="11729375" cy="757561"/>
          </a:xfrm>
          <a:prstGeom prst="rect">
            <a:avLst/>
          </a:prstGeom>
        </p:spPr>
        <p:txBody>
          <a:bodyPr vert="horz" lIns="0" tIns="0" rIns="0" bIns="0" rtlCol="0" anchor="b">
            <a:noAutofit/>
          </a:bodyPr>
          <a:lstStyle>
            <a:lvl1pPr marL="0" indent="0" algn="r"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4pPr>
            <a:lvl5pPr marL="0" indent="0" algn="l"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5pPr>
            <a:lvl6pPr marL="0" indent="0" algn="l"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6pPr>
            <a:lvl7pPr marL="0" indent="0" algn="l"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600" b="0" kern="1200">
                <a:solidFill>
                  <a:schemeClr val="tx1"/>
                </a:solidFill>
                <a:latin typeface="+mn-lt"/>
                <a:ea typeface="+mn-ea"/>
                <a:cs typeface="+mn-cs"/>
              </a:defRPr>
            </a:lvl9pPr>
          </a:lstStyle>
          <a:p>
            <a:pPr defTabSz="914377" fontAlgn="auto">
              <a:defRPr/>
            </a:pPr>
            <a:r>
              <a:rPr lang="da-DK" sz="1333" dirty="0">
                <a:solidFill>
                  <a:sysClr val="windowText" lastClr="000000"/>
                </a:solidFill>
                <a:latin typeface="Calibri" panose="020F0502020204030204"/>
              </a:rPr>
              <a:t>CVD, cardiovascular disease; HCC, hepatocellular carcinoma; MAFL, metabolic dysfunction-associated fatty liver; MASH, metabolic dysfunction-associated steatohepatitis; </a:t>
            </a:r>
            <a:br>
              <a:rPr lang="da-DK" sz="1333" dirty="0">
                <a:solidFill>
                  <a:sysClr val="windowText" lastClr="000000"/>
                </a:solidFill>
                <a:latin typeface="Calibri" panose="020F0502020204030204"/>
              </a:rPr>
            </a:br>
            <a:r>
              <a:rPr lang="en-GB" sz="1333" dirty="0">
                <a:solidFill>
                  <a:sysClr val="windowText" lastClr="000000"/>
                </a:solidFill>
                <a:latin typeface="Calibri" panose="020F0502020204030204"/>
              </a:rPr>
              <a:t>MASLD, metabolic dysfunction-associated </a:t>
            </a:r>
            <a:r>
              <a:rPr lang="en-GB" sz="1333" dirty="0" err="1">
                <a:solidFill>
                  <a:sysClr val="windowText" lastClr="000000"/>
                </a:solidFill>
                <a:latin typeface="Calibri" panose="020F0502020204030204"/>
              </a:rPr>
              <a:t>steatotic</a:t>
            </a:r>
            <a:r>
              <a:rPr lang="en-GB" sz="1333" dirty="0">
                <a:solidFill>
                  <a:sysClr val="windowText" lastClr="000000"/>
                </a:solidFill>
                <a:latin typeface="Calibri" panose="020F0502020204030204"/>
              </a:rPr>
              <a:t> liver disease; </a:t>
            </a:r>
            <a:br>
              <a:rPr lang="en-GB" sz="1333" dirty="0">
                <a:solidFill>
                  <a:sysClr val="windowText" lastClr="000000"/>
                </a:solidFill>
                <a:latin typeface="Calibri" panose="020F0502020204030204"/>
              </a:rPr>
            </a:br>
            <a:r>
              <a:rPr lang="fr-FR" sz="1333" dirty="0">
                <a:solidFill>
                  <a:sysClr val="windowText" lastClr="000000"/>
                </a:solidFill>
                <a:latin typeface="Calibri" panose="020F0502020204030204"/>
              </a:rPr>
              <a:t>1 </a:t>
            </a:r>
            <a:r>
              <a:rPr lang="fr-FR" sz="1333" dirty="0" err="1">
                <a:solidFill>
                  <a:sysClr val="windowText" lastClr="000000"/>
                </a:solidFill>
                <a:latin typeface="Calibri" panose="020F0502020204030204"/>
              </a:rPr>
              <a:t>Rinella</a:t>
            </a:r>
            <a:r>
              <a:rPr lang="fr-FR" sz="1333" dirty="0">
                <a:solidFill>
                  <a:sysClr val="windowText" lastClr="000000"/>
                </a:solidFill>
                <a:latin typeface="Calibri" panose="020F0502020204030204"/>
              </a:rPr>
              <a:t> et al. </a:t>
            </a:r>
            <a:r>
              <a:rPr lang="fr-FR" sz="1333" dirty="0" err="1">
                <a:solidFill>
                  <a:sysClr val="windowText" lastClr="000000"/>
                </a:solidFill>
                <a:latin typeface="Calibri" panose="020F0502020204030204"/>
              </a:rPr>
              <a:t>Hepatology</a:t>
            </a:r>
            <a:r>
              <a:rPr lang="fr-FR" sz="1333" dirty="0">
                <a:solidFill>
                  <a:sysClr val="windowText" lastClr="000000"/>
                </a:solidFill>
                <a:latin typeface="Calibri" panose="020F0502020204030204"/>
              </a:rPr>
              <a:t>. 2023;77:1797 </a:t>
            </a:r>
            <a:endParaRPr lang="en-GB" sz="1333" dirty="0">
              <a:solidFill>
                <a:sysClr val="windowText" lastClr="000000"/>
              </a:solidFill>
              <a:latin typeface="Calibri" panose="020F0502020204030204"/>
            </a:endParaRPr>
          </a:p>
        </p:txBody>
      </p:sp>
      <p:sp>
        <p:nvSpPr>
          <p:cNvPr id="21" name="Triangolo rettangolo 20"/>
          <p:cNvSpPr/>
          <p:nvPr/>
        </p:nvSpPr>
        <p:spPr bwMode="gray">
          <a:xfrm>
            <a:off x="2831637" y="4485117"/>
            <a:ext cx="8091480" cy="1124347"/>
          </a:xfrm>
          <a:prstGeom prst="rtTriangle">
            <a:avLst/>
          </a:prstGeom>
          <a:gradFill flip="none" rotWithShape="1">
            <a:gsLst>
              <a:gs pos="0">
                <a:srgbClr val="F58A68">
                  <a:lumMod val="75000"/>
                </a:srgbClr>
              </a:gs>
              <a:gs pos="50000">
                <a:sysClr val="window" lastClr="FFFFFF">
                  <a:shade val="67500"/>
                  <a:satMod val="115000"/>
                </a:sysClr>
              </a:gs>
              <a:gs pos="100000">
                <a:sysClr val="window" lastClr="FFFFFF">
                  <a:shade val="100000"/>
                  <a:satMod val="115000"/>
                </a:sysClr>
              </a:gs>
            </a:gsLst>
            <a:lin ang="0" scaled="1"/>
            <a:tileRect/>
          </a:gradFill>
          <a:ln w="6350" cap="flat" cmpd="sng" algn="ctr">
            <a:noFill/>
            <a:prstDash val="solid"/>
            <a:miter lim="800000"/>
          </a:ln>
          <a:effectLst/>
        </p:spPr>
        <p:txBody>
          <a:bodyPr rtlCol="0" anchor="ctr"/>
          <a:lstStyle/>
          <a:p>
            <a:pPr algn="ctr" defTabSz="914377" eaLnBrk="1" fontAlgn="auto" hangingPunct="1">
              <a:lnSpc>
                <a:spcPct val="140000"/>
              </a:lnSpc>
              <a:spcBef>
                <a:spcPts val="0"/>
              </a:spcBef>
              <a:spcAft>
                <a:spcPts val="0"/>
              </a:spcAft>
              <a:defRPr/>
            </a:pPr>
            <a:r>
              <a:rPr lang="en-GB" sz="1600" b="1" kern="0" dirty="0">
                <a:solidFill>
                  <a:prstClr val="black"/>
                </a:solidFill>
                <a:latin typeface="Boehringer Forward Text"/>
                <a:ea typeface="+mn-ea"/>
                <a:cs typeface="Lucida Sans Unicode" pitchFamily="34" charset="0"/>
              </a:rPr>
              <a:t>Risk of CVD-related death</a:t>
            </a:r>
          </a:p>
        </p:txBody>
      </p:sp>
      <p:sp>
        <p:nvSpPr>
          <p:cNvPr id="22" name="Triangolo rettangolo 21"/>
          <p:cNvSpPr/>
          <p:nvPr/>
        </p:nvSpPr>
        <p:spPr bwMode="gray">
          <a:xfrm rot="10800000">
            <a:off x="5807968" y="4545776"/>
            <a:ext cx="5701277" cy="1052137"/>
          </a:xfrm>
          <a:prstGeom prst="rtTriangle">
            <a:avLst/>
          </a:prstGeom>
          <a:gradFill>
            <a:gsLst>
              <a:gs pos="0">
                <a:srgbClr val="F58A68">
                  <a:lumMod val="75000"/>
                </a:srgbClr>
              </a:gs>
              <a:gs pos="50000">
                <a:sysClr val="window" lastClr="FFFFFF">
                  <a:shade val="67500"/>
                  <a:satMod val="115000"/>
                </a:sysClr>
              </a:gs>
              <a:gs pos="100000">
                <a:sysClr val="window" lastClr="FFFFFF">
                  <a:shade val="100000"/>
                  <a:satMod val="115000"/>
                </a:sysClr>
              </a:gs>
            </a:gsLst>
            <a:lin ang="0" scaled="1"/>
          </a:gradFill>
          <a:ln w="6350" cap="flat" cmpd="sng" algn="ctr">
            <a:noFill/>
            <a:prstDash val="solid"/>
            <a:miter lim="800000"/>
          </a:ln>
          <a:effectLst/>
        </p:spPr>
        <p:txBody>
          <a:bodyPr rtlCol="0" anchor="ctr"/>
          <a:lstStyle/>
          <a:p>
            <a:pPr algn="ctr" defTabSz="914377" eaLnBrk="1" fontAlgn="auto" hangingPunct="1">
              <a:lnSpc>
                <a:spcPct val="140000"/>
              </a:lnSpc>
              <a:spcBef>
                <a:spcPts val="0"/>
              </a:spcBef>
              <a:spcAft>
                <a:spcPts val="0"/>
              </a:spcAft>
              <a:defRPr/>
            </a:pPr>
            <a:endParaRPr lang="it-IT" sz="1600" kern="0" dirty="0">
              <a:solidFill>
                <a:prstClr val="black"/>
              </a:solidFill>
              <a:latin typeface="Boehringer Forward Text"/>
              <a:ea typeface="+mn-ea"/>
              <a:cs typeface="Lucida Sans Unicode" pitchFamily="34" charset="0"/>
            </a:endParaRPr>
          </a:p>
        </p:txBody>
      </p:sp>
      <p:sp>
        <p:nvSpPr>
          <p:cNvPr id="23" name="CasellaDiTesto 22"/>
          <p:cNvSpPr txBox="1"/>
          <p:nvPr/>
        </p:nvSpPr>
        <p:spPr bwMode="gray">
          <a:xfrm>
            <a:off x="8551914" y="4593008"/>
            <a:ext cx="2191947" cy="312650"/>
          </a:xfrm>
          <a:prstGeom prst="rect">
            <a:avLst/>
          </a:prstGeom>
          <a:noFill/>
        </p:spPr>
        <p:txBody>
          <a:bodyPr wrap="none" lIns="0" tIns="0" rIns="0" bIns="0" rtlCol="0">
            <a:spAutoFit/>
          </a:bodyPr>
          <a:lstStyle/>
          <a:p>
            <a:pPr defTabSz="914377" eaLnBrk="1" fontAlgn="auto" hangingPunct="1">
              <a:lnSpc>
                <a:spcPct val="140000"/>
              </a:lnSpc>
              <a:spcBef>
                <a:spcPts val="0"/>
              </a:spcBef>
              <a:spcAft>
                <a:spcPts val="0"/>
              </a:spcAft>
            </a:pPr>
            <a:r>
              <a:rPr lang="en-GB" sz="1600" b="1" dirty="0">
                <a:solidFill>
                  <a:prstClr val="black"/>
                </a:solidFill>
                <a:latin typeface="Boehringer Forward Text"/>
                <a:ea typeface="+mn-ea"/>
                <a:cs typeface="Lucida Sans Unicode" pitchFamily="34" charset="0"/>
              </a:rPr>
              <a:t>Risk of liver-related death</a:t>
            </a:r>
          </a:p>
        </p:txBody>
      </p:sp>
      <p:cxnSp>
        <p:nvCxnSpPr>
          <p:cNvPr id="24" name="Straight Arrow Connector 12">
            <a:extLst>
              <a:ext uri="{FF2B5EF4-FFF2-40B4-BE49-F238E27FC236}">
                <a16:creationId xmlns:a16="http://schemas.microsoft.com/office/drawing/2014/main" id="{46EF890C-4095-AE34-C02F-084BE6D4F4BE}"/>
              </a:ext>
            </a:extLst>
          </p:cNvPr>
          <p:cNvCxnSpPr>
            <a:cxnSpLocks/>
          </p:cNvCxnSpPr>
          <p:nvPr/>
        </p:nvCxnSpPr>
        <p:spPr>
          <a:xfrm flipV="1">
            <a:off x="6864085" y="2024146"/>
            <a:ext cx="0" cy="3709111"/>
          </a:xfrm>
          <a:prstGeom prst="straightConnector1">
            <a:avLst/>
          </a:prstGeom>
          <a:noFill/>
          <a:ln w="12700" cap="flat" cmpd="sng" algn="ctr">
            <a:solidFill>
              <a:srgbClr val="C00000"/>
            </a:solidFill>
            <a:prstDash val="solid"/>
            <a:miter lim="800000"/>
            <a:tailEnd type="oval"/>
          </a:ln>
          <a:effectLst/>
        </p:spPr>
      </p:cxnSp>
      <p:sp>
        <p:nvSpPr>
          <p:cNvPr id="2" name="TextBox 1">
            <a:extLst>
              <a:ext uri="{FF2B5EF4-FFF2-40B4-BE49-F238E27FC236}">
                <a16:creationId xmlns:a16="http://schemas.microsoft.com/office/drawing/2014/main" id="{106248D3-A7D5-49F8-A26F-2D934F4375AC}"/>
              </a:ext>
            </a:extLst>
          </p:cNvPr>
          <p:cNvSpPr txBox="1"/>
          <p:nvPr/>
        </p:nvSpPr>
        <p:spPr>
          <a:xfrm>
            <a:off x="1748937" y="4724124"/>
            <a:ext cx="929678" cy="646331"/>
          </a:xfrm>
          <a:prstGeom prst="rect">
            <a:avLst/>
          </a:prstGeom>
          <a:noFill/>
        </p:spPr>
        <p:txBody>
          <a:bodyPr wrap="none" rtlCol="0">
            <a:spAutoFit/>
          </a:bodyPr>
          <a:lstStyle/>
          <a:p>
            <a:r>
              <a:rPr lang="en-US" dirty="0"/>
              <a:t>Relative</a:t>
            </a:r>
          </a:p>
          <a:p>
            <a:r>
              <a:rPr lang="en-US" dirty="0"/>
              <a:t>risk</a:t>
            </a:r>
          </a:p>
        </p:txBody>
      </p:sp>
      <p:sp>
        <p:nvSpPr>
          <p:cNvPr id="5" name="TextBox 4">
            <a:extLst>
              <a:ext uri="{FF2B5EF4-FFF2-40B4-BE49-F238E27FC236}">
                <a16:creationId xmlns:a16="http://schemas.microsoft.com/office/drawing/2014/main" id="{BC8F64B2-0087-477D-AEA0-FF8FA231CDCD}"/>
              </a:ext>
            </a:extLst>
          </p:cNvPr>
          <p:cNvSpPr txBox="1"/>
          <p:nvPr/>
        </p:nvSpPr>
        <p:spPr>
          <a:xfrm>
            <a:off x="7882683" y="2531694"/>
            <a:ext cx="3650070" cy="1477328"/>
          </a:xfrm>
          <a:prstGeom prst="rect">
            <a:avLst/>
          </a:prstGeom>
          <a:noFill/>
        </p:spPr>
        <p:txBody>
          <a:bodyPr wrap="square" rtlCol="0">
            <a:spAutoFit/>
          </a:bodyPr>
          <a:lstStyle/>
          <a:p>
            <a:pPr marL="285750" indent="-285750">
              <a:buFont typeface="Arial" panose="020B0604020202020204" pitchFamily="34" charset="0"/>
              <a:buChar char="•"/>
            </a:pPr>
            <a:r>
              <a:rPr lang="en-US" i="1" dirty="0"/>
              <a:t>Even with cirrhosis, new onset hypertension, type 2 diabetes, chronic kidney disease are very common</a:t>
            </a:r>
          </a:p>
          <a:p>
            <a:endParaRPr lang="en-US" dirty="0"/>
          </a:p>
        </p:txBody>
      </p:sp>
      <p:grpSp>
        <p:nvGrpSpPr>
          <p:cNvPr id="13" name="Group 12">
            <a:extLst>
              <a:ext uri="{FF2B5EF4-FFF2-40B4-BE49-F238E27FC236}">
                <a16:creationId xmlns:a16="http://schemas.microsoft.com/office/drawing/2014/main" id="{AAC11DD0-DEC2-4EE7-9775-1FC988C6A80F}"/>
              </a:ext>
            </a:extLst>
          </p:cNvPr>
          <p:cNvGrpSpPr/>
          <p:nvPr/>
        </p:nvGrpSpPr>
        <p:grpSpPr>
          <a:xfrm>
            <a:off x="10593380" y="6525659"/>
            <a:ext cx="1508140" cy="369332"/>
            <a:chOff x="10609338" y="6488668"/>
            <a:chExt cx="1508140" cy="369332"/>
          </a:xfrm>
        </p:grpSpPr>
        <p:pic>
          <p:nvPicPr>
            <p:cNvPr id="14" name="Picture 188">
              <a:extLst>
                <a:ext uri="{FF2B5EF4-FFF2-40B4-BE49-F238E27FC236}">
                  <a16:creationId xmlns:a16="http://schemas.microsoft.com/office/drawing/2014/main" id="{B8743C7D-32D9-4BEC-ABB5-A1FDAF711E9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99E88E82-E273-4727-B3FB-4E25F6487E9F}"/>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105354682"/>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A352-ADB7-42DD-AE5E-E88CF97F89D9}"/>
              </a:ext>
            </a:extLst>
          </p:cNvPr>
          <p:cNvSpPr>
            <a:spLocks noGrp="1"/>
          </p:cNvSpPr>
          <p:nvPr>
            <p:ph type="title"/>
          </p:nvPr>
        </p:nvSpPr>
        <p:spPr>
          <a:xfrm>
            <a:off x="127832" y="206506"/>
            <a:ext cx="11989646" cy="1075487"/>
          </a:xfrm>
        </p:spPr>
        <p:txBody>
          <a:bodyPr>
            <a:normAutofit/>
          </a:bodyPr>
          <a:lstStyle/>
          <a:p>
            <a:r>
              <a:rPr lang="en-US" sz="3200" dirty="0">
                <a:solidFill>
                  <a:srgbClr val="0000FF"/>
                </a:solidFill>
              </a:rPr>
              <a:t>Can the multi-dimensional risk profile be leveraged to fully evaluate benefit-risk on the patients health</a:t>
            </a:r>
          </a:p>
        </p:txBody>
      </p:sp>
      <p:sp>
        <p:nvSpPr>
          <p:cNvPr id="3" name="Rectangle: Rounded Corners 2">
            <a:extLst>
              <a:ext uri="{FF2B5EF4-FFF2-40B4-BE49-F238E27FC236}">
                <a16:creationId xmlns:a16="http://schemas.microsoft.com/office/drawing/2014/main" id="{E7857063-AD42-4AE4-B126-F6EC31BA4E80}"/>
              </a:ext>
            </a:extLst>
          </p:cNvPr>
          <p:cNvSpPr/>
          <p:nvPr/>
        </p:nvSpPr>
        <p:spPr bwMode="gray">
          <a:xfrm>
            <a:off x="623688" y="1863182"/>
            <a:ext cx="5544616" cy="4477008"/>
          </a:xfrm>
          <a:prstGeom prst="roundRect">
            <a:avLst>
              <a:gd name="adj" fmla="val 3904"/>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GB" sz="1600" b="0" i="0" u="none" strike="noStrike" kern="1200" cap="none" spc="0" normalizeH="0" baseline="30000" noProof="0" dirty="0">
              <a:ln>
                <a:noFill/>
              </a:ln>
              <a:solidFill>
                <a:sysClr val="windowText" lastClr="000000"/>
              </a:solidFill>
              <a:effectLst/>
              <a:uLnTx/>
              <a:uFillTx/>
              <a:latin typeface="Boehringer Forward Text" panose="02000500000000020000" pitchFamily="2" charset="0"/>
              <a:ea typeface="+mn-ea"/>
              <a:cs typeface="+mn-cs"/>
            </a:endParaRPr>
          </a:p>
        </p:txBody>
      </p:sp>
      <p:sp>
        <p:nvSpPr>
          <p:cNvPr id="4" name="Rectangle: Rounded Corners 3">
            <a:extLst>
              <a:ext uri="{FF2B5EF4-FFF2-40B4-BE49-F238E27FC236}">
                <a16:creationId xmlns:a16="http://schemas.microsoft.com/office/drawing/2014/main" id="{54E66ED9-6739-48E8-B7BD-3A5537857FBD}"/>
              </a:ext>
            </a:extLst>
          </p:cNvPr>
          <p:cNvSpPr/>
          <p:nvPr/>
        </p:nvSpPr>
        <p:spPr bwMode="gray">
          <a:xfrm>
            <a:off x="623688" y="1668769"/>
            <a:ext cx="5544616" cy="551825"/>
          </a:xfrm>
          <a:prstGeom prst="roundRect">
            <a:avLst>
              <a:gd name="adj" fmla="val 26347"/>
            </a:avLst>
          </a:prstGeom>
          <a:solidFill>
            <a:srgbClr val="EFEE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Boehringer Forward Text" panose="02000500000000020000" pitchFamily="2" charset="0"/>
                <a:ea typeface="+mn-ea"/>
                <a:cs typeface="+mn-cs"/>
              </a:rPr>
              <a:t>Schematic representation of risk through a </a:t>
            </a:r>
            <a:br>
              <a:rPr kumimoji="0" lang="en-US" sz="1600" b="1" i="0" u="none" strike="noStrike" kern="1200" cap="none" spc="0" normalizeH="0" baseline="0" noProof="0" dirty="0">
                <a:ln>
                  <a:noFill/>
                </a:ln>
                <a:solidFill>
                  <a:sysClr val="windowText" lastClr="000000"/>
                </a:solidFill>
                <a:effectLst/>
                <a:uLnTx/>
                <a:uFillTx/>
                <a:latin typeface="Boehringer Forward Text" panose="02000500000000020000" pitchFamily="2" charset="0"/>
                <a:ea typeface="+mn-ea"/>
                <a:cs typeface="+mn-cs"/>
              </a:rPr>
            </a:br>
            <a:r>
              <a:rPr kumimoji="0" lang="en-US" sz="1600" b="1" i="0" u="none" strike="noStrike" kern="1200" cap="none" spc="0" normalizeH="0" baseline="0" noProof="0" dirty="0">
                <a:ln>
                  <a:noFill/>
                </a:ln>
                <a:solidFill>
                  <a:sysClr val="windowText" lastClr="000000"/>
                </a:solidFill>
                <a:effectLst/>
                <a:uLnTx/>
                <a:uFillTx/>
                <a:latin typeface="Boehringer Forward Text" panose="02000500000000020000" pitchFamily="2" charset="0"/>
                <a:ea typeface="+mn-ea"/>
                <a:cs typeface="+mn-cs"/>
              </a:rPr>
              <a:t>multi-dimensional approach:</a:t>
            </a:r>
            <a:r>
              <a:rPr lang="en-US" sz="1600" b="1" baseline="30000" dirty="0">
                <a:solidFill>
                  <a:sysClr val="windowText" lastClr="000000"/>
                </a:solidFill>
                <a:latin typeface="Boehringer Forward Text" panose="02000500000000020000" pitchFamily="2" charset="0"/>
              </a:rPr>
              <a:t>1</a:t>
            </a:r>
            <a:r>
              <a:rPr kumimoji="0" lang="en-US" sz="1600" b="1" i="0" u="none" strike="noStrike" kern="1200" cap="none" spc="0" normalizeH="0" baseline="30000" noProof="0" dirty="0">
                <a:ln>
                  <a:noFill/>
                </a:ln>
                <a:solidFill>
                  <a:sysClr val="windowText" lastClr="000000"/>
                </a:solidFill>
                <a:effectLst/>
                <a:uLnTx/>
                <a:uFillTx/>
                <a:latin typeface="Boehringer Forward Text" panose="02000500000000020000" pitchFamily="2" charset="0"/>
                <a:ea typeface="+mn-ea"/>
                <a:cs typeface="+mn-cs"/>
              </a:rPr>
              <a:t>–4*</a:t>
            </a:r>
            <a:endParaRPr kumimoji="0" lang="en-GB" sz="1600" b="0" i="0" u="none" strike="noStrike" kern="1200" cap="none" spc="0" normalizeH="0" baseline="30000" noProof="0" dirty="0">
              <a:ln>
                <a:noFill/>
              </a:ln>
              <a:solidFill>
                <a:sysClr val="windowText" lastClr="000000"/>
              </a:solidFill>
              <a:effectLst/>
              <a:uLnTx/>
              <a:uFillTx/>
              <a:latin typeface="Boehringer Forward Text" panose="02000500000000020000" pitchFamily="2" charset="0"/>
              <a:ea typeface="+mn-ea"/>
              <a:cs typeface="+mn-cs"/>
            </a:endParaRPr>
          </a:p>
        </p:txBody>
      </p:sp>
      <p:grpSp>
        <p:nvGrpSpPr>
          <p:cNvPr id="5" name="Group 4">
            <a:extLst>
              <a:ext uri="{FF2B5EF4-FFF2-40B4-BE49-F238E27FC236}">
                <a16:creationId xmlns:a16="http://schemas.microsoft.com/office/drawing/2014/main" id="{53F5C8E9-548B-4BFD-9697-A04070413B8A}"/>
              </a:ext>
            </a:extLst>
          </p:cNvPr>
          <p:cNvGrpSpPr/>
          <p:nvPr/>
        </p:nvGrpSpPr>
        <p:grpSpPr>
          <a:xfrm>
            <a:off x="911720" y="2264671"/>
            <a:ext cx="5386986" cy="4042036"/>
            <a:chOff x="732656" y="1563046"/>
            <a:chExt cx="5386986" cy="4042036"/>
          </a:xfrm>
        </p:grpSpPr>
        <p:sp>
          <p:nvSpPr>
            <p:cNvPr id="6" name="Oval 5">
              <a:extLst>
                <a:ext uri="{FF2B5EF4-FFF2-40B4-BE49-F238E27FC236}">
                  <a16:creationId xmlns:a16="http://schemas.microsoft.com/office/drawing/2014/main" id="{9B4A575C-9DA6-4C7C-BD76-B43D4296EDCE}"/>
                </a:ext>
              </a:extLst>
            </p:cNvPr>
            <p:cNvSpPr/>
            <p:nvPr/>
          </p:nvSpPr>
          <p:spPr>
            <a:xfrm>
              <a:off x="1437546" y="1845634"/>
              <a:ext cx="3369733" cy="347133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endParaRPr>
            </a:p>
          </p:txBody>
        </p:sp>
        <p:sp>
          <p:nvSpPr>
            <p:cNvPr id="7" name="Oval 6">
              <a:extLst>
                <a:ext uri="{FF2B5EF4-FFF2-40B4-BE49-F238E27FC236}">
                  <a16:creationId xmlns:a16="http://schemas.microsoft.com/office/drawing/2014/main" id="{2CF242DA-1068-4163-AF1A-F295E9934E48}"/>
                </a:ext>
              </a:extLst>
            </p:cNvPr>
            <p:cNvSpPr/>
            <p:nvPr/>
          </p:nvSpPr>
          <p:spPr>
            <a:xfrm>
              <a:off x="1949780" y="2438302"/>
              <a:ext cx="2345267" cy="2286000"/>
            </a:xfrm>
            <a:prstGeom prst="ellipse">
              <a:avLst/>
            </a:prstGeom>
            <a:solidFill>
              <a:srgbClr val="FFFF00"/>
            </a:solidFill>
            <a:ln>
              <a:no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endParaRPr>
            </a:p>
          </p:txBody>
        </p:sp>
        <p:sp>
          <p:nvSpPr>
            <p:cNvPr id="8" name="Oval 7">
              <a:extLst>
                <a:ext uri="{FF2B5EF4-FFF2-40B4-BE49-F238E27FC236}">
                  <a16:creationId xmlns:a16="http://schemas.microsoft.com/office/drawing/2014/main" id="{B902520D-D2CB-4D76-84AB-7F9314E97EB5}"/>
                </a:ext>
              </a:extLst>
            </p:cNvPr>
            <p:cNvSpPr/>
            <p:nvPr/>
          </p:nvSpPr>
          <p:spPr>
            <a:xfrm>
              <a:off x="2449313" y="2954768"/>
              <a:ext cx="1346200" cy="1253067"/>
            </a:xfrm>
            <a:prstGeom prst="ellipse">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endParaRPr>
            </a:p>
          </p:txBody>
        </p:sp>
        <p:grpSp>
          <p:nvGrpSpPr>
            <p:cNvPr id="9" name="Group 8">
              <a:extLst>
                <a:ext uri="{FF2B5EF4-FFF2-40B4-BE49-F238E27FC236}">
                  <a16:creationId xmlns:a16="http://schemas.microsoft.com/office/drawing/2014/main" id="{EBE2526D-6B06-49D2-A5A4-C09C670B708D}"/>
                </a:ext>
              </a:extLst>
            </p:cNvPr>
            <p:cNvGrpSpPr/>
            <p:nvPr/>
          </p:nvGrpSpPr>
          <p:grpSpPr>
            <a:xfrm>
              <a:off x="3095931" y="3554442"/>
              <a:ext cx="3023711" cy="2050640"/>
              <a:chOff x="2688164" y="3572931"/>
              <a:chExt cx="3023711" cy="2050640"/>
            </a:xfrm>
          </p:grpSpPr>
          <p:cxnSp>
            <p:nvCxnSpPr>
              <p:cNvPr id="22" name="Straight Arrow Connector 21">
                <a:extLst>
                  <a:ext uri="{FF2B5EF4-FFF2-40B4-BE49-F238E27FC236}">
                    <a16:creationId xmlns:a16="http://schemas.microsoft.com/office/drawing/2014/main" id="{9B0454CB-F69B-4A98-A417-A0AB62DD358D}"/>
                  </a:ext>
                </a:extLst>
              </p:cNvPr>
              <p:cNvCxnSpPr/>
              <p:nvPr/>
            </p:nvCxnSpPr>
            <p:spPr>
              <a:xfrm>
                <a:off x="2688164" y="3572931"/>
                <a:ext cx="1684867" cy="158326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B696AC46-DE20-45AE-B142-F95D36C79FD0}"/>
                  </a:ext>
                </a:extLst>
              </p:cNvPr>
              <p:cNvSpPr txBox="1"/>
              <p:nvPr/>
            </p:nvSpPr>
            <p:spPr>
              <a:xfrm>
                <a:off x="4377514" y="4977240"/>
                <a:ext cx="13343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Fibrosis biomarker</a:t>
                </a:r>
              </a:p>
            </p:txBody>
          </p:sp>
        </p:grpSp>
        <p:grpSp>
          <p:nvGrpSpPr>
            <p:cNvPr id="10" name="Group 9">
              <a:extLst>
                <a:ext uri="{FF2B5EF4-FFF2-40B4-BE49-F238E27FC236}">
                  <a16:creationId xmlns:a16="http://schemas.microsoft.com/office/drawing/2014/main" id="{A50B8407-E757-4B32-985A-CE24DF414869}"/>
                </a:ext>
              </a:extLst>
            </p:cNvPr>
            <p:cNvGrpSpPr/>
            <p:nvPr/>
          </p:nvGrpSpPr>
          <p:grpSpPr>
            <a:xfrm>
              <a:off x="732656" y="1563046"/>
              <a:ext cx="4844121" cy="3903537"/>
              <a:chOff x="4722626" y="1175559"/>
              <a:chExt cx="4844121" cy="3903537"/>
            </a:xfrm>
          </p:grpSpPr>
          <p:grpSp>
            <p:nvGrpSpPr>
              <p:cNvPr id="14" name="Group 13">
                <a:extLst>
                  <a:ext uri="{FF2B5EF4-FFF2-40B4-BE49-F238E27FC236}">
                    <a16:creationId xmlns:a16="http://schemas.microsoft.com/office/drawing/2014/main" id="{45413CDC-8658-495C-AB31-9FE7091E386E}"/>
                  </a:ext>
                </a:extLst>
              </p:cNvPr>
              <p:cNvGrpSpPr/>
              <p:nvPr/>
            </p:nvGrpSpPr>
            <p:grpSpPr>
              <a:xfrm>
                <a:off x="4722626" y="1175559"/>
                <a:ext cx="4844121" cy="1996673"/>
                <a:chOff x="320828" y="1576258"/>
                <a:chExt cx="4844121" cy="1996673"/>
              </a:xfrm>
            </p:grpSpPr>
            <p:cxnSp>
              <p:nvCxnSpPr>
                <p:cNvPr id="18" name="Straight Arrow Connector 17">
                  <a:extLst>
                    <a:ext uri="{FF2B5EF4-FFF2-40B4-BE49-F238E27FC236}">
                      <a16:creationId xmlns:a16="http://schemas.microsoft.com/office/drawing/2014/main" id="{E88575AF-D2A9-4861-94F8-80DE8CDD2E83}"/>
                    </a:ext>
                  </a:extLst>
                </p:cNvPr>
                <p:cNvCxnSpPr/>
                <p:nvPr/>
              </p:nvCxnSpPr>
              <p:spPr>
                <a:xfrm flipV="1">
                  <a:off x="2688164" y="1989667"/>
                  <a:ext cx="1587503" cy="158326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1CCE0A2-3C66-4AC8-9911-C02216388A2D}"/>
                    </a:ext>
                  </a:extLst>
                </p:cNvPr>
                <p:cNvCxnSpPr/>
                <p:nvPr/>
              </p:nvCxnSpPr>
              <p:spPr>
                <a:xfrm flipH="1" flipV="1">
                  <a:off x="1329267" y="2133600"/>
                  <a:ext cx="1358897" cy="143933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70BDD845-BC22-4EA7-AB9A-820336BEE000}"/>
                    </a:ext>
                  </a:extLst>
                </p:cNvPr>
                <p:cNvSpPr txBox="1"/>
                <p:nvPr/>
              </p:nvSpPr>
              <p:spPr>
                <a:xfrm>
                  <a:off x="3381512" y="1576258"/>
                  <a:ext cx="178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AHA calculator</a:t>
                  </a:r>
                </a:p>
              </p:txBody>
            </p:sp>
            <p:sp>
              <p:nvSpPr>
                <p:cNvPr id="21" name="TextBox 20">
                  <a:extLst>
                    <a:ext uri="{FF2B5EF4-FFF2-40B4-BE49-F238E27FC236}">
                      <a16:creationId xmlns:a16="http://schemas.microsoft.com/office/drawing/2014/main" id="{61017CD0-323A-4EB8-B3B9-DA261912A130}"/>
                    </a:ext>
                  </a:extLst>
                </p:cNvPr>
                <p:cNvSpPr txBox="1"/>
                <p:nvPr/>
              </p:nvSpPr>
              <p:spPr>
                <a:xfrm>
                  <a:off x="320828" y="1576258"/>
                  <a:ext cx="2085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eGFR % decline</a:t>
                  </a:r>
                </a:p>
              </p:txBody>
            </p:sp>
          </p:grpSp>
          <p:grpSp>
            <p:nvGrpSpPr>
              <p:cNvPr id="15" name="Group 14">
                <a:extLst>
                  <a:ext uri="{FF2B5EF4-FFF2-40B4-BE49-F238E27FC236}">
                    <a16:creationId xmlns:a16="http://schemas.microsoft.com/office/drawing/2014/main" id="{224B3AE3-4FB3-4D18-AC14-C9FE9C97978E}"/>
                  </a:ext>
                </a:extLst>
              </p:cNvPr>
              <p:cNvGrpSpPr/>
              <p:nvPr/>
            </p:nvGrpSpPr>
            <p:grpSpPr>
              <a:xfrm>
                <a:off x="4941201" y="3172232"/>
                <a:ext cx="2146065" cy="1906864"/>
                <a:chOff x="542099" y="3572931"/>
                <a:chExt cx="2146065" cy="1906864"/>
              </a:xfrm>
            </p:grpSpPr>
            <p:cxnSp>
              <p:nvCxnSpPr>
                <p:cNvPr id="16" name="Straight Arrow Connector 15">
                  <a:extLst>
                    <a:ext uri="{FF2B5EF4-FFF2-40B4-BE49-F238E27FC236}">
                      <a16:creationId xmlns:a16="http://schemas.microsoft.com/office/drawing/2014/main" id="{22EAD038-EFE8-4D4E-9061-16A6516584C2}"/>
                    </a:ext>
                  </a:extLst>
                </p:cNvPr>
                <p:cNvCxnSpPr/>
                <p:nvPr/>
              </p:nvCxnSpPr>
              <p:spPr>
                <a:xfrm flipH="1">
                  <a:off x="1210733" y="3572931"/>
                  <a:ext cx="1477431" cy="150706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EF9EAEC-A0E9-4B06-8704-FD15921EF06E}"/>
                    </a:ext>
                  </a:extLst>
                </p:cNvPr>
                <p:cNvSpPr txBox="1"/>
                <p:nvPr/>
              </p:nvSpPr>
              <p:spPr>
                <a:xfrm>
                  <a:off x="542099" y="5110463"/>
                  <a:ext cx="922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HbA1c</a:t>
                  </a:r>
                </a:p>
              </p:txBody>
            </p:sp>
          </p:grpSp>
        </p:grpSp>
        <p:sp>
          <p:nvSpPr>
            <p:cNvPr id="11" name="TextBox 10">
              <a:extLst>
                <a:ext uri="{FF2B5EF4-FFF2-40B4-BE49-F238E27FC236}">
                  <a16:creationId xmlns:a16="http://schemas.microsoft.com/office/drawing/2014/main" id="{393A4E8B-09CB-4724-B9E9-08300D2C27C4}"/>
                </a:ext>
              </a:extLst>
            </p:cNvPr>
            <p:cNvSpPr txBox="1"/>
            <p:nvPr/>
          </p:nvSpPr>
          <p:spPr>
            <a:xfrm>
              <a:off x="3163732" y="3334073"/>
              <a:ext cx="71205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rPr>
                <a:t>FIB-4 &lt;1.3</a:t>
              </a:r>
            </a:p>
          </p:txBody>
        </p:sp>
        <p:sp>
          <p:nvSpPr>
            <p:cNvPr id="12" name="TextBox 11">
              <a:extLst>
                <a:ext uri="{FF2B5EF4-FFF2-40B4-BE49-F238E27FC236}">
                  <a16:creationId xmlns:a16="http://schemas.microsoft.com/office/drawing/2014/main" id="{DA78AD96-6505-4D9A-A3CF-99EE050DC568}"/>
                </a:ext>
              </a:extLst>
            </p:cNvPr>
            <p:cNvSpPr txBox="1"/>
            <p:nvPr/>
          </p:nvSpPr>
          <p:spPr>
            <a:xfrm>
              <a:off x="3490412" y="4675859"/>
              <a:ext cx="7777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Boehringer Forward Text" panose="02000500000000020000" pitchFamily="2" charset="0"/>
                  <a:ea typeface="+mn-ea"/>
                  <a:cs typeface="+mn-cs"/>
                </a:rPr>
                <a:t>FIB-4 &gt;2.67</a:t>
              </a:r>
            </a:p>
          </p:txBody>
        </p:sp>
        <p:sp>
          <p:nvSpPr>
            <p:cNvPr id="13" name="Freeform: Shape 12">
              <a:extLst>
                <a:ext uri="{FF2B5EF4-FFF2-40B4-BE49-F238E27FC236}">
                  <a16:creationId xmlns:a16="http://schemas.microsoft.com/office/drawing/2014/main" id="{56E56B1F-A977-4832-AE26-4127B7759FF3}"/>
                </a:ext>
              </a:extLst>
            </p:cNvPr>
            <p:cNvSpPr/>
            <p:nvPr/>
          </p:nvSpPr>
          <p:spPr>
            <a:xfrm>
              <a:off x="2438539" y="2696151"/>
              <a:ext cx="1764145" cy="1932757"/>
            </a:xfrm>
            <a:custGeom>
              <a:avLst/>
              <a:gdLst>
                <a:gd name="connsiteX0" fmla="*/ 387927 w 1764145"/>
                <a:gd name="connsiteY0" fmla="*/ 535709 h 1932757"/>
                <a:gd name="connsiteX1" fmla="*/ 387927 w 1764145"/>
                <a:gd name="connsiteY1" fmla="*/ 535709 h 1932757"/>
                <a:gd name="connsiteX2" fmla="*/ 544945 w 1764145"/>
                <a:gd name="connsiteY2" fmla="*/ 480291 h 1932757"/>
                <a:gd name="connsiteX3" fmla="*/ 581891 w 1764145"/>
                <a:gd name="connsiteY3" fmla="*/ 461818 h 1932757"/>
                <a:gd name="connsiteX4" fmla="*/ 674254 w 1764145"/>
                <a:gd name="connsiteY4" fmla="*/ 424873 h 1932757"/>
                <a:gd name="connsiteX5" fmla="*/ 701964 w 1764145"/>
                <a:gd name="connsiteY5" fmla="*/ 406400 h 1932757"/>
                <a:gd name="connsiteX6" fmla="*/ 785091 w 1764145"/>
                <a:gd name="connsiteY6" fmla="*/ 387927 h 1932757"/>
                <a:gd name="connsiteX7" fmla="*/ 942109 w 1764145"/>
                <a:gd name="connsiteY7" fmla="*/ 314036 h 1932757"/>
                <a:gd name="connsiteX8" fmla="*/ 1025236 w 1764145"/>
                <a:gd name="connsiteY8" fmla="*/ 258618 h 1932757"/>
                <a:gd name="connsiteX9" fmla="*/ 1043709 w 1764145"/>
                <a:gd name="connsiteY9" fmla="*/ 230909 h 1932757"/>
                <a:gd name="connsiteX10" fmla="*/ 1117600 w 1764145"/>
                <a:gd name="connsiteY10" fmla="*/ 184727 h 1932757"/>
                <a:gd name="connsiteX11" fmla="*/ 1163782 w 1764145"/>
                <a:gd name="connsiteY11" fmla="*/ 175491 h 1932757"/>
                <a:gd name="connsiteX12" fmla="*/ 1256145 w 1764145"/>
                <a:gd name="connsiteY12" fmla="*/ 138545 h 1932757"/>
                <a:gd name="connsiteX13" fmla="*/ 1330036 w 1764145"/>
                <a:gd name="connsiteY13" fmla="*/ 120073 h 1932757"/>
                <a:gd name="connsiteX14" fmla="*/ 1376218 w 1764145"/>
                <a:gd name="connsiteY14" fmla="*/ 101600 h 1932757"/>
                <a:gd name="connsiteX15" fmla="*/ 1403927 w 1764145"/>
                <a:gd name="connsiteY15" fmla="*/ 92363 h 1932757"/>
                <a:gd name="connsiteX16" fmla="*/ 1459345 w 1764145"/>
                <a:gd name="connsiteY16" fmla="*/ 46182 h 1932757"/>
                <a:gd name="connsiteX17" fmla="*/ 1551709 w 1764145"/>
                <a:gd name="connsiteY17" fmla="*/ 0 h 1932757"/>
                <a:gd name="connsiteX18" fmla="*/ 1533236 w 1764145"/>
                <a:gd name="connsiteY18" fmla="*/ 110836 h 1932757"/>
                <a:gd name="connsiteX19" fmla="*/ 1524000 w 1764145"/>
                <a:gd name="connsiteY19" fmla="*/ 166254 h 1932757"/>
                <a:gd name="connsiteX20" fmla="*/ 1551709 w 1764145"/>
                <a:gd name="connsiteY20" fmla="*/ 406400 h 1932757"/>
                <a:gd name="connsiteX21" fmla="*/ 1634836 w 1764145"/>
                <a:gd name="connsiteY21" fmla="*/ 683491 h 1932757"/>
                <a:gd name="connsiteX22" fmla="*/ 1690254 w 1764145"/>
                <a:gd name="connsiteY22" fmla="*/ 914400 h 1932757"/>
                <a:gd name="connsiteX23" fmla="*/ 1708727 w 1764145"/>
                <a:gd name="connsiteY23" fmla="*/ 1339273 h 1932757"/>
                <a:gd name="connsiteX24" fmla="*/ 1717964 w 1764145"/>
                <a:gd name="connsiteY24" fmla="*/ 1431636 h 1932757"/>
                <a:gd name="connsiteX25" fmla="*/ 1764145 w 1764145"/>
                <a:gd name="connsiteY25" fmla="*/ 1607127 h 1932757"/>
                <a:gd name="connsiteX26" fmla="*/ 1754909 w 1764145"/>
                <a:gd name="connsiteY26" fmla="*/ 1893454 h 1932757"/>
                <a:gd name="connsiteX27" fmla="*/ 1745673 w 1764145"/>
                <a:gd name="connsiteY27" fmla="*/ 1930400 h 1932757"/>
                <a:gd name="connsiteX28" fmla="*/ 1671782 w 1764145"/>
                <a:gd name="connsiteY28" fmla="*/ 1921163 h 1932757"/>
                <a:gd name="connsiteX29" fmla="*/ 1644073 w 1764145"/>
                <a:gd name="connsiteY29" fmla="*/ 1911927 h 1932757"/>
                <a:gd name="connsiteX30" fmla="*/ 1551709 w 1764145"/>
                <a:gd name="connsiteY30" fmla="*/ 1865745 h 1932757"/>
                <a:gd name="connsiteX31" fmla="*/ 1468582 w 1764145"/>
                <a:gd name="connsiteY31" fmla="*/ 1847273 h 1932757"/>
                <a:gd name="connsiteX32" fmla="*/ 1357745 w 1764145"/>
                <a:gd name="connsiteY32" fmla="*/ 1819563 h 1932757"/>
                <a:gd name="connsiteX33" fmla="*/ 1191491 w 1764145"/>
                <a:gd name="connsiteY33" fmla="*/ 1791854 h 1932757"/>
                <a:gd name="connsiteX34" fmla="*/ 1117600 w 1764145"/>
                <a:gd name="connsiteY34" fmla="*/ 1773382 h 1932757"/>
                <a:gd name="connsiteX35" fmla="*/ 831273 w 1764145"/>
                <a:gd name="connsiteY35" fmla="*/ 1727200 h 1932757"/>
                <a:gd name="connsiteX36" fmla="*/ 803564 w 1764145"/>
                <a:gd name="connsiteY36" fmla="*/ 1717963 h 1932757"/>
                <a:gd name="connsiteX37" fmla="*/ 628073 w 1764145"/>
                <a:gd name="connsiteY37" fmla="*/ 1690254 h 1932757"/>
                <a:gd name="connsiteX38" fmla="*/ 461818 w 1764145"/>
                <a:gd name="connsiteY38" fmla="*/ 1653309 h 1932757"/>
                <a:gd name="connsiteX39" fmla="*/ 304800 w 1764145"/>
                <a:gd name="connsiteY39" fmla="*/ 1616363 h 1932757"/>
                <a:gd name="connsiteX40" fmla="*/ 184727 w 1764145"/>
                <a:gd name="connsiteY40" fmla="*/ 1579418 h 1932757"/>
                <a:gd name="connsiteX41" fmla="*/ 0 w 1764145"/>
                <a:gd name="connsiteY41" fmla="*/ 1505527 h 1932757"/>
                <a:gd name="connsiteX42" fmla="*/ 18473 w 1764145"/>
                <a:gd name="connsiteY42" fmla="*/ 1320800 h 1932757"/>
                <a:gd name="connsiteX43" fmla="*/ 55418 w 1764145"/>
                <a:gd name="connsiteY43" fmla="*/ 1145309 h 1932757"/>
                <a:gd name="connsiteX44" fmla="*/ 138545 w 1764145"/>
                <a:gd name="connsiteY44" fmla="*/ 1052945 h 1932757"/>
                <a:gd name="connsiteX45" fmla="*/ 203200 w 1764145"/>
                <a:gd name="connsiteY45" fmla="*/ 969818 h 1932757"/>
                <a:gd name="connsiteX46" fmla="*/ 221673 w 1764145"/>
                <a:gd name="connsiteY46" fmla="*/ 905163 h 1932757"/>
                <a:gd name="connsiteX47" fmla="*/ 230909 w 1764145"/>
                <a:gd name="connsiteY47" fmla="*/ 849745 h 1932757"/>
                <a:gd name="connsiteX48" fmla="*/ 240145 w 1764145"/>
                <a:gd name="connsiteY48" fmla="*/ 822036 h 1932757"/>
                <a:gd name="connsiteX49" fmla="*/ 277091 w 1764145"/>
                <a:gd name="connsiteY49" fmla="*/ 609600 h 1932757"/>
                <a:gd name="connsiteX50" fmla="*/ 304800 w 1764145"/>
                <a:gd name="connsiteY50" fmla="*/ 591127 h 1932757"/>
                <a:gd name="connsiteX51" fmla="*/ 378691 w 1764145"/>
                <a:gd name="connsiteY51" fmla="*/ 554182 h 1932757"/>
                <a:gd name="connsiteX52" fmla="*/ 387927 w 1764145"/>
                <a:gd name="connsiteY52" fmla="*/ 535709 h 19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64145" h="1932757">
                  <a:moveTo>
                    <a:pt x="387927" y="535709"/>
                  </a:moveTo>
                  <a:lnTo>
                    <a:pt x="387927" y="535709"/>
                  </a:lnTo>
                  <a:cubicBezTo>
                    <a:pt x="588969" y="435188"/>
                    <a:pt x="389796" y="522604"/>
                    <a:pt x="544945" y="480291"/>
                  </a:cubicBezTo>
                  <a:cubicBezTo>
                    <a:pt x="558229" y="476668"/>
                    <a:pt x="569235" y="467242"/>
                    <a:pt x="581891" y="461818"/>
                  </a:cubicBezTo>
                  <a:cubicBezTo>
                    <a:pt x="612369" y="448756"/>
                    <a:pt x="646664" y="443266"/>
                    <a:pt x="674254" y="424873"/>
                  </a:cubicBezTo>
                  <a:cubicBezTo>
                    <a:pt x="683491" y="418715"/>
                    <a:pt x="691433" y="409911"/>
                    <a:pt x="701964" y="406400"/>
                  </a:cubicBezTo>
                  <a:cubicBezTo>
                    <a:pt x="809552" y="370537"/>
                    <a:pt x="717486" y="416095"/>
                    <a:pt x="785091" y="387927"/>
                  </a:cubicBezTo>
                  <a:cubicBezTo>
                    <a:pt x="818652" y="373943"/>
                    <a:pt x="908964" y="333533"/>
                    <a:pt x="942109" y="314036"/>
                  </a:cubicBezTo>
                  <a:cubicBezTo>
                    <a:pt x="970813" y="297151"/>
                    <a:pt x="997527" y="277091"/>
                    <a:pt x="1025236" y="258618"/>
                  </a:cubicBezTo>
                  <a:cubicBezTo>
                    <a:pt x="1031394" y="249382"/>
                    <a:pt x="1035860" y="238758"/>
                    <a:pt x="1043709" y="230909"/>
                  </a:cubicBezTo>
                  <a:cubicBezTo>
                    <a:pt x="1059510" y="215108"/>
                    <a:pt x="1095650" y="192043"/>
                    <a:pt x="1117600" y="184727"/>
                  </a:cubicBezTo>
                  <a:cubicBezTo>
                    <a:pt x="1132493" y="179763"/>
                    <a:pt x="1148388" y="178570"/>
                    <a:pt x="1163782" y="175491"/>
                  </a:cubicBezTo>
                  <a:cubicBezTo>
                    <a:pt x="1194570" y="163176"/>
                    <a:pt x="1224687" y="149031"/>
                    <a:pt x="1256145" y="138545"/>
                  </a:cubicBezTo>
                  <a:cubicBezTo>
                    <a:pt x="1280230" y="130517"/>
                    <a:pt x="1305770" y="127539"/>
                    <a:pt x="1330036" y="120073"/>
                  </a:cubicBezTo>
                  <a:cubicBezTo>
                    <a:pt x="1345883" y="115197"/>
                    <a:pt x="1360694" y="107422"/>
                    <a:pt x="1376218" y="101600"/>
                  </a:cubicBezTo>
                  <a:cubicBezTo>
                    <a:pt x="1385334" y="98181"/>
                    <a:pt x="1395219" y="96717"/>
                    <a:pt x="1403927" y="92363"/>
                  </a:cubicBezTo>
                  <a:cubicBezTo>
                    <a:pt x="1443536" y="72558"/>
                    <a:pt x="1422573" y="74783"/>
                    <a:pt x="1459345" y="46182"/>
                  </a:cubicBezTo>
                  <a:cubicBezTo>
                    <a:pt x="1511436" y="5667"/>
                    <a:pt x="1501167" y="12635"/>
                    <a:pt x="1551709" y="0"/>
                  </a:cubicBezTo>
                  <a:cubicBezTo>
                    <a:pt x="1532457" y="57758"/>
                    <a:pt x="1546985" y="7723"/>
                    <a:pt x="1533236" y="110836"/>
                  </a:cubicBezTo>
                  <a:cubicBezTo>
                    <a:pt x="1530761" y="129399"/>
                    <a:pt x="1527079" y="147781"/>
                    <a:pt x="1524000" y="166254"/>
                  </a:cubicBezTo>
                  <a:cubicBezTo>
                    <a:pt x="1533236" y="246303"/>
                    <a:pt x="1538148" y="326970"/>
                    <a:pt x="1551709" y="406400"/>
                  </a:cubicBezTo>
                  <a:cubicBezTo>
                    <a:pt x="1566971" y="495793"/>
                    <a:pt x="1608399" y="597571"/>
                    <a:pt x="1634836" y="683491"/>
                  </a:cubicBezTo>
                  <a:cubicBezTo>
                    <a:pt x="1662582" y="773667"/>
                    <a:pt x="1669708" y="818518"/>
                    <a:pt x="1690254" y="914400"/>
                  </a:cubicBezTo>
                  <a:cubicBezTo>
                    <a:pt x="1696412" y="1056024"/>
                    <a:pt x="1701143" y="1197718"/>
                    <a:pt x="1708727" y="1339273"/>
                  </a:cubicBezTo>
                  <a:cubicBezTo>
                    <a:pt x="1710382" y="1370170"/>
                    <a:pt x="1712429" y="1401194"/>
                    <a:pt x="1717964" y="1431636"/>
                  </a:cubicBezTo>
                  <a:cubicBezTo>
                    <a:pt x="1726250" y="1477208"/>
                    <a:pt x="1749842" y="1557065"/>
                    <a:pt x="1764145" y="1607127"/>
                  </a:cubicBezTo>
                  <a:cubicBezTo>
                    <a:pt x="1761066" y="1702569"/>
                    <a:pt x="1760357" y="1798118"/>
                    <a:pt x="1754909" y="1893454"/>
                  </a:cubicBezTo>
                  <a:cubicBezTo>
                    <a:pt x="1754185" y="1906128"/>
                    <a:pt x="1757716" y="1926386"/>
                    <a:pt x="1745673" y="1930400"/>
                  </a:cubicBezTo>
                  <a:cubicBezTo>
                    <a:pt x="1722125" y="1938249"/>
                    <a:pt x="1696412" y="1924242"/>
                    <a:pt x="1671782" y="1921163"/>
                  </a:cubicBezTo>
                  <a:cubicBezTo>
                    <a:pt x="1662546" y="1918084"/>
                    <a:pt x="1652913" y="1916007"/>
                    <a:pt x="1644073" y="1911927"/>
                  </a:cubicBezTo>
                  <a:cubicBezTo>
                    <a:pt x="1612819" y="1897502"/>
                    <a:pt x="1585311" y="1873212"/>
                    <a:pt x="1551709" y="1865745"/>
                  </a:cubicBezTo>
                  <a:cubicBezTo>
                    <a:pt x="1524000" y="1859588"/>
                    <a:pt x="1496119" y="1854157"/>
                    <a:pt x="1468582" y="1847273"/>
                  </a:cubicBezTo>
                  <a:cubicBezTo>
                    <a:pt x="1358727" y="1819809"/>
                    <a:pt x="1611364" y="1867116"/>
                    <a:pt x="1357745" y="1819563"/>
                  </a:cubicBezTo>
                  <a:cubicBezTo>
                    <a:pt x="1164560" y="1783341"/>
                    <a:pt x="1463858" y="1849194"/>
                    <a:pt x="1191491" y="1791854"/>
                  </a:cubicBezTo>
                  <a:cubicBezTo>
                    <a:pt x="1166647" y="1786624"/>
                    <a:pt x="1142589" y="1777867"/>
                    <a:pt x="1117600" y="1773382"/>
                  </a:cubicBezTo>
                  <a:cubicBezTo>
                    <a:pt x="1022445" y="1756303"/>
                    <a:pt x="831273" y="1727200"/>
                    <a:pt x="831273" y="1727200"/>
                  </a:cubicBezTo>
                  <a:cubicBezTo>
                    <a:pt x="822037" y="1724121"/>
                    <a:pt x="813084" y="1720003"/>
                    <a:pt x="803564" y="1717963"/>
                  </a:cubicBezTo>
                  <a:cubicBezTo>
                    <a:pt x="723382" y="1700781"/>
                    <a:pt x="703064" y="1699629"/>
                    <a:pt x="628073" y="1690254"/>
                  </a:cubicBezTo>
                  <a:cubicBezTo>
                    <a:pt x="537313" y="1660002"/>
                    <a:pt x="698779" y="1712549"/>
                    <a:pt x="461818" y="1653309"/>
                  </a:cubicBezTo>
                  <a:cubicBezTo>
                    <a:pt x="284019" y="1608860"/>
                    <a:pt x="468117" y="1636779"/>
                    <a:pt x="304800" y="1616363"/>
                  </a:cubicBezTo>
                  <a:cubicBezTo>
                    <a:pt x="236364" y="1570741"/>
                    <a:pt x="329278" y="1627602"/>
                    <a:pt x="184727" y="1579418"/>
                  </a:cubicBezTo>
                  <a:cubicBezTo>
                    <a:pt x="121811" y="1558446"/>
                    <a:pt x="0" y="1505527"/>
                    <a:pt x="0" y="1505527"/>
                  </a:cubicBezTo>
                  <a:cubicBezTo>
                    <a:pt x="3159" y="1467619"/>
                    <a:pt x="10086" y="1366088"/>
                    <a:pt x="18473" y="1320800"/>
                  </a:cubicBezTo>
                  <a:cubicBezTo>
                    <a:pt x="29358" y="1262020"/>
                    <a:pt x="30965" y="1199858"/>
                    <a:pt x="55418" y="1145309"/>
                  </a:cubicBezTo>
                  <a:cubicBezTo>
                    <a:pt x="72361" y="1107512"/>
                    <a:pt x="111864" y="1084628"/>
                    <a:pt x="138545" y="1052945"/>
                  </a:cubicBezTo>
                  <a:cubicBezTo>
                    <a:pt x="161156" y="1026094"/>
                    <a:pt x="181648" y="997527"/>
                    <a:pt x="203200" y="969818"/>
                  </a:cubicBezTo>
                  <a:cubicBezTo>
                    <a:pt x="209358" y="948266"/>
                    <a:pt x="216633" y="927003"/>
                    <a:pt x="221673" y="905163"/>
                  </a:cubicBezTo>
                  <a:cubicBezTo>
                    <a:pt x="225884" y="886915"/>
                    <a:pt x="226847" y="868027"/>
                    <a:pt x="230909" y="849745"/>
                  </a:cubicBezTo>
                  <a:cubicBezTo>
                    <a:pt x="233021" y="840241"/>
                    <a:pt x="238306" y="831597"/>
                    <a:pt x="240145" y="822036"/>
                  </a:cubicBezTo>
                  <a:cubicBezTo>
                    <a:pt x="253718" y="751454"/>
                    <a:pt x="217288" y="649470"/>
                    <a:pt x="277091" y="609600"/>
                  </a:cubicBezTo>
                  <a:cubicBezTo>
                    <a:pt x="286327" y="603442"/>
                    <a:pt x="294871" y="596091"/>
                    <a:pt x="304800" y="591127"/>
                  </a:cubicBezTo>
                  <a:cubicBezTo>
                    <a:pt x="331256" y="577899"/>
                    <a:pt x="357294" y="575579"/>
                    <a:pt x="378691" y="554182"/>
                  </a:cubicBezTo>
                  <a:cubicBezTo>
                    <a:pt x="383559" y="549314"/>
                    <a:pt x="386388" y="538788"/>
                    <a:pt x="387927" y="535709"/>
                  </a:cubicBezTo>
                  <a:close/>
                </a:path>
              </a:pathLst>
            </a:custGeom>
            <a:no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ehringer Forward Text" panose="02000500000000020000" pitchFamily="2" charset="0"/>
                <a:ea typeface="+mn-ea"/>
                <a:cs typeface="+mn-cs"/>
              </a:endParaRPr>
            </a:p>
          </p:txBody>
        </p:sp>
      </p:grpSp>
      <p:sp>
        <p:nvSpPr>
          <p:cNvPr id="24" name="Text Placeholder 24">
            <a:extLst>
              <a:ext uri="{FF2B5EF4-FFF2-40B4-BE49-F238E27FC236}">
                <a16:creationId xmlns:a16="http://schemas.microsoft.com/office/drawing/2014/main" id="{713987C7-CE27-48EE-99EA-9448A92415E5}"/>
              </a:ext>
            </a:extLst>
          </p:cNvPr>
          <p:cNvSpPr txBox="1">
            <a:spLocks/>
          </p:cNvSpPr>
          <p:nvPr/>
        </p:nvSpPr>
        <p:spPr>
          <a:xfrm>
            <a:off x="8087454" y="5519755"/>
            <a:ext cx="3711006" cy="639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*Measures are not comprehensive and have been selected as examples. AHA, American Heart Association; eGFR, estimated glomerular filtration rate; FAST, </a:t>
            </a:r>
            <a:r>
              <a:rPr lang="en-GB" sz="1000" dirty="0" err="1"/>
              <a:t>FibroScan</a:t>
            </a:r>
            <a:r>
              <a:rPr lang="en-GB" sz="1000" dirty="0"/>
              <a:t> AST; HbA1c, glycosylated haemoglobin; LSM, liver steatosis measurement. 1. Cen et al. Front </a:t>
            </a:r>
            <a:r>
              <a:rPr lang="en-GB" sz="1000" dirty="0" err="1"/>
              <a:t>Nutr</a:t>
            </a:r>
            <a:r>
              <a:rPr lang="en-GB" sz="1000" dirty="0"/>
              <a:t> 2022; 9:916704; 2. Khan et al. Circulation 2023;148:1982; 3. </a:t>
            </a:r>
            <a:r>
              <a:rPr lang="en-GB" sz="1000" dirty="0" err="1"/>
              <a:t>Masroor</a:t>
            </a:r>
            <a:r>
              <a:rPr lang="en-GB" sz="1000" dirty="0"/>
              <a:t> et al. JCTH 2019; 9:15; 4. Stern et al. Clin Mol Hepatol 2023;29:S196; </a:t>
            </a:r>
          </a:p>
        </p:txBody>
      </p:sp>
      <p:grpSp>
        <p:nvGrpSpPr>
          <p:cNvPr id="30" name="Group 29">
            <a:extLst>
              <a:ext uri="{FF2B5EF4-FFF2-40B4-BE49-F238E27FC236}">
                <a16:creationId xmlns:a16="http://schemas.microsoft.com/office/drawing/2014/main" id="{BDBDF6E4-474B-4164-B4C1-845E483361ED}"/>
              </a:ext>
            </a:extLst>
          </p:cNvPr>
          <p:cNvGrpSpPr/>
          <p:nvPr/>
        </p:nvGrpSpPr>
        <p:grpSpPr>
          <a:xfrm>
            <a:off x="10406138" y="6488668"/>
            <a:ext cx="1508140" cy="369332"/>
            <a:chOff x="10609338" y="6488668"/>
            <a:chExt cx="1508140" cy="369332"/>
          </a:xfrm>
        </p:grpSpPr>
        <p:pic>
          <p:nvPicPr>
            <p:cNvPr id="31" name="Picture 188">
              <a:extLst>
                <a:ext uri="{FF2B5EF4-FFF2-40B4-BE49-F238E27FC236}">
                  <a16:creationId xmlns:a16="http://schemas.microsoft.com/office/drawing/2014/main" id="{CFE4E6AE-598F-4C40-80D8-A9E32F90CF9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a:extLst>
                <a:ext uri="{FF2B5EF4-FFF2-40B4-BE49-F238E27FC236}">
                  <a16:creationId xmlns:a16="http://schemas.microsoft.com/office/drawing/2014/main" id="{1C34FBDF-8528-4746-BD88-83628284C8ED}"/>
                </a:ext>
              </a:extLst>
            </p:cNvPr>
            <p:cNvSpPr txBox="1"/>
            <p:nvPr/>
          </p:nvSpPr>
          <p:spPr>
            <a:xfrm>
              <a:off x="10874189" y="6488668"/>
              <a:ext cx="1243289" cy="369332"/>
            </a:xfrm>
            <a:prstGeom prst="rect">
              <a:avLst/>
            </a:prstGeom>
            <a:noFill/>
          </p:spPr>
          <p:txBody>
            <a:bodyPr wrap="none" rtlCol="0">
              <a:spAutoFit/>
            </a:bodyPr>
            <a:lstStyle/>
            <a:p>
              <a:r>
                <a:rPr lang="en-US" dirty="0"/>
                <a:t>SSLI at VCU</a:t>
              </a:r>
            </a:p>
          </p:txBody>
        </p:sp>
      </p:grpSp>
      <p:sp>
        <p:nvSpPr>
          <p:cNvPr id="33" name="Text Placeholder 3">
            <a:extLst>
              <a:ext uri="{FF2B5EF4-FFF2-40B4-BE49-F238E27FC236}">
                <a16:creationId xmlns:a16="http://schemas.microsoft.com/office/drawing/2014/main" id="{35C1A8C8-1CD9-4F3D-8A65-95B93F47C070}"/>
              </a:ext>
            </a:extLst>
          </p:cNvPr>
          <p:cNvSpPr txBox="1">
            <a:spLocks/>
          </p:cNvSpPr>
          <p:nvPr/>
        </p:nvSpPr>
        <p:spPr>
          <a:xfrm>
            <a:off x="6435928" y="1490385"/>
            <a:ext cx="5740489" cy="3983203"/>
          </a:xfrm>
          <a:prstGeom prst="rect">
            <a:avLst/>
          </a:prstGeom>
          <a:solidFill>
            <a:schemeClr val="accent6">
              <a:lumMod val="20000"/>
              <a:lumOff val="80000"/>
            </a:scheme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nivers"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nivers"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nivers"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0000"/>
                </a:solidFill>
              </a:rPr>
              <a:t>Subpart H phase 3 trial endpoint</a:t>
            </a:r>
          </a:p>
          <a:p>
            <a:pPr lvl="1"/>
            <a:r>
              <a:rPr lang="en-US" dirty="0">
                <a:solidFill>
                  <a:srgbClr val="0000FF"/>
                </a:solidFill>
              </a:rPr>
              <a:t>Alive with:</a:t>
            </a:r>
          </a:p>
          <a:p>
            <a:pPr lvl="2"/>
            <a:r>
              <a:rPr lang="en-US" sz="1900" dirty="0">
                <a:solidFill>
                  <a:schemeClr val="bg1">
                    <a:lumMod val="10000"/>
                  </a:schemeClr>
                </a:solidFill>
              </a:rPr>
              <a:t>Regression of fibrosis and activity markers and improved glycemia, LDL-C, stable eGFR </a:t>
            </a:r>
          </a:p>
          <a:p>
            <a:pPr lvl="2"/>
            <a:r>
              <a:rPr lang="en-US" sz="1900" dirty="0">
                <a:solidFill>
                  <a:schemeClr val="bg1">
                    <a:lumMod val="10000"/>
                  </a:schemeClr>
                </a:solidFill>
              </a:rPr>
              <a:t>Stable fibrosis with improved activity and improved glycemia, LDL-C, stable eGFR</a:t>
            </a:r>
          </a:p>
          <a:p>
            <a:pPr lvl="2"/>
            <a:r>
              <a:rPr lang="en-US" sz="1900" dirty="0">
                <a:solidFill>
                  <a:schemeClr val="bg1">
                    <a:lumMod val="10000"/>
                  </a:schemeClr>
                </a:solidFill>
              </a:rPr>
              <a:t>Stable fibrosis without improved activity and improved cardiometabolic profile</a:t>
            </a:r>
          </a:p>
          <a:p>
            <a:pPr lvl="2"/>
            <a:r>
              <a:rPr lang="en-US" sz="1900" dirty="0">
                <a:solidFill>
                  <a:schemeClr val="bg1">
                    <a:lumMod val="10000"/>
                  </a:schemeClr>
                </a:solidFill>
              </a:rPr>
              <a:t>Stable fibrosis without activity benefit or improvement in cardiometabolic profile</a:t>
            </a:r>
          </a:p>
          <a:p>
            <a:pPr lvl="2"/>
            <a:r>
              <a:rPr lang="en-US" sz="1900" dirty="0">
                <a:solidFill>
                  <a:schemeClr val="bg1">
                    <a:lumMod val="10000"/>
                  </a:schemeClr>
                </a:solidFill>
              </a:rPr>
              <a:t>Worsening fibrosis</a:t>
            </a:r>
          </a:p>
          <a:p>
            <a:pPr lvl="2"/>
            <a:r>
              <a:rPr lang="en-US" sz="1900" dirty="0">
                <a:solidFill>
                  <a:schemeClr val="bg1">
                    <a:lumMod val="10000"/>
                  </a:schemeClr>
                </a:solidFill>
              </a:rPr>
              <a:t>Development of cirrhosis</a:t>
            </a:r>
          </a:p>
        </p:txBody>
      </p:sp>
    </p:spTree>
    <p:extLst>
      <p:ext uri="{BB962C8B-B14F-4D97-AF65-F5344CB8AC3E}">
        <p14:creationId xmlns:p14="http://schemas.microsoft.com/office/powerpoint/2010/main" val="4152750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E982-7456-42E4-9849-F45383EBB228}"/>
              </a:ext>
            </a:extLst>
          </p:cNvPr>
          <p:cNvSpPr>
            <a:spLocks noGrp="1"/>
          </p:cNvSpPr>
          <p:nvPr>
            <p:ph type="title"/>
          </p:nvPr>
        </p:nvSpPr>
        <p:spPr/>
        <p:txBody>
          <a:bodyPr>
            <a:normAutofit/>
          </a:bodyPr>
          <a:lstStyle/>
          <a:p>
            <a:r>
              <a:rPr lang="en-US" sz="3200" dirty="0">
                <a:solidFill>
                  <a:srgbClr val="0000FF"/>
                </a:solidFill>
              </a:rPr>
              <a:t>Developing a DOOR endpoint for post-subpart H</a:t>
            </a:r>
          </a:p>
        </p:txBody>
      </p:sp>
      <p:pic>
        <p:nvPicPr>
          <p:cNvPr id="4" name="Picture 3">
            <a:extLst>
              <a:ext uri="{FF2B5EF4-FFF2-40B4-BE49-F238E27FC236}">
                <a16:creationId xmlns:a16="http://schemas.microsoft.com/office/drawing/2014/main" id="{76AEA247-E1B4-4DCC-BCE0-ADF78D9F256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1663" y="3086180"/>
            <a:ext cx="6002111" cy="1712665"/>
          </a:xfrm>
          <a:prstGeom prst="rect">
            <a:avLst/>
          </a:prstGeom>
        </p:spPr>
      </p:pic>
      <p:sp>
        <p:nvSpPr>
          <p:cNvPr id="5" name="TextBox 4">
            <a:extLst>
              <a:ext uri="{FF2B5EF4-FFF2-40B4-BE49-F238E27FC236}">
                <a16:creationId xmlns:a16="http://schemas.microsoft.com/office/drawing/2014/main" id="{F3C058D9-A8B1-44D6-8253-3E08A61BE8B7}"/>
              </a:ext>
            </a:extLst>
          </p:cNvPr>
          <p:cNvSpPr txBox="1"/>
          <p:nvPr/>
        </p:nvSpPr>
        <p:spPr>
          <a:xfrm>
            <a:off x="2077374" y="4856086"/>
            <a:ext cx="2175467" cy="646331"/>
          </a:xfrm>
          <a:prstGeom prst="rect">
            <a:avLst/>
          </a:prstGeom>
          <a:solidFill>
            <a:schemeClr val="accent6">
              <a:lumMod val="20000"/>
              <a:lumOff val="80000"/>
            </a:schemeClr>
          </a:solidFill>
          <a:ln>
            <a:solidFill>
              <a:schemeClr val="tx1"/>
            </a:solidFill>
          </a:ln>
        </p:spPr>
        <p:txBody>
          <a:bodyPr wrap="none" rtlCol="0">
            <a:spAutoFit/>
          </a:bodyPr>
          <a:lstStyle/>
          <a:p>
            <a:pPr marL="285750" indent="-285750">
              <a:buFont typeface="Arial" panose="020B0604020202020204" pitchFamily="34" charset="0"/>
              <a:buChar char="•"/>
            </a:pPr>
            <a:r>
              <a:rPr lang="en-US" dirty="0"/>
              <a:t>Non-invasive tests</a:t>
            </a:r>
          </a:p>
          <a:p>
            <a:pPr marL="285750" indent="-285750">
              <a:buFont typeface="Arial" panose="020B0604020202020204" pitchFamily="34" charset="0"/>
              <a:buChar char="•"/>
            </a:pPr>
            <a:r>
              <a:rPr lang="en-US" dirty="0"/>
              <a:t>Histology</a:t>
            </a:r>
          </a:p>
        </p:txBody>
      </p:sp>
      <p:sp>
        <p:nvSpPr>
          <p:cNvPr id="6" name="TextBox 5">
            <a:extLst>
              <a:ext uri="{FF2B5EF4-FFF2-40B4-BE49-F238E27FC236}">
                <a16:creationId xmlns:a16="http://schemas.microsoft.com/office/drawing/2014/main" id="{1B2D111A-ADEA-438E-88F4-AF6C69D2858C}"/>
              </a:ext>
            </a:extLst>
          </p:cNvPr>
          <p:cNvSpPr txBox="1"/>
          <p:nvPr/>
        </p:nvSpPr>
        <p:spPr>
          <a:xfrm>
            <a:off x="7021795" y="2095854"/>
            <a:ext cx="4478542" cy="3693319"/>
          </a:xfrm>
          <a:prstGeom prst="rect">
            <a:avLst/>
          </a:prstGeom>
          <a:solidFill>
            <a:srgbClr val="002060"/>
          </a:solidFill>
          <a:ln>
            <a:solidFill>
              <a:schemeClr val="tx1"/>
            </a:solidFill>
          </a:ln>
        </p:spPr>
        <p:txBody>
          <a:bodyPr wrap="square" rtlCol="0">
            <a:spAutoFit/>
          </a:bodyPr>
          <a:lstStyle/>
          <a:p>
            <a:r>
              <a:rPr lang="en-US" dirty="0">
                <a:solidFill>
                  <a:srgbClr val="FFFF00"/>
                </a:solidFill>
              </a:rPr>
              <a:t>Post subpart H phase 4 endpoint</a:t>
            </a:r>
          </a:p>
          <a:p>
            <a:pPr marL="285750" indent="-285750">
              <a:buFont typeface="Arial" panose="020B0604020202020204" pitchFamily="34" charset="0"/>
              <a:buChar char="•"/>
            </a:pPr>
            <a:r>
              <a:rPr lang="en-US" dirty="0">
                <a:solidFill>
                  <a:schemeClr val="bg1"/>
                </a:solidFill>
              </a:rPr>
              <a:t>Alive without events and fibrosis reversal and improved cardiometabolic profile</a:t>
            </a:r>
          </a:p>
          <a:p>
            <a:pPr marL="285750" indent="-285750">
              <a:buFont typeface="Arial" panose="020B0604020202020204" pitchFamily="34" charset="0"/>
              <a:buChar char="•"/>
            </a:pPr>
            <a:r>
              <a:rPr lang="en-US" dirty="0">
                <a:solidFill>
                  <a:schemeClr val="bg1"/>
                </a:solidFill>
              </a:rPr>
              <a:t>Alive without events but no changes in fibrosis stage</a:t>
            </a:r>
          </a:p>
          <a:p>
            <a:pPr marL="285750" indent="-285750">
              <a:buFont typeface="Arial" panose="020B0604020202020204" pitchFamily="34" charset="0"/>
              <a:buChar char="•"/>
            </a:pPr>
            <a:r>
              <a:rPr lang="en-US" dirty="0">
                <a:solidFill>
                  <a:schemeClr val="bg1"/>
                </a:solidFill>
              </a:rPr>
              <a:t>Alive with development of cirrhosis but without events and MELD &lt; 15</a:t>
            </a:r>
          </a:p>
          <a:p>
            <a:pPr marL="285750" indent="-285750">
              <a:buFont typeface="Arial" panose="020B0604020202020204" pitchFamily="34" charset="0"/>
              <a:buChar char="•"/>
            </a:pPr>
            <a:r>
              <a:rPr lang="en-US" dirty="0">
                <a:solidFill>
                  <a:schemeClr val="bg1"/>
                </a:solidFill>
              </a:rPr>
              <a:t>Alive with cirrhosis and CSPH or varices that need Rx</a:t>
            </a:r>
          </a:p>
          <a:p>
            <a:pPr marL="285750" indent="-285750">
              <a:buFont typeface="Arial" panose="020B0604020202020204" pitchFamily="34" charset="0"/>
              <a:buChar char="•"/>
            </a:pPr>
            <a:r>
              <a:rPr lang="en-US" dirty="0">
                <a:solidFill>
                  <a:schemeClr val="bg1"/>
                </a:solidFill>
              </a:rPr>
              <a:t>Alive with cirrhosis but without event (liver and </a:t>
            </a:r>
            <a:r>
              <a:rPr lang="en-US" dirty="0" err="1">
                <a:solidFill>
                  <a:schemeClr val="bg1"/>
                </a:solidFill>
              </a:rPr>
              <a:t>nonhepatic</a:t>
            </a:r>
            <a:r>
              <a:rPr lang="en-US" dirty="0">
                <a:solidFill>
                  <a:schemeClr val="bg1"/>
                </a:solidFill>
              </a:rPr>
              <a:t>) and MELD &gt; 15</a:t>
            </a:r>
          </a:p>
          <a:p>
            <a:pPr marL="285750" indent="-285750">
              <a:buFont typeface="Arial" panose="020B0604020202020204" pitchFamily="34" charset="0"/>
              <a:buChar char="•"/>
            </a:pPr>
            <a:r>
              <a:rPr lang="en-US" dirty="0">
                <a:solidFill>
                  <a:schemeClr val="bg1"/>
                </a:solidFill>
              </a:rPr>
              <a:t>Alive with event</a:t>
            </a:r>
          </a:p>
          <a:p>
            <a:pPr marL="285750" indent="-285750">
              <a:buFont typeface="Arial" panose="020B0604020202020204" pitchFamily="34" charset="0"/>
              <a:buChar char="•"/>
            </a:pPr>
            <a:r>
              <a:rPr lang="en-US" dirty="0">
                <a:solidFill>
                  <a:schemeClr val="bg1"/>
                </a:solidFill>
              </a:rPr>
              <a:t>Death</a:t>
            </a:r>
          </a:p>
        </p:txBody>
      </p:sp>
      <p:grpSp>
        <p:nvGrpSpPr>
          <p:cNvPr id="10" name="Group 9">
            <a:extLst>
              <a:ext uri="{FF2B5EF4-FFF2-40B4-BE49-F238E27FC236}">
                <a16:creationId xmlns:a16="http://schemas.microsoft.com/office/drawing/2014/main" id="{0696B05E-3739-436D-8F84-E930F3A04A2E}"/>
              </a:ext>
            </a:extLst>
          </p:cNvPr>
          <p:cNvGrpSpPr/>
          <p:nvPr/>
        </p:nvGrpSpPr>
        <p:grpSpPr>
          <a:xfrm>
            <a:off x="2596718" y="1823853"/>
            <a:ext cx="2707689" cy="1505273"/>
            <a:chOff x="2596718" y="1823853"/>
            <a:chExt cx="2707689" cy="1505273"/>
          </a:xfrm>
        </p:grpSpPr>
        <p:sp>
          <p:nvSpPr>
            <p:cNvPr id="7" name="TextBox 6">
              <a:extLst>
                <a:ext uri="{FF2B5EF4-FFF2-40B4-BE49-F238E27FC236}">
                  <a16:creationId xmlns:a16="http://schemas.microsoft.com/office/drawing/2014/main" id="{C51F7483-6A73-49B8-BD09-D9E34CE171D7}"/>
                </a:ext>
              </a:extLst>
            </p:cNvPr>
            <p:cNvSpPr txBox="1"/>
            <p:nvPr/>
          </p:nvSpPr>
          <p:spPr>
            <a:xfrm>
              <a:off x="2596718" y="1823853"/>
              <a:ext cx="2707689" cy="923330"/>
            </a:xfrm>
            <a:prstGeom prst="rect">
              <a:avLst/>
            </a:prstGeom>
            <a:noFill/>
          </p:spPr>
          <p:txBody>
            <a:bodyPr wrap="square" rtlCol="0">
              <a:spAutoFit/>
            </a:bodyPr>
            <a:lstStyle/>
            <a:p>
              <a:pPr algn="ctr"/>
              <a:r>
                <a:rPr lang="en-US" dirty="0">
                  <a:solidFill>
                    <a:srgbClr val="C00000"/>
                  </a:solidFill>
                </a:rPr>
                <a:t>Development of clinically significant portal hypertension</a:t>
              </a:r>
            </a:p>
          </p:txBody>
        </p:sp>
        <p:cxnSp>
          <p:nvCxnSpPr>
            <p:cNvPr id="9" name="Straight Arrow Connector 8">
              <a:extLst>
                <a:ext uri="{FF2B5EF4-FFF2-40B4-BE49-F238E27FC236}">
                  <a16:creationId xmlns:a16="http://schemas.microsoft.com/office/drawing/2014/main" id="{DE5D44F4-906E-4483-A5F1-F560FA83ECF4}"/>
                </a:ext>
              </a:extLst>
            </p:cNvPr>
            <p:cNvCxnSpPr>
              <a:stCxn id="7" idx="2"/>
            </p:cNvCxnSpPr>
            <p:nvPr/>
          </p:nvCxnSpPr>
          <p:spPr>
            <a:xfrm flipH="1">
              <a:off x="3950562" y="2747183"/>
              <a:ext cx="1" cy="58194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50334EA1-B6B7-486F-9C4C-06EACBB66D3B}"/>
              </a:ext>
            </a:extLst>
          </p:cNvPr>
          <p:cNvGrpSpPr/>
          <p:nvPr/>
        </p:nvGrpSpPr>
        <p:grpSpPr>
          <a:xfrm>
            <a:off x="4061533" y="2783017"/>
            <a:ext cx="3004797" cy="501721"/>
            <a:chOff x="4061533" y="2783017"/>
            <a:chExt cx="3004797" cy="501721"/>
          </a:xfrm>
        </p:grpSpPr>
        <p:sp>
          <p:nvSpPr>
            <p:cNvPr id="11" name="TextBox 10">
              <a:extLst>
                <a:ext uri="{FF2B5EF4-FFF2-40B4-BE49-F238E27FC236}">
                  <a16:creationId xmlns:a16="http://schemas.microsoft.com/office/drawing/2014/main" id="{60494482-884E-417C-84E1-BF744A99F04D}"/>
                </a:ext>
              </a:extLst>
            </p:cNvPr>
            <p:cNvSpPr txBox="1"/>
            <p:nvPr/>
          </p:nvSpPr>
          <p:spPr>
            <a:xfrm>
              <a:off x="4061533" y="2783017"/>
              <a:ext cx="3004797" cy="369332"/>
            </a:xfrm>
            <a:prstGeom prst="rect">
              <a:avLst/>
            </a:prstGeom>
            <a:noFill/>
          </p:spPr>
          <p:txBody>
            <a:bodyPr wrap="none" rtlCol="0">
              <a:spAutoFit/>
            </a:bodyPr>
            <a:lstStyle/>
            <a:p>
              <a:r>
                <a:rPr lang="en-US" dirty="0">
                  <a:solidFill>
                    <a:srgbClr val="C00000"/>
                  </a:solidFill>
                </a:rPr>
                <a:t>MELD score predicts mortality</a:t>
              </a:r>
            </a:p>
          </p:txBody>
        </p:sp>
        <p:cxnSp>
          <p:nvCxnSpPr>
            <p:cNvPr id="13" name="Straight Arrow Connector 12">
              <a:extLst>
                <a:ext uri="{FF2B5EF4-FFF2-40B4-BE49-F238E27FC236}">
                  <a16:creationId xmlns:a16="http://schemas.microsoft.com/office/drawing/2014/main" id="{9B34C9DA-16F3-484C-B6E1-54264344F3B2}"/>
                </a:ext>
              </a:extLst>
            </p:cNvPr>
            <p:cNvCxnSpPr/>
            <p:nvPr/>
          </p:nvCxnSpPr>
          <p:spPr>
            <a:xfrm>
              <a:off x="4825014" y="3120501"/>
              <a:ext cx="0" cy="16423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6DFA4FC6-C02C-47F9-96A7-4ED5981B71F0}"/>
              </a:ext>
            </a:extLst>
          </p:cNvPr>
          <p:cNvSpPr txBox="1"/>
          <p:nvPr/>
        </p:nvSpPr>
        <p:spPr>
          <a:xfrm>
            <a:off x="1025371" y="5548006"/>
            <a:ext cx="4575163" cy="646331"/>
          </a:xfrm>
          <a:prstGeom prst="rect">
            <a:avLst/>
          </a:prstGeom>
          <a:noFill/>
        </p:spPr>
        <p:txBody>
          <a:bodyPr wrap="none" rtlCol="0">
            <a:spAutoFit/>
          </a:bodyPr>
          <a:lstStyle/>
          <a:p>
            <a:r>
              <a:rPr lang="en-US" dirty="0"/>
              <a:t>Model for end stage liver disease (MELD) score</a:t>
            </a:r>
          </a:p>
          <a:p>
            <a:r>
              <a:rPr lang="en-US" dirty="0"/>
              <a:t>Based on 3 lab measures- extensively validated</a:t>
            </a:r>
          </a:p>
        </p:txBody>
      </p:sp>
      <p:grpSp>
        <p:nvGrpSpPr>
          <p:cNvPr id="16" name="Group 15">
            <a:extLst>
              <a:ext uri="{FF2B5EF4-FFF2-40B4-BE49-F238E27FC236}">
                <a16:creationId xmlns:a16="http://schemas.microsoft.com/office/drawing/2014/main" id="{37002EDB-255F-47B1-8973-172547A80CA5}"/>
              </a:ext>
            </a:extLst>
          </p:cNvPr>
          <p:cNvGrpSpPr/>
          <p:nvPr/>
        </p:nvGrpSpPr>
        <p:grpSpPr>
          <a:xfrm>
            <a:off x="10593380" y="6525659"/>
            <a:ext cx="1508140" cy="369332"/>
            <a:chOff x="10609338" y="6488668"/>
            <a:chExt cx="1508140" cy="369332"/>
          </a:xfrm>
        </p:grpSpPr>
        <p:pic>
          <p:nvPicPr>
            <p:cNvPr id="17" name="Picture 188">
              <a:extLst>
                <a:ext uri="{FF2B5EF4-FFF2-40B4-BE49-F238E27FC236}">
                  <a16:creationId xmlns:a16="http://schemas.microsoft.com/office/drawing/2014/main" id="{48580F97-184B-4961-8B9A-87B2307D6AA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AC186190-7EC4-412B-BE6C-62EE8A0E18D2}"/>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59023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5617" y="171281"/>
            <a:ext cx="11305309" cy="702015"/>
          </a:xfrm>
        </p:spPr>
        <p:txBody>
          <a:bodyPr>
            <a:normAutofit fontScale="90000"/>
          </a:bodyPr>
          <a:lstStyle/>
          <a:p>
            <a:r>
              <a:rPr lang="en-US" dirty="0">
                <a:solidFill>
                  <a:srgbClr val="0000FF"/>
                </a:solidFill>
              </a:rPr>
              <a:t>The MASLD metro line- stopping the train and turning it around</a:t>
            </a:r>
          </a:p>
        </p:txBody>
      </p:sp>
      <p:grpSp>
        <p:nvGrpSpPr>
          <p:cNvPr id="9" name="Group 8"/>
          <p:cNvGrpSpPr/>
          <p:nvPr/>
        </p:nvGrpSpPr>
        <p:grpSpPr>
          <a:xfrm>
            <a:off x="114698" y="3120982"/>
            <a:ext cx="1132073" cy="962442"/>
            <a:chOff x="681486" y="3135702"/>
            <a:chExt cx="966159" cy="1000664"/>
          </a:xfrm>
        </p:grpSpPr>
        <p:sp>
          <p:nvSpPr>
            <p:cNvPr id="8" name="Oval 7"/>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 name="Oval 6"/>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3" name="Right Arrow 12"/>
          <p:cNvSpPr/>
          <p:nvPr/>
        </p:nvSpPr>
        <p:spPr>
          <a:xfrm>
            <a:off x="1294014" y="3246474"/>
            <a:ext cx="654954"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9" name="TextBox 18"/>
          <p:cNvSpPr txBox="1"/>
          <p:nvPr/>
        </p:nvSpPr>
        <p:spPr>
          <a:xfrm>
            <a:off x="5161058" y="2292658"/>
            <a:ext cx="1234633" cy="830997"/>
          </a:xfrm>
          <a:prstGeom prst="rect">
            <a:avLst/>
          </a:prstGeom>
          <a:noFill/>
        </p:spPr>
        <p:txBody>
          <a:bodyPr wrap="none" rtlCol="0">
            <a:spAutoFit/>
          </a:bodyPr>
          <a:lstStyle/>
          <a:p>
            <a:pPr algn="ctr"/>
            <a:r>
              <a:rPr lang="en-US" sz="2400" dirty="0"/>
              <a:t>NASH + </a:t>
            </a:r>
          </a:p>
          <a:p>
            <a:pPr algn="ctr"/>
            <a:r>
              <a:rPr lang="en-US" sz="2400" dirty="0"/>
              <a:t>cirrhosis</a:t>
            </a:r>
          </a:p>
        </p:txBody>
      </p:sp>
      <p:sp>
        <p:nvSpPr>
          <p:cNvPr id="21" name="TextBox 20"/>
          <p:cNvSpPr txBox="1"/>
          <p:nvPr/>
        </p:nvSpPr>
        <p:spPr>
          <a:xfrm>
            <a:off x="2095332" y="2525467"/>
            <a:ext cx="963610" cy="461665"/>
          </a:xfrm>
          <a:prstGeom prst="rect">
            <a:avLst/>
          </a:prstGeom>
          <a:noFill/>
        </p:spPr>
        <p:txBody>
          <a:bodyPr wrap="square" rtlCol="0">
            <a:spAutoFit/>
          </a:bodyPr>
          <a:lstStyle/>
          <a:p>
            <a:r>
              <a:rPr lang="en-US" sz="2400" dirty="0"/>
              <a:t>NASH</a:t>
            </a:r>
          </a:p>
        </p:txBody>
      </p:sp>
      <p:sp>
        <p:nvSpPr>
          <p:cNvPr id="22" name="TextBox 21"/>
          <p:cNvSpPr txBox="1"/>
          <p:nvPr/>
        </p:nvSpPr>
        <p:spPr>
          <a:xfrm>
            <a:off x="7133209" y="2595396"/>
            <a:ext cx="1645835" cy="461665"/>
          </a:xfrm>
          <a:prstGeom prst="rect">
            <a:avLst/>
          </a:prstGeom>
          <a:noFill/>
        </p:spPr>
        <p:txBody>
          <a:bodyPr wrap="none" rtlCol="0">
            <a:spAutoFit/>
          </a:bodyPr>
          <a:lstStyle/>
          <a:p>
            <a:r>
              <a:rPr lang="en-US" sz="2400" dirty="0"/>
              <a:t>OUTCOMES</a:t>
            </a:r>
          </a:p>
        </p:txBody>
      </p:sp>
      <p:sp>
        <p:nvSpPr>
          <p:cNvPr id="37" name="Right Arrow 36"/>
          <p:cNvSpPr/>
          <p:nvPr/>
        </p:nvSpPr>
        <p:spPr>
          <a:xfrm>
            <a:off x="6465879" y="3120983"/>
            <a:ext cx="667330"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24" name="Group 23"/>
          <p:cNvGrpSpPr/>
          <p:nvPr/>
        </p:nvGrpSpPr>
        <p:grpSpPr>
          <a:xfrm>
            <a:off x="5267515" y="3051496"/>
            <a:ext cx="1132073" cy="962442"/>
            <a:chOff x="681486" y="3135702"/>
            <a:chExt cx="966159" cy="1000664"/>
          </a:xfrm>
        </p:grpSpPr>
        <p:sp>
          <p:nvSpPr>
            <p:cNvPr id="25" name="Oval 24"/>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Oval 25"/>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grpSp>
        <p:nvGrpSpPr>
          <p:cNvPr id="27" name="Group 26"/>
          <p:cNvGrpSpPr/>
          <p:nvPr/>
        </p:nvGrpSpPr>
        <p:grpSpPr>
          <a:xfrm>
            <a:off x="7322964" y="2986158"/>
            <a:ext cx="1132073" cy="962442"/>
            <a:chOff x="681486" y="3135702"/>
            <a:chExt cx="966159" cy="1000664"/>
          </a:xfrm>
        </p:grpSpPr>
        <p:sp>
          <p:nvSpPr>
            <p:cNvPr id="28" name="Oval 27"/>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9" name="Oval 28"/>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grpSp>
        <p:nvGrpSpPr>
          <p:cNvPr id="30" name="Group 29"/>
          <p:cNvGrpSpPr/>
          <p:nvPr/>
        </p:nvGrpSpPr>
        <p:grpSpPr>
          <a:xfrm>
            <a:off x="3586400" y="3089371"/>
            <a:ext cx="1132073" cy="962442"/>
            <a:chOff x="681486" y="3135702"/>
            <a:chExt cx="966159" cy="1000664"/>
          </a:xfrm>
        </p:grpSpPr>
        <p:sp>
          <p:nvSpPr>
            <p:cNvPr id="33" name="Oval 32"/>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6" name="Oval 35"/>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38" name="Right Arrow 37"/>
          <p:cNvSpPr/>
          <p:nvPr/>
        </p:nvSpPr>
        <p:spPr>
          <a:xfrm rot="10800000">
            <a:off x="4815068" y="3163436"/>
            <a:ext cx="371351" cy="692793"/>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TextBox 4"/>
          <p:cNvSpPr txBox="1"/>
          <p:nvPr/>
        </p:nvSpPr>
        <p:spPr>
          <a:xfrm>
            <a:off x="342624" y="2492564"/>
            <a:ext cx="832279" cy="461665"/>
          </a:xfrm>
          <a:prstGeom prst="rect">
            <a:avLst/>
          </a:prstGeom>
          <a:noFill/>
        </p:spPr>
        <p:txBody>
          <a:bodyPr wrap="none" rtlCol="0">
            <a:spAutoFit/>
          </a:bodyPr>
          <a:lstStyle/>
          <a:p>
            <a:r>
              <a:rPr lang="en-US" sz="2400" dirty="0"/>
              <a:t>NAFL</a:t>
            </a:r>
          </a:p>
        </p:txBody>
      </p:sp>
      <p:grpSp>
        <p:nvGrpSpPr>
          <p:cNvPr id="31" name="Group 30">
            <a:extLst>
              <a:ext uri="{FF2B5EF4-FFF2-40B4-BE49-F238E27FC236}">
                <a16:creationId xmlns:a16="http://schemas.microsoft.com/office/drawing/2014/main" id="{45B6B1EE-722B-4CFF-8F5E-56A89C11D222}"/>
              </a:ext>
            </a:extLst>
          </p:cNvPr>
          <p:cNvGrpSpPr/>
          <p:nvPr/>
        </p:nvGrpSpPr>
        <p:grpSpPr>
          <a:xfrm>
            <a:off x="9387531" y="2960985"/>
            <a:ext cx="1132073" cy="962442"/>
            <a:chOff x="681486" y="3135702"/>
            <a:chExt cx="966159" cy="1000664"/>
          </a:xfrm>
        </p:grpSpPr>
        <p:sp>
          <p:nvSpPr>
            <p:cNvPr id="32" name="Oval 31">
              <a:extLst>
                <a:ext uri="{FF2B5EF4-FFF2-40B4-BE49-F238E27FC236}">
                  <a16:creationId xmlns:a16="http://schemas.microsoft.com/office/drawing/2014/main" id="{1DADBB2A-6773-4977-B64F-C85721406993}"/>
                </a:ext>
              </a:extLst>
            </p:cNvPr>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4" name="Oval 33">
              <a:extLst>
                <a:ext uri="{FF2B5EF4-FFF2-40B4-BE49-F238E27FC236}">
                  <a16:creationId xmlns:a16="http://schemas.microsoft.com/office/drawing/2014/main" id="{5CB9086E-81CE-4B7D-A436-F2D13A711E11}"/>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35" name="Right Arrow 36">
            <a:extLst>
              <a:ext uri="{FF2B5EF4-FFF2-40B4-BE49-F238E27FC236}">
                <a16:creationId xmlns:a16="http://schemas.microsoft.com/office/drawing/2014/main" id="{7D1B62EB-A63B-4086-9230-F741244DA8D7}"/>
              </a:ext>
            </a:extLst>
          </p:cNvPr>
          <p:cNvSpPr/>
          <p:nvPr/>
        </p:nvSpPr>
        <p:spPr>
          <a:xfrm>
            <a:off x="8587619" y="3120982"/>
            <a:ext cx="667330"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 name="TextBox 3">
            <a:extLst>
              <a:ext uri="{FF2B5EF4-FFF2-40B4-BE49-F238E27FC236}">
                <a16:creationId xmlns:a16="http://schemas.microsoft.com/office/drawing/2014/main" id="{A8BF57DC-4FB1-4273-BB2D-C914251DE9A8}"/>
              </a:ext>
            </a:extLst>
          </p:cNvPr>
          <p:cNvSpPr txBox="1"/>
          <p:nvPr/>
        </p:nvSpPr>
        <p:spPr>
          <a:xfrm>
            <a:off x="9190217" y="2584646"/>
            <a:ext cx="1526700" cy="461665"/>
          </a:xfrm>
          <a:prstGeom prst="rect">
            <a:avLst/>
          </a:prstGeom>
          <a:noFill/>
        </p:spPr>
        <p:txBody>
          <a:bodyPr wrap="none" rtlCol="0">
            <a:spAutoFit/>
          </a:bodyPr>
          <a:lstStyle/>
          <a:p>
            <a:r>
              <a:rPr lang="en-US" sz="2400" dirty="0"/>
              <a:t>CEMETERY</a:t>
            </a:r>
          </a:p>
        </p:txBody>
      </p:sp>
      <p:grpSp>
        <p:nvGrpSpPr>
          <p:cNvPr id="11" name="Group 10">
            <a:extLst>
              <a:ext uri="{FF2B5EF4-FFF2-40B4-BE49-F238E27FC236}">
                <a16:creationId xmlns:a16="http://schemas.microsoft.com/office/drawing/2014/main" id="{3CD736B5-AC64-48EF-8EE1-E5C06D3D57FA}"/>
              </a:ext>
            </a:extLst>
          </p:cNvPr>
          <p:cNvGrpSpPr/>
          <p:nvPr/>
        </p:nvGrpSpPr>
        <p:grpSpPr>
          <a:xfrm>
            <a:off x="7452754" y="3083661"/>
            <a:ext cx="872492" cy="767434"/>
            <a:chOff x="6567173" y="5117977"/>
            <a:chExt cx="872492" cy="767434"/>
          </a:xfrm>
        </p:grpSpPr>
        <p:sp>
          <p:nvSpPr>
            <p:cNvPr id="39" name="Oval 38">
              <a:extLst>
                <a:ext uri="{FF2B5EF4-FFF2-40B4-BE49-F238E27FC236}">
                  <a16:creationId xmlns:a16="http://schemas.microsoft.com/office/drawing/2014/main" id="{1F201451-D28D-4FAD-8223-2DAB934B91D3}"/>
                </a:ext>
              </a:extLst>
            </p:cNvPr>
            <p:cNvSpPr/>
            <p:nvPr/>
          </p:nvSpPr>
          <p:spPr>
            <a:xfrm>
              <a:off x="6567173" y="5117977"/>
              <a:ext cx="872492" cy="767434"/>
            </a:xfrm>
            <a:prstGeom prst="ellipse">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1" name="Oval 40">
              <a:extLst>
                <a:ext uri="{FF2B5EF4-FFF2-40B4-BE49-F238E27FC236}">
                  <a16:creationId xmlns:a16="http://schemas.microsoft.com/office/drawing/2014/main" id="{6079122C-9AF3-45EE-8FC7-35E886A5FC6F}"/>
                </a:ext>
              </a:extLst>
            </p:cNvPr>
            <p:cNvSpPr/>
            <p:nvPr/>
          </p:nvSpPr>
          <p:spPr>
            <a:xfrm>
              <a:off x="6667875" y="5231260"/>
              <a:ext cx="655089" cy="575645"/>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42" name="Right Arrow 36">
            <a:extLst>
              <a:ext uri="{FF2B5EF4-FFF2-40B4-BE49-F238E27FC236}">
                <a16:creationId xmlns:a16="http://schemas.microsoft.com/office/drawing/2014/main" id="{9DAC4BB0-EBAB-4FDF-8EAC-58777A8BCFC0}"/>
              </a:ext>
            </a:extLst>
          </p:cNvPr>
          <p:cNvSpPr/>
          <p:nvPr/>
        </p:nvSpPr>
        <p:spPr>
          <a:xfrm rot="5400000">
            <a:off x="7547335" y="4087998"/>
            <a:ext cx="667330" cy="502728"/>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43" name="Group 42">
            <a:extLst>
              <a:ext uri="{FF2B5EF4-FFF2-40B4-BE49-F238E27FC236}">
                <a16:creationId xmlns:a16="http://schemas.microsoft.com/office/drawing/2014/main" id="{A57319BB-805B-4C83-949A-192E36984CC8}"/>
              </a:ext>
            </a:extLst>
          </p:cNvPr>
          <p:cNvGrpSpPr/>
          <p:nvPr/>
        </p:nvGrpSpPr>
        <p:grpSpPr>
          <a:xfrm>
            <a:off x="7322964" y="4736998"/>
            <a:ext cx="1132073" cy="962442"/>
            <a:chOff x="681486" y="3135702"/>
            <a:chExt cx="966159" cy="1000664"/>
          </a:xfrm>
          <a:solidFill>
            <a:schemeClr val="accent6">
              <a:lumMod val="60000"/>
              <a:lumOff val="40000"/>
            </a:schemeClr>
          </a:solidFill>
        </p:grpSpPr>
        <p:sp>
          <p:nvSpPr>
            <p:cNvPr id="44" name="Oval 43">
              <a:extLst>
                <a:ext uri="{FF2B5EF4-FFF2-40B4-BE49-F238E27FC236}">
                  <a16:creationId xmlns:a16="http://schemas.microsoft.com/office/drawing/2014/main" id="{BDC614BA-5FDB-4CFF-A3D1-E4195FDC0BCA}"/>
                </a:ext>
              </a:extLst>
            </p:cNvPr>
            <p:cNvSpPr/>
            <p:nvPr/>
          </p:nvSpPr>
          <p:spPr>
            <a:xfrm>
              <a:off x="681486" y="3135702"/>
              <a:ext cx="966159" cy="1000664"/>
            </a:xfrm>
            <a:prstGeom prst="ellipse">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5" name="Oval 44">
              <a:extLst>
                <a:ext uri="{FF2B5EF4-FFF2-40B4-BE49-F238E27FC236}">
                  <a16:creationId xmlns:a16="http://schemas.microsoft.com/office/drawing/2014/main" id="{8495129F-3B7F-4764-91D8-D36B49BC1DD2}"/>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2" name="TextBox 11">
            <a:extLst>
              <a:ext uri="{FF2B5EF4-FFF2-40B4-BE49-F238E27FC236}">
                <a16:creationId xmlns:a16="http://schemas.microsoft.com/office/drawing/2014/main" id="{19224448-BE5E-4FC4-B322-E924E69E52D9}"/>
              </a:ext>
            </a:extLst>
          </p:cNvPr>
          <p:cNvSpPr txBox="1"/>
          <p:nvPr/>
        </p:nvSpPr>
        <p:spPr>
          <a:xfrm>
            <a:off x="6060575" y="5752546"/>
            <a:ext cx="3791102" cy="646331"/>
          </a:xfrm>
          <a:prstGeom prst="rect">
            <a:avLst/>
          </a:prstGeom>
          <a:noFill/>
        </p:spPr>
        <p:txBody>
          <a:bodyPr wrap="none" rtlCol="0">
            <a:spAutoFit/>
          </a:bodyPr>
          <a:lstStyle/>
          <a:p>
            <a:pPr algn="ctr"/>
            <a:r>
              <a:rPr lang="en-US" b="1" u="sng" dirty="0"/>
              <a:t>TRANSPLANT</a:t>
            </a:r>
          </a:p>
          <a:p>
            <a:pPr algn="ctr"/>
            <a:r>
              <a:rPr lang="en-US" dirty="0"/>
              <a:t>(an option for the few privileged ones)</a:t>
            </a:r>
          </a:p>
        </p:txBody>
      </p:sp>
      <p:sp>
        <p:nvSpPr>
          <p:cNvPr id="15" name="TextBox 14">
            <a:extLst>
              <a:ext uri="{FF2B5EF4-FFF2-40B4-BE49-F238E27FC236}">
                <a16:creationId xmlns:a16="http://schemas.microsoft.com/office/drawing/2014/main" id="{92C0BA86-7760-4923-99FB-918B556BECE9}"/>
              </a:ext>
            </a:extLst>
          </p:cNvPr>
          <p:cNvSpPr txBox="1"/>
          <p:nvPr/>
        </p:nvSpPr>
        <p:spPr>
          <a:xfrm>
            <a:off x="7629636" y="1140134"/>
            <a:ext cx="2081852" cy="1200329"/>
          </a:xfrm>
          <a:prstGeom prst="rect">
            <a:avLst/>
          </a:prstGeom>
          <a:noFill/>
        </p:spPr>
        <p:txBody>
          <a:bodyPr wrap="none" rtlCol="0">
            <a:spAutoFit/>
          </a:bodyPr>
          <a:lstStyle/>
          <a:p>
            <a:r>
              <a:rPr lang="en-US" dirty="0"/>
              <a:t>Outcomes:</a:t>
            </a:r>
          </a:p>
          <a:p>
            <a:pPr marL="285750" indent="-285750">
              <a:buFontTx/>
              <a:buChar char="-"/>
            </a:pPr>
            <a:r>
              <a:rPr lang="en-US" dirty="0"/>
              <a:t>Liver</a:t>
            </a:r>
          </a:p>
          <a:p>
            <a:pPr marL="285750" indent="-285750">
              <a:buFontTx/>
              <a:buChar char="-"/>
            </a:pPr>
            <a:r>
              <a:rPr lang="en-US" dirty="0"/>
              <a:t>Cardio-metabolic</a:t>
            </a:r>
          </a:p>
          <a:p>
            <a:pPr marL="285750" indent="-285750">
              <a:buFontTx/>
              <a:buChar char="-"/>
            </a:pPr>
            <a:r>
              <a:rPr lang="en-US" dirty="0"/>
              <a:t>cancer</a:t>
            </a:r>
          </a:p>
        </p:txBody>
      </p:sp>
      <p:cxnSp>
        <p:nvCxnSpPr>
          <p:cNvPr id="23" name="Straight Connector 22">
            <a:extLst>
              <a:ext uri="{FF2B5EF4-FFF2-40B4-BE49-F238E27FC236}">
                <a16:creationId xmlns:a16="http://schemas.microsoft.com/office/drawing/2014/main" id="{5B273753-E403-40BA-B0BF-7825AD83E92B}"/>
              </a:ext>
            </a:extLst>
          </p:cNvPr>
          <p:cNvCxnSpPr/>
          <p:nvPr/>
        </p:nvCxnSpPr>
        <p:spPr>
          <a:xfrm flipV="1">
            <a:off x="1037965" y="2277122"/>
            <a:ext cx="4710406" cy="310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902CCEF-8E90-441B-9428-726376E6DDD4}"/>
              </a:ext>
            </a:extLst>
          </p:cNvPr>
          <p:cNvCxnSpPr/>
          <p:nvPr/>
        </p:nvCxnSpPr>
        <p:spPr>
          <a:xfrm flipV="1">
            <a:off x="6006511" y="2248091"/>
            <a:ext cx="4710406" cy="310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16D8850C-98C3-494D-B8D6-8CF3082E4E7B}"/>
              </a:ext>
            </a:extLst>
          </p:cNvPr>
          <p:cNvSpPr txBox="1"/>
          <p:nvPr/>
        </p:nvSpPr>
        <p:spPr>
          <a:xfrm>
            <a:off x="2415654" y="1140134"/>
            <a:ext cx="2081852" cy="1200329"/>
          </a:xfrm>
          <a:prstGeom prst="rect">
            <a:avLst/>
          </a:prstGeom>
          <a:noFill/>
        </p:spPr>
        <p:txBody>
          <a:bodyPr wrap="none" rtlCol="0">
            <a:spAutoFit/>
          </a:bodyPr>
          <a:lstStyle/>
          <a:p>
            <a:r>
              <a:rPr lang="en-US" dirty="0"/>
              <a:t>Outcomes:</a:t>
            </a:r>
          </a:p>
          <a:p>
            <a:pPr marL="285750" indent="-285750">
              <a:buFontTx/>
              <a:buChar char="-"/>
            </a:pPr>
            <a:r>
              <a:rPr lang="en-US" dirty="0"/>
              <a:t>Cardio-metabolic</a:t>
            </a:r>
          </a:p>
          <a:p>
            <a:pPr marL="285750" indent="-285750">
              <a:buFontTx/>
              <a:buChar char="-"/>
            </a:pPr>
            <a:r>
              <a:rPr lang="en-US" dirty="0"/>
              <a:t>Cancer</a:t>
            </a:r>
          </a:p>
          <a:p>
            <a:pPr marL="285750" indent="-285750">
              <a:buFontTx/>
              <a:buChar char="-"/>
            </a:pPr>
            <a:r>
              <a:rPr lang="en-US" dirty="0"/>
              <a:t>Liver</a:t>
            </a:r>
          </a:p>
        </p:txBody>
      </p:sp>
      <p:sp>
        <p:nvSpPr>
          <p:cNvPr id="48" name="TextBox 47">
            <a:extLst>
              <a:ext uri="{FF2B5EF4-FFF2-40B4-BE49-F238E27FC236}">
                <a16:creationId xmlns:a16="http://schemas.microsoft.com/office/drawing/2014/main" id="{83FB477B-EE3C-4FB1-9703-2A3A11AE503C}"/>
              </a:ext>
            </a:extLst>
          </p:cNvPr>
          <p:cNvSpPr txBox="1"/>
          <p:nvPr/>
        </p:nvSpPr>
        <p:spPr>
          <a:xfrm>
            <a:off x="5136055" y="6313483"/>
            <a:ext cx="6451318" cy="276999"/>
          </a:xfrm>
          <a:prstGeom prst="rect">
            <a:avLst/>
          </a:prstGeom>
          <a:noFill/>
        </p:spPr>
        <p:txBody>
          <a:bodyPr wrap="none" rtlCol="0">
            <a:spAutoFit/>
          </a:bodyPr>
          <a:lstStyle/>
          <a:p>
            <a:r>
              <a:rPr lang="en-US" sz="1200" dirty="0"/>
              <a:t>Based on Sanyal et al, NEJM 2021, Taylor et al Gastroenterology 2020, </a:t>
            </a:r>
            <a:r>
              <a:rPr lang="en-US" sz="1200" dirty="0" err="1"/>
              <a:t>Hagstrom</a:t>
            </a:r>
            <a:r>
              <a:rPr lang="en-US" sz="1200" dirty="0"/>
              <a:t> et al J Hepatol 2018</a:t>
            </a:r>
          </a:p>
        </p:txBody>
      </p:sp>
      <p:grpSp>
        <p:nvGrpSpPr>
          <p:cNvPr id="40" name="Group 39">
            <a:extLst>
              <a:ext uri="{FF2B5EF4-FFF2-40B4-BE49-F238E27FC236}">
                <a16:creationId xmlns:a16="http://schemas.microsoft.com/office/drawing/2014/main" id="{55C72347-7838-4079-9BA0-1C84ED6FABE9}"/>
              </a:ext>
            </a:extLst>
          </p:cNvPr>
          <p:cNvGrpSpPr/>
          <p:nvPr/>
        </p:nvGrpSpPr>
        <p:grpSpPr>
          <a:xfrm>
            <a:off x="2011101" y="3122380"/>
            <a:ext cx="1132073" cy="962442"/>
            <a:chOff x="681486" y="3135702"/>
            <a:chExt cx="966159" cy="1000664"/>
          </a:xfrm>
        </p:grpSpPr>
        <p:sp>
          <p:nvSpPr>
            <p:cNvPr id="49" name="Oval 48">
              <a:extLst>
                <a:ext uri="{FF2B5EF4-FFF2-40B4-BE49-F238E27FC236}">
                  <a16:creationId xmlns:a16="http://schemas.microsoft.com/office/drawing/2014/main" id="{EBE34C77-CF47-4C85-80AE-E46B25996F05}"/>
                </a:ext>
              </a:extLst>
            </p:cNvPr>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0" name="Oval 49">
              <a:extLst>
                <a:ext uri="{FF2B5EF4-FFF2-40B4-BE49-F238E27FC236}">
                  <a16:creationId xmlns:a16="http://schemas.microsoft.com/office/drawing/2014/main" id="{808197F1-EF72-42C1-A475-182D0855BF04}"/>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51" name="Right Arrow 37">
            <a:extLst>
              <a:ext uri="{FF2B5EF4-FFF2-40B4-BE49-F238E27FC236}">
                <a16:creationId xmlns:a16="http://schemas.microsoft.com/office/drawing/2014/main" id="{12A301BA-3075-4813-8B8B-EE71FB4044A3}"/>
              </a:ext>
            </a:extLst>
          </p:cNvPr>
          <p:cNvSpPr/>
          <p:nvPr/>
        </p:nvSpPr>
        <p:spPr>
          <a:xfrm>
            <a:off x="3173811" y="3179394"/>
            <a:ext cx="371351" cy="69279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2" name="TextBox 51">
            <a:extLst>
              <a:ext uri="{FF2B5EF4-FFF2-40B4-BE49-F238E27FC236}">
                <a16:creationId xmlns:a16="http://schemas.microsoft.com/office/drawing/2014/main" id="{C42F8EB6-EDDF-45AB-B8F1-2A10CDCBEBEC}"/>
              </a:ext>
            </a:extLst>
          </p:cNvPr>
          <p:cNvSpPr txBox="1"/>
          <p:nvPr/>
        </p:nvSpPr>
        <p:spPr>
          <a:xfrm>
            <a:off x="3600960" y="2332439"/>
            <a:ext cx="1186543" cy="830997"/>
          </a:xfrm>
          <a:prstGeom prst="rect">
            <a:avLst/>
          </a:prstGeom>
          <a:noFill/>
        </p:spPr>
        <p:txBody>
          <a:bodyPr wrap="none" rtlCol="0">
            <a:spAutoFit/>
          </a:bodyPr>
          <a:lstStyle/>
          <a:p>
            <a:pPr algn="ctr"/>
            <a:r>
              <a:rPr lang="en-US" sz="2400" dirty="0"/>
              <a:t>NASH + </a:t>
            </a:r>
          </a:p>
          <a:p>
            <a:pPr algn="ctr"/>
            <a:r>
              <a:rPr lang="en-US" sz="2400" dirty="0"/>
              <a:t>fibrosis</a:t>
            </a:r>
          </a:p>
        </p:txBody>
      </p:sp>
      <p:pic>
        <p:nvPicPr>
          <p:cNvPr id="3" name="Graphic 2" descr="No sign with solid fill">
            <a:extLst>
              <a:ext uri="{FF2B5EF4-FFF2-40B4-BE49-F238E27FC236}">
                <a16:creationId xmlns:a16="http://schemas.microsoft.com/office/drawing/2014/main" id="{D7903CBC-D0DC-4DDD-BE15-2ABFE8FB87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5907" y="3147577"/>
            <a:ext cx="625012" cy="625012"/>
          </a:xfrm>
          <a:prstGeom prst="rect">
            <a:avLst/>
          </a:prstGeom>
        </p:spPr>
      </p:pic>
      <p:cxnSp>
        <p:nvCxnSpPr>
          <p:cNvPr id="16" name="Straight Arrow Connector 15">
            <a:extLst>
              <a:ext uri="{FF2B5EF4-FFF2-40B4-BE49-F238E27FC236}">
                <a16:creationId xmlns:a16="http://schemas.microsoft.com/office/drawing/2014/main" id="{FE7A5A1C-C574-4513-921C-291EAAA1DEB3}"/>
              </a:ext>
            </a:extLst>
          </p:cNvPr>
          <p:cNvCxnSpPr>
            <a:cxnSpLocks/>
          </p:cNvCxnSpPr>
          <p:nvPr/>
        </p:nvCxnSpPr>
        <p:spPr>
          <a:xfrm flipH="1" flipV="1">
            <a:off x="5826969" y="4078823"/>
            <a:ext cx="13163" cy="4271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6F4559-9E5D-4FD8-897C-0DFC2FAE68B4}"/>
              </a:ext>
            </a:extLst>
          </p:cNvPr>
          <p:cNvSpPr txBox="1"/>
          <p:nvPr/>
        </p:nvSpPr>
        <p:spPr>
          <a:xfrm>
            <a:off x="5111330" y="4470523"/>
            <a:ext cx="1790362" cy="369332"/>
          </a:xfrm>
          <a:prstGeom prst="rect">
            <a:avLst/>
          </a:prstGeom>
          <a:noFill/>
        </p:spPr>
        <p:txBody>
          <a:bodyPr wrap="none" rtlCol="0">
            <a:spAutoFit/>
          </a:bodyPr>
          <a:lstStyle/>
          <a:p>
            <a:r>
              <a:rPr lang="en-US" dirty="0"/>
              <a:t>Study population</a:t>
            </a:r>
          </a:p>
        </p:txBody>
      </p:sp>
      <p:grpSp>
        <p:nvGrpSpPr>
          <p:cNvPr id="53" name="Group 52">
            <a:extLst>
              <a:ext uri="{FF2B5EF4-FFF2-40B4-BE49-F238E27FC236}">
                <a16:creationId xmlns:a16="http://schemas.microsoft.com/office/drawing/2014/main" id="{0914BAF2-F9EF-4C3E-A5A2-7661B1EF378B}"/>
              </a:ext>
            </a:extLst>
          </p:cNvPr>
          <p:cNvGrpSpPr/>
          <p:nvPr/>
        </p:nvGrpSpPr>
        <p:grpSpPr>
          <a:xfrm>
            <a:off x="10593380" y="6525659"/>
            <a:ext cx="1508140" cy="369332"/>
            <a:chOff x="10609338" y="6488668"/>
            <a:chExt cx="1508140" cy="369332"/>
          </a:xfrm>
        </p:grpSpPr>
        <p:pic>
          <p:nvPicPr>
            <p:cNvPr id="54" name="Picture 188">
              <a:extLst>
                <a:ext uri="{FF2B5EF4-FFF2-40B4-BE49-F238E27FC236}">
                  <a16:creationId xmlns:a16="http://schemas.microsoft.com/office/drawing/2014/main" id="{2D6BC4A7-FC2B-4881-899E-2D107A5520B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a:extLst>
                <a:ext uri="{FF2B5EF4-FFF2-40B4-BE49-F238E27FC236}">
                  <a16:creationId xmlns:a16="http://schemas.microsoft.com/office/drawing/2014/main" id="{D0A42288-8EE2-41E2-AD56-56FF48558441}"/>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1972168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B493-6DC0-4ABD-8E87-DB11C3DD55A8}"/>
              </a:ext>
            </a:extLst>
          </p:cNvPr>
          <p:cNvSpPr>
            <a:spLocks noGrp="1"/>
          </p:cNvSpPr>
          <p:nvPr>
            <p:ph type="title"/>
          </p:nvPr>
        </p:nvSpPr>
        <p:spPr/>
        <p:txBody>
          <a:bodyPr/>
          <a:lstStyle/>
          <a:p>
            <a:r>
              <a:rPr lang="en-US" dirty="0">
                <a:solidFill>
                  <a:srgbClr val="0000FF"/>
                </a:solidFill>
              </a:rPr>
              <a:t>Consider an ordinal outcome for compensated cirrhosis</a:t>
            </a:r>
          </a:p>
        </p:txBody>
      </p:sp>
      <p:sp>
        <p:nvSpPr>
          <p:cNvPr id="4" name="Content Placeholder 3">
            <a:extLst>
              <a:ext uri="{FF2B5EF4-FFF2-40B4-BE49-F238E27FC236}">
                <a16:creationId xmlns:a16="http://schemas.microsoft.com/office/drawing/2014/main" id="{5F2AD6A8-3EE7-45CC-BCBF-5DC914F32C69}"/>
              </a:ext>
            </a:extLst>
          </p:cNvPr>
          <p:cNvSpPr>
            <a:spLocks noGrp="1"/>
          </p:cNvSpPr>
          <p:nvPr>
            <p:ph idx="1"/>
          </p:nvPr>
        </p:nvSpPr>
        <p:spPr/>
        <p:txBody>
          <a:bodyPr/>
          <a:lstStyle/>
          <a:p>
            <a:r>
              <a:rPr lang="en-US" dirty="0"/>
              <a:t>Alive with cirrhosis regression and no events without CSPH</a:t>
            </a:r>
          </a:p>
          <a:p>
            <a:r>
              <a:rPr lang="en-US" dirty="0"/>
              <a:t>Alive with cirrhosis but without events or CSPH</a:t>
            </a:r>
          </a:p>
          <a:p>
            <a:r>
              <a:rPr lang="en-US" dirty="0"/>
              <a:t>Alive with cirrhosis but without events but CSPH present</a:t>
            </a:r>
          </a:p>
          <a:p>
            <a:r>
              <a:rPr lang="en-US" dirty="0"/>
              <a:t>Alive with cirrhosis and MELD &gt; 15 from &lt; 12</a:t>
            </a:r>
          </a:p>
          <a:p>
            <a:r>
              <a:rPr lang="en-US" dirty="0"/>
              <a:t>Alive with one sentinel event (ascites, encephalopathy, bleeding)</a:t>
            </a:r>
          </a:p>
          <a:p>
            <a:r>
              <a:rPr lang="en-US" dirty="0"/>
              <a:t>Alive with multiple events (can we include CVS, cancer, eGFR here)</a:t>
            </a:r>
          </a:p>
          <a:p>
            <a:r>
              <a:rPr lang="en-US" dirty="0"/>
              <a:t>Dead</a:t>
            </a:r>
          </a:p>
        </p:txBody>
      </p:sp>
      <p:grpSp>
        <p:nvGrpSpPr>
          <p:cNvPr id="5" name="Group 4">
            <a:extLst>
              <a:ext uri="{FF2B5EF4-FFF2-40B4-BE49-F238E27FC236}">
                <a16:creationId xmlns:a16="http://schemas.microsoft.com/office/drawing/2014/main" id="{4DBA2BED-DB33-4664-A342-C6E61E7D781A}"/>
              </a:ext>
            </a:extLst>
          </p:cNvPr>
          <p:cNvGrpSpPr/>
          <p:nvPr/>
        </p:nvGrpSpPr>
        <p:grpSpPr>
          <a:xfrm>
            <a:off x="10593380" y="6525659"/>
            <a:ext cx="1508140" cy="369332"/>
            <a:chOff x="10609338" y="6488668"/>
            <a:chExt cx="1508140" cy="369332"/>
          </a:xfrm>
        </p:grpSpPr>
        <p:pic>
          <p:nvPicPr>
            <p:cNvPr id="6" name="Picture 188">
              <a:extLst>
                <a:ext uri="{FF2B5EF4-FFF2-40B4-BE49-F238E27FC236}">
                  <a16:creationId xmlns:a16="http://schemas.microsoft.com/office/drawing/2014/main" id="{69E89FF9-9B65-4E90-837C-62FED2B79E0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E976E35D-0389-425D-98A7-41CD59611D56}"/>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527293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5617" y="171281"/>
            <a:ext cx="11305309" cy="702015"/>
          </a:xfrm>
        </p:spPr>
        <p:txBody>
          <a:bodyPr>
            <a:normAutofit fontScale="90000"/>
          </a:bodyPr>
          <a:lstStyle/>
          <a:p>
            <a:r>
              <a:rPr lang="en-US" dirty="0">
                <a:solidFill>
                  <a:srgbClr val="0000FF"/>
                </a:solidFill>
              </a:rPr>
              <a:t>The MASLD metro line- stopping the train and turning it around</a:t>
            </a:r>
          </a:p>
        </p:txBody>
      </p:sp>
      <p:grpSp>
        <p:nvGrpSpPr>
          <p:cNvPr id="9" name="Group 8"/>
          <p:cNvGrpSpPr/>
          <p:nvPr/>
        </p:nvGrpSpPr>
        <p:grpSpPr>
          <a:xfrm>
            <a:off x="114698" y="3120982"/>
            <a:ext cx="1132073" cy="962442"/>
            <a:chOff x="681486" y="3135702"/>
            <a:chExt cx="966159" cy="1000664"/>
          </a:xfrm>
        </p:grpSpPr>
        <p:sp>
          <p:nvSpPr>
            <p:cNvPr id="8" name="Oval 7"/>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 name="Oval 6"/>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3" name="Right Arrow 12"/>
          <p:cNvSpPr/>
          <p:nvPr/>
        </p:nvSpPr>
        <p:spPr>
          <a:xfrm>
            <a:off x="1294014" y="3246474"/>
            <a:ext cx="654954"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9" name="TextBox 18"/>
          <p:cNvSpPr txBox="1"/>
          <p:nvPr/>
        </p:nvSpPr>
        <p:spPr>
          <a:xfrm>
            <a:off x="5161058" y="2292658"/>
            <a:ext cx="1234633" cy="830997"/>
          </a:xfrm>
          <a:prstGeom prst="rect">
            <a:avLst/>
          </a:prstGeom>
          <a:noFill/>
        </p:spPr>
        <p:txBody>
          <a:bodyPr wrap="none" rtlCol="0">
            <a:spAutoFit/>
          </a:bodyPr>
          <a:lstStyle/>
          <a:p>
            <a:pPr algn="ctr"/>
            <a:r>
              <a:rPr lang="en-US" sz="2400" dirty="0"/>
              <a:t>NASH + </a:t>
            </a:r>
          </a:p>
          <a:p>
            <a:pPr algn="ctr"/>
            <a:r>
              <a:rPr lang="en-US" sz="2400" dirty="0"/>
              <a:t>cirrhosis</a:t>
            </a:r>
          </a:p>
        </p:txBody>
      </p:sp>
      <p:sp>
        <p:nvSpPr>
          <p:cNvPr id="21" name="TextBox 20"/>
          <p:cNvSpPr txBox="1"/>
          <p:nvPr/>
        </p:nvSpPr>
        <p:spPr>
          <a:xfrm>
            <a:off x="2095332" y="2525467"/>
            <a:ext cx="963610" cy="461665"/>
          </a:xfrm>
          <a:prstGeom prst="rect">
            <a:avLst/>
          </a:prstGeom>
          <a:noFill/>
        </p:spPr>
        <p:txBody>
          <a:bodyPr wrap="square" rtlCol="0">
            <a:spAutoFit/>
          </a:bodyPr>
          <a:lstStyle/>
          <a:p>
            <a:r>
              <a:rPr lang="en-US" sz="2400" dirty="0"/>
              <a:t>NASH</a:t>
            </a:r>
          </a:p>
        </p:txBody>
      </p:sp>
      <p:sp>
        <p:nvSpPr>
          <p:cNvPr id="22" name="TextBox 21"/>
          <p:cNvSpPr txBox="1"/>
          <p:nvPr/>
        </p:nvSpPr>
        <p:spPr>
          <a:xfrm>
            <a:off x="7133209" y="2595396"/>
            <a:ext cx="1645835" cy="461665"/>
          </a:xfrm>
          <a:prstGeom prst="rect">
            <a:avLst/>
          </a:prstGeom>
          <a:noFill/>
        </p:spPr>
        <p:txBody>
          <a:bodyPr wrap="none" rtlCol="0">
            <a:spAutoFit/>
          </a:bodyPr>
          <a:lstStyle/>
          <a:p>
            <a:r>
              <a:rPr lang="en-US" sz="2400" dirty="0"/>
              <a:t>OUTCOMES</a:t>
            </a:r>
          </a:p>
        </p:txBody>
      </p:sp>
      <p:sp>
        <p:nvSpPr>
          <p:cNvPr id="37" name="Right Arrow 36"/>
          <p:cNvSpPr/>
          <p:nvPr/>
        </p:nvSpPr>
        <p:spPr>
          <a:xfrm>
            <a:off x="6465879" y="3120983"/>
            <a:ext cx="667330"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24" name="Group 23"/>
          <p:cNvGrpSpPr/>
          <p:nvPr/>
        </p:nvGrpSpPr>
        <p:grpSpPr>
          <a:xfrm>
            <a:off x="5267515" y="3051496"/>
            <a:ext cx="1132073" cy="962442"/>
            <a:chOff x="681486" y="3135702"/>
            <a:chExt cx="966159" cy="1000664"/>
          </a:xfrm>
        </p:grpSpPr>
        <p:sp>
          <p:nvSpPr>
            <p:cNvPr id="25" name="Oval 24"/>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Oval 25"/>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grpSp>
        <p:nvGrpSpPr>
          <p:cNvPr id="27" name="Group 26"/>
          <p:cNvGrpSpPr/>
          <p:nvPr/>
        </p:nvGrpSpPr>
        <p:grpSpPr>
          <a:xfrm>
            <a:off x="7322964" y="2986158"/>
            <a:ext cx="1132073" cy="962442"/>
            <a:chOff x="681486" y="3135702"/>
            <a:chExt cx="966159" cy="1000664"/>
          </a:xfrm>
        </p:grpSpPr>
        <p:sp>
          <p:nvSpPr>
            <p:cNvPr id="28" name="Oval 27"/>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9" name="Oval 28"/>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grpSp>
        <p:nvGrpSpPr>
          <p:cNvPr id="30" name="Group 29"/>
          <p:cNvGrpSpPr/>
          <p:nvPr/>
        </p:nvGrpSpPr>
        <p:grpSpPr>
          <a:xfrm>
            <a:off x="3586400" y="3089371"/>
            <a:ext cx="1132073" cy="962442"/>
            <a:chOff x="681486" y="3135702"/>
            <a:chExt cx="966159" cy="1000664"/>
          </a:xfrm>
        </p:grpSpPr>
        <p:sp>
          <p:nvSpPr>
            <p:cNvPr id="33" name="Oval 32"/>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6" name="Oval 35"/>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38" name="Right Arrow 37"/>
          <p:cNvSpPr/>
          <p:nvPr/>
        </p:nvSpPr>
        <p:spPr>
          <a:xfrm>
            <a:off x="4815068" y="3163436"/>
            <a:ext cx="371351"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TextBox 4"/>
          <p:cNvSpPr txBox="1"/>
          <p:nvPr/>
        </p:nvSpPr>
        <p:spPr>
          <a:xfrm>
            <a:off x="342624" y="2492564"/>
            <a:ext cx="832279" cy="461665"/>
          </a:xfrm>
          <a:prstGeom prst="rect">
            <a:avLst/>
          </a:prstGeom>
          <a:noFill/>
        </p:spPr>
        <p:txBody>
          <a:bodyPr wrap="none" rtlCol="0">
            <a:spAutoFit/>
          </a:bodyPr>
          <a:lstStyle/>
          <a:p>
            <a:r>
              <a:rPr lang="en-US" sz="2400" dirty="0"/>
              <a:t>NAFL</a:t>
            </a:r>
          </a:p>
        </p:txBody>
      </p:sp>
      <p:grpSp>
        <p:nvGrpSpPr>
          <p:cNvPr id="31" name="Group 30">
            <a:extLst>
              <a:ext uri="{FF2B5EF4-FFF2-40B4-BE49-F238E27FC236}">
                <a16:creationId xmlns:a16="http://schemas.microsoft.com/office/drawing/2014/main" id="{45B6B1EE-722B-4CFF-8F5E-56A89C11D222}"/>
              </a:ext>
            </a:extLst>
          </p:cNvPr>
          <p:cNvGrpSpPr/>
          <p:nvPr/>
        </p:nvGrpSpPr>
        <p:grpSpPr>
          <a:xfrm>
            <a:off x="9387531" y="2960985"/>
            <a:ext cx="1132073" cy="962442"/>
            <a:chOff x="681486" y="3135702"/>
            <a:chExt cx="966159" cy="1000664"/>
          </a:xfrm>
        </p:grpSpPr>
        <p:sp>
          <p:nvSpPr>
            <p:cNvPr id="32" name="Oval 31">
              <a:extLst>
                <a:ext uri="{FF2B5EF4-FFF2-40B4-BE49-F238E27FC236}">
                  <a16:creationId xmlns:a16="http://schemas.microsoft.com/office/drawing/2014/main" id="{1DADBB2A-6773-4977-B64F-C85721406993}"/>
                </a:ext>
              </a:extLst>
            </p:cNvPr>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4" name="Oval 33">
              <a:extLst>
                <a:ext uri="{FF2B5EF4-FFF2-40B4-BE49-F238E27FC236}">
                  <a16:creationId xmlns:a16="http://schemas.microsoft.com/office/drawing/2014/main" id="{5CB9086E-81CE-4B7D-A436-F2D13A711E11}"/>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35" name="Right Arrow 36">
            <a:extLst>
              <a:ext uri="{FF2B5EF4-FFF2-40B4-BE49-F238E27FC236}">
                <a16:creationId xmlns:a16="http://schemas.microsoft.com/office/drawing/2014/main" id="{7D1B62EB-A63B-4086-9230-F741244DA8D7}"/>
              </a:ext>
            </a:extLst>
          </p:cNvPr>
          <p:cNvSpPr/>
          <p:nvPr/>
        </p:nvSpPr>
        <p:spPr>
          <a:xfrm>
            <a:off x="8587619" y="3120982"/>
            <a:ext cx="667330" cy="6927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 name="TextBox 3">
            <a:extLst>
              <a:ext uri="{FF2B5EF4-FFF2-40B4-BE49-F238E27FC236}">
                <a16:creationId xmlns:a16="http://schemas.microsoft.com/office/drawing/2014/main" id="{A8BF57DC-4FB1-4273-BB2D-C914251DE9A8}"/>
              </a:ext>
            </a:extLst>
          </p:cNvPr>
          <p:cNvSpPr txBox="1"/>
          <p:nvPr/>
        </p:nvSpPr>
        <p:spPr>
          <a:xfrm>
            <a:off x="9190217" y="2584646"/>
            <a:ext cx="1526700" cy="461665"/>
          </a:xfrm>
          <a:prstGeom prst="rect">
            <a:avLst/>
          </a:prstGeom>
          <a:noFill/>
        </p:spPr>
        <p:txBody>
          <a:bodyPr wrap="none" rtlCol="0">
            <a:spAutoFit/>
          </a:bodyPr>
          <a:lstStyle/>
          <a:p>
            <a:r>
              <a:rPr lang="en-US" sz="2400" dirty="0"/>
              <a:t>CEMETERY</a:t>
            </a:r>
          </a:p>
        </p:txBody>
      </p:sp>
      <p:grpSp>
        <p:nvGrpSpPr>
          <p:cNvPr id="11" name="Group 10">
            <a:extLst>
              <a:ext uri="{FF2B5EF4-FFF2-40B4-BE49-F238E27FC236}">
                <a16:creationId xmlns:a16="http://schemas.microsoft.com/office/drawing/2014/main" id="{3CD736B5-AC64-48EF-8EE1-E5C06D3D57FA}"/>
              </a:ext>
            </a:extLst>
          </p:cNvPr>
          <p:cNvGrpSpPr/>
          <p:nvPr/>
        </p:nvGrpSpPr>
        <p:grpSpPr>
          <a:xfrm>
            <a:off x="7452754" y="3083661"/>
            <a:ext cx="872492" cy="767434"/>
            <a:chOff x="6567173" y="5117977"/>
            <a:chExt cx="872492" cy="767434"/>
          </a:xfrm>
        </p:grpSpPr>
        <p:sp>
          <p:nvSpPr>
            <p:cNvPr id="39" name="Oval 38">
              <a:extLst>
                <a:ext uri="{FF2B5EF4-FFF2-40B4-BE49-F238E27FC236}">
                  <a16:creationId xmlns:a16="http://schemas.microsoft.com/office/drawing/2014/main" id="{1F201451-D28D-4FAD-8223-2DAB934B91D3}"/>
                </a:ext>
              </a:extLst>
            </p:cNvPr>
            <p:cNvSpPr/>
            <p:nvPr/>
          </p:nvSpPr>
          <p:spPr>
            <a:xfrm>
              <a:off x="6567173" y="5117977"/>
              <a:ext cx="872492" cy="767434"/>
            </a:xfrm>
            <a:prstGeom prst="ellipse">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1" name="Oval 40">
              <a:extLst>
                <a:ext uri="{FF2B5EF4-FFF2-40B4-BE49-F238E27FC236}">
                  <a16:creationId xmlns:a16="http://schemas.microsoft.com/office/drawing/2014/main" id="{6079122C-9AF3-45EE-8FC7-35E886A5FC6F}"/>
                </a:ext>
              </a:extLst>
            </p:cNvPr>
            <p:cNvSpPr/>
            <p:nvPr/>
          </p:nvSpPr>
          <p:spPr>
            <a:xfrm>
              <a:off x="6667875" y="5231260"/>
              <a:ext cx="655089" cy="575645"/>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42" name="Right Arrow 36">
            <a:extLst>
              <a:ext uri="{FF2B5EF4-FFF2-40B4-BE49-F238E27FC236}">
                <a16:creationId xmlns:a16="http://schemas.microsoft.com/office/drawing/2014/main" id="{9DAC4BB0-EBAB-4FDF-8EAC-58777A8BCFC0}"/>
              </a:ext>
            </a:extLst>
          </p:cNvPr>
          <p:cNvSpPr/>
          <p:nvPr/>
        </p:nvSpPr>
        <p:spPr>
          <a:xfrm rot="5400000">
            <a:off x="7547335" y="4087998"/>
            <a:ext cx="667330" cy="502728"/>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43" name="Group 42">
            <a:extLst>
              <a:ext uri="{FF2B5EF4-FFF2-40B4-BE49-F238E27FC236}">
                <a16:creationId xmlns:a16="http://schemas.microsoft.com/office/drawing/2014/main" id="{A57319BB-805B-4C83-949A-192E36984CC8}"/>
              </a:ext>
            </a:extLst>
          </p:cNvPr>
          <p:cNvGrpSpPr/>
          <p:nvPr/>
        </p:nvGrpSpPr>
        <p:grpSpPr>
          <a:xfrm>
            <a:off x="7322964" y="4736998"/>
            <a:ext cx="1132073" cy="962442"/>
            <a:chOff x="681486" y="3135702"/>
            <a:chExt cx="966159" cy="1000664"/>
          </a:xfrm>
          <a:solidFill>
            <a:schemeClr val="accent6">
              <a:lumMod val="60000"/>
              <a:lumOff val="40000"/>
            </a:schemeClr>
          </a:solidFill>
        </p:grpSpPr>
        <p:sp>
          <p:nvSpPr>
            <p:cNvPr id="44" name="Oval 43">
              <a:extLst>
                <a:ext uri="{FF2B5EF4-FFF2-40B4-BE49-F238E27FC236}">
                  <a16:creationId xmlns:a16="http://schemas.microsoft.com/office/drawing/2014/main" id="{BDC614BA-5FDB-4CFF-A3D1-E4195FDC0BCA}"/>
                </a:ext>
              </a:extLst>
            </p:cNvPr>
            <p:cNvSpPr/>
            <p:nvPr/>
          </p:nvSpPr>
          <p:spPr>
            <a:xfrm>
              <a:off x="681486" y="3135702"/>
              <a:ext cx="966159" cy="1000664"/>
            </a:xfrm>
            <a:prstGeom prst="ellipse">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5" name="Oval 44">
              <a:extLst>
                <a:ext uri="{FF2B5EF4-FFF2-40B4-BE49-F238E27FC236}">
                  <a16:creationId xmlns:a16="http://schemas.microsoft.com/office/drawing/2014/main" id="{8495129F-3B7F-4764-91D8-D36B49BC1DD2}"/>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12" name="TextBox 11">
            <a:extLst>
              <a:ext uri="{FF2B5EF4-FFF2-40B4-BE49-F238E27FC236}">
                <a16:creationId xmlns:a16="http://schemas.microsoft.com/office/drawing/2014/main" id="{19224448-BE5E-4FC4-B322-E924E69E52D9}"/>
              </a:ext>
            </a:extLst>
          </p:cNvPr>
          <p:cNvSpPr txBox="1"/>
          <p:nvPr/>
        </p:nvSpPr>
        <p:spPr>
          <a:xfrm>
            <a:off x="6060575" y="5752546"/>
            <a:ext cx="3791102" cy="646331"/>
          </a:xfrm>
          <a:prstGeom prst="rect">
            <a:avLst/>
          </a:prstGeom>
          <a:noFill/>
        </p:spPr>
        <p:txBody>
          <a:bodyPr wrap="none" rtlCol="0">
            <a:spAutoFit/>
          </a:bodyPr>
          <a:lstStyle/>
          <a:p>
            <a:pPr algn="ctr"/>
            <a:r>
              <a:rPr lang="en-US" b="1" u="sng" dirty="0"/>
              <a:t>TRANSPLANT</a:t>
            </a:r>
          </a:p>
          <a:p>
            <a:pPr algn="ctr"/>
            <a:r>
              <a:rPr lang="en-US" dirty="0"/>
              <a:t>(an option for the few privileged ones)</a:t>
            </a:r>
          </a:p>
        </p:txBody>
      </p:sp>
      <p:sp>
        <p:nvSpPr>
          <p:cNvPr id="15" name="TextBox 14">
            <a:extLst>
              <a:ext uri="{FF2B5EF4-FFF2-40B4-BE49-F238E27FC236}">
                <a16:creationId xmlns:a16="http://schemas.microsoft.com/office/drawing/2014/main" id="{92C0BA86-7760-4923-99FB-918B556BECE9}"/>
              </a:ext>
            </a:extLst>
          </p:cNvPr>
          <p:cNvSpPr txBox="1"/>
          <p:nvPr/>
        </p:nvSpPr>
        <p:spPr>
          <a:xfrm>
            <a:off x="7629636" y="1140134"/>
            <a:ext cx="2081852" cy="1200329"/>
          </a:xfrm>
          <a:prstGeom prst="rect">
            <a:avLst/>
          </a:prstGeom>
          <a:noFill/>
        </p:spPr>
        <p:txBody>
          <a:bodyPr wrap="none" rtlCol="0">
            <a:spAutoFit/>
          </a:bodyPr>
          <a:lstStyle/>
          <a:p>
            <a:r>
              <a:rPr lang="en-US" dirty="0"/>
              <a:t>Outcomes:</a:t>
            </a:r>
          </a:p>
          <a:p>
            <a:pPr marL="285750" indent="-285750">
              <a:buFontTx/>
              <a:buChar char="-"/>
            </a:pPr>
            <a:r>
              <a:rPr lang="en-US" dirty="0"/>
              <a:t>Liver</a:t>
            </a:r>
          </a:p>
          <a:p>
            <a:pPr marL="285750" indent="-285750">
              <a:buFontTx/>
              <a:buChar char="-"/>
            </a:pPr>
            <a:r>
              <a:rPr lang="en-US" dirty="0"/>
              <a:t>Cardio-metabolic</a:t>
            </a:r>
          </a:p>
          <a:p>
            <a:pPr marL="285750" indent="-285750">
              <a:buFontTx/>
              <a:buChar char="-"/>
            </a:pPr>
            <a:r>
              <a:rPr lang="en-US" dirty="0"/>
              <a:t>cancer</a:t>
            </a:r>
          </a:p>
        </p:txBody>
      </p:sp>
      <p:cxnSp>
        <p:nvCxnSpPr>
          <p:cNvPr id="23" name="Straight Connector 22">
            <a:extLst>
              <a:ext uri="{FF2B5EF4-FFF2-40B4-BE49-F238E27FC236}">
                <a16:creationId xmlns:a16="http://schemas.microsoft.com/office/drawing/2014/main" id="{5B273753-E403-40BA-B0BF-7825AD83E92B}"/>
              </a:ext>
            </a:extLst>
          </p:cNvPr>
          <p:cNvCxnSpPr/>
          <p:nvPr/>
        </p:nvCxnSpPr>
        <p:spPr>
          <a:xfrm flipV="1">
            <a:off x="1037965" y="2277122"/>
            <a:ext cx="4710406" cy="310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902CCEF-8E90-441B-9428-726376E6DDD4}"/>
              </a:ext>
            </a:extLst>
          </p:cNvPr>
          <p:cNvCxnSpPr/>
          <p:nvPr/>
        </p:nvCxnSpPr>
        <p:spPr>
          <a:xfrm flipV="1">
            <a:off x="6006511" y="2248091"/>
            <a:ext cx="4710406" cy="310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16D8850C-98C3-494D-B8D6-8CF3082E4E7B}"/>
              </a:ext>
            </a:extLst>
          </p:cNvPr>
          <p:cNvSpPr txBox="1"/>
          <p:nvPr/>
        </p:nvSpPr>
        <p:spPr>
          <a:xfrm>
            <a:off x="2415654" y="1140134"/>
            <a:ext cx="2081852" cy="1200329"/>
          </a:xfrm>
          <a:prstGeom prst="rect">
            <a:avLst/>
          </a:prstGeom>
          <a:noFill/>
        </p:spPr>
        <p:txBody>
          <a:bodyPr wrap="none" rtlCol="0">
            <a:spAutoFit/>
          </a:bodyPr>
          <a:lstStyle/>
          <a:p>
            <a:r>
              <a:rPr lang="en-US" dirty="0"/>
              <a:t>Outcomes:</a:t>
            </a:r>
          </a:p>
          <a:p>
            <a:pPr marL="285750" indent="-285750">
              <a:buFontTx/>
              <a:buChar char="-"/>
            </a:pPr>
            <a:r>
              <a:rPr lang="en-US" dirty="0"/>
              <a:t>Cardio-metabolic</a:t>
            </a:r>
          </a:p>
          <a:p>
            <a:pPr marL="285750" indent="-285750">
              <a:buFontTx/>
              <a:buChar char="-"/>
            </a:pPr>
            <a:r>
              <a:rPr lang="en-US" dirty="0"/>
              <a:t>Cancer</a:t>
            </a:r>
          </a:p>
          <a:p>
            <a:pPr marL="285750" indent="-285750">
              <a:buFontTx/>
              <a:buChar char="-"/>
            </a:pPr>
            <a:r>
              <a:rPr lang="en-US" dirty="0"/>
              <a:t>Liver</a:t>
            </a:r>
          </a:p>
        </p:txBody>
      </p:sp>
      <p:sp>
        <p:nvSpPr>
          <p:cNvPr id="48" name="TextBox 47">
            <a:extLst>
              <a:ext uri="{FF2B5EF4-FFF2-40B4-BE49-F238E27FC236}">
                <a16:creationId xmlns:a16="http://schemas.microsoft.com/office/drawing/2014/main" id="{83FB477B-EE3C-4FB1-9703-2A3A11AE503C}"/>
              </a:ext>
            </a:extLst>
          </p:cNvPr>
          <p:cNvSpPr txBox="1"/>
          <p:nvPr/>
        </p:nvSpPr>
        <p:spPr>
          <a:xfrm>
            <a:off x="5229378" y="6269581"/>
            <a:ext cx="6451318" cy="276999"/>
          </a:xfrm>
          <a:prstGeom prst="rect">
            <a:avLst/>
          </a:prstGeom>
          <a:noFill/>
        </p:spPr>
        <p:txBody>
          <a:bodyPr wrap="none" rtlCol="0">
            <a:spAutoFit/>
          </a:bodyPr>
          <a:lstStyle/>
          <a:p>
            <a:r>
              <a:rPr lang="en-US" sz="1200" dirty="0"/>
              <a:t>Based on Sanyal et al, NEJM 2021, Taylor et al Gastroenterology 2020, </a:t>
            </a:r>
            <a:r>
              <a:rPr lang="en-US" sz="1200" dirty="0" err="1"/>
              <a:t>Hagstrom</a:t>
            </a:r>
            <a:r>
              <a:rPr lang="en-US" sz="1200" dirty="0"/>
              <a:t> et al J Hepatol 2018</a:t>
            </a:r>
          </a:p>
        </p:txBody>
      </p:sp>
      <p:grpSp>
        <p:nvGrpSpPr>
          <p:cNvPr id="40" name="Group 39">
            <a:extLst>
              <a:ext uri="{FF2B5EF4-FFF2-40B4-BE49-F238E27FC236}">
                <a16:creationId xmlns:a16="http://schemas.microsoft.com/office/drawing/2014/main" id="{55C72347-7838-4079-9BA0-1C84ED6FABE9}"/>
              </a:ext>
            </a:extLst>
          </p:cNvPr>
          <p:cNvGrpSpPr/>
          <p:nvPr/>
        </p:nvGrpSpPr>
        <p:grpSpPr>
          <a:xfrm>
            <a:off x="2011101" y="3122380"/>
            <a:ext cx="1132073" cy="962442"/>
            <a:chOff x="681486" y="3135702"/>
            <a:chExt cx="966159" cy="1000664"/>
          </a:xfrm>
        </p:grpSpPr>
        <p:sp>
          <p:nvSpPr>
            <p:cNvPr id="49" name="Oval 48">
              <a:extLst>
                <a:ext uri="{FF2B5EF4-FFF2-40B4-BE49-F238E27FC236}">
                  <a16:creationId xmlns:a16="http://schemas.microsoft.com/office/drawing/2014/main" id="{EBE34C77-CF47-4C85-80AE-E46B25996F05}"/>
                </a:ext>
              </a:extLst>
            </p:cNvPr>
            <p:cNvSpPr/>
            <p:nvPr/>
          </p:nvSpPr>
          <p:spPr>
            <a:xfrm>
              <a:off x="681486" y="3135702"/>
              <a:ext cx="966159" cy="100066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0" name="Oval 49">
              <a:extLst>
                <a:ext uri="{FF2B5EF4-FFF2-40B4-BE49-F238E27FC236}">
                  <a16:creationId xmlns:a16="http://schemas.microsoft.com/office/drawing/2014/main" id="{808197F1-EF72-42C1-A475-182D0855BF04}"/>
                </a:ext>
              </a:extLst>
            </p:cNvPr>
            <p:cNvSpPr/>
            <p:nvPr/>
          </p:nvSpPr>
          <p:spPr>
            <a:xfrm>
              <a:off x="862642" y="3338423"/>
              <a:ext cx="603849" cy="595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sp>
        <p:nvSpPr>
          <p:cNvPr id="51" name="Right Arrow 37">
            <a:extLst>
              <a:ext uri="{FF2B5EF4-FFF2-40B4-BE49-F238E27FC236}">
                <a16:creationId xmlns:a16="http://schemas.microsoft.com/office/drawing/2014/main" id="{12A301BA-3075-4813-8B8B-EE71FB4044A3}"/>
              </a:ext>
            </a:extLst>
          </p:cNvPr>
          <p:cNvSpPr/>
          <p:nvPr/>
        </p:nvSpPr>
        <p:spPr>
          <a:xfrm>
            <a:off x="3173811" y="3179394"/>
            <a:ext cx="371351" cy="69279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2" name="TextBox 51">
            <a:extLst>
              <a:ext uri="{FF2B5EF4-FFF2-40B4-BE49-F238E27FC236}">
                <a16:creationId xmlns:a16="http://schemas.microsoft.com/office/drawing/2014/main" id="{C42F8EB6-EDDF-45AB-B8F1-2A10CDCBEBEC}"/>
              </a:ext>
            </a:extLst>
          </p:cNvPr>
          <p:cNvSpPr txBox="1"/>
          <p:nvPr/>
        </p:nvSpPr>
        <p:spPr>
          <a:xfrm>
            <a:off x="3600960" y="2332439"/>
            <a:ext cx="1186543" cy="830997"/>
          </a:xfrm>
          <a:prstGeom prst="rect">
            <a:avLst/>
          </a:prstGeom>
          <a:noFill/>
        </p:spPr>
        <p:txBody>
          <a:bodyPr wrap="none" rtlCol="0">
            <a:spAutoFit/>
          </a:bodyPr>
          <a:lstStyle/>
          <a:p>
            <a:pPr algn="ctr"/>
            <a:r>
              <a:rPr lang="en-US" sz="2400" dirty="0"/>
              <a:t>NASH + </a:t>
            </a:r>
          </a:p>
          <a:p>
            <a:pPr algn="ctr"/>
            <a:r>
              <a:rPr lang="en-US" sz="2400" dirty="0"/>
              <a:t>fibrosis</a:t>
            </a:r>
          </a:p>
        </p:txBody>
      </p:sp>
      <p:pic>
        <p:nvPicPr>
          <p:cNvPr id="3" name="Graphic 2" descr="No sign with solid fill">
            <a:extLst>
              <a:ext uri="{FF2B5EF4-FFF2-40B4-BE49-F238E27FC236}">
                <a16:creationId xmlns:a16="http://schemas.microsoft.com/office/drawing/2014/main" id="{D7903CBC-D0DC-4DDD-BE15-2ABFE8FB87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4526" y="3168812"/>
            <a:ext cx="625012" cy="625012"/>
          </a:xfrm>
          <a:prstGeom prst="rect">
            <a:avLst/>
          </a:prstGeom>
        </p:spPr>
      </p:pic>
      <p:cxnSp>
        <p:nvCxnSpPr>
          <p:cNvPr id="16" name="Straight Arrow Connector 15">
            <a:extLst>
              <a:ext uri="{FF2B5EF4-FFF2-40B4-BE49-F238E27FC236}">
                <a16:creationId xmlns:a16="http://schemas.microsoft.com/office/drawing/2014/main" id="{FE7A5A1C-C574-4513-921C-291EAAA1DEB3}"/>
              </a:ext>
            </a:extLst>
          </p:cNvPr>
          <p:cNvCxnSpPr>
            <a:cxnSpLocks/>
            <a:stCxn id="17" idx="0"/>
          </p:cNvCxnSpPr>
          <p:nvPr/>
        </p:nvCxnSpPr>
        <p:spPr>
          <a:xfrm flipH="1" flipV="1">
            <a:off x="8361714" y="3846632"/>
            <a:ext cx="1200769" cy="7618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6F4559-9E5D-4FD8-897C-0DFC2FAE68B4}"/>
              </a:ext>
            </a:extLst>
          </p:cNvPr>
          <p:cNvSpPr txBox="1"/>
          <p:nvPr/>
        </p:nvSpPr>
        <p:spPr>
          <a:xfrm>
            <a:off x="8667302" y="4608470"/>
            <a:ext cx="1790362" cy="369332"/>
          </a:xfrm>
          <a:prstGeom prst="rect">
            <a:avLst/>
          </a:prstGeom>
          <a:noFill/>
        </p:spPr>
        <p:txBody>
          <a:bodyPr wrap="none" rtlCol="0">
            <a:spAutoFit/>
          </a:bodyPr>
          <a:lstStyle/>
          <a:p>
            <a:r>
              <a:rPr lang="en-US" dirty="0"/>
              <a:t>Study population</a:t>
            </a:r>
          </a:p>
        </p:txBody>
      </p:sp>
      <p:grpSp>
        <p:nvGrpSpPr>
          <p:cNvPr id="53" name="Group 52">
            <a:extLst>
              <a:ext uri="{FF2B5EF4-FFF2-40B4-BE49-F238E27FC236}">
                <a16:creationId xmlns:a16="http://schemas.microsoft.com/office/drawing/2014/main" id="{8536D754-22AA-49C6-BB7A-D9C3C5D2C45D}"/>
              </a:ext>
            </a:extLst>
          </p:cNvPr>
          <p:cNvGrpSpPr/>
          <p:nvPr/>
        </p:nvGrpSpPr>
        <p:grpSpPr>
          <a:xfrm>
            <a:off x="10593380" y="6525659"/>
            <a:ext cx="1508140" cy="369332"/>
            <a:chOff x="10609338" y="6488668"/>
            <a:chExt cx="1508140" cy="369332"/>
          </a:xfrm>
        </p:grpSpPr>
        <p:pic>
          <p:nvPicPr>
            <p:cNvPr id="54" name="Picture 188">
              <a:extLst>
                <a:ext uri="{FF2B5EF4-FFF2-40B4-BE49-F238E27FC236}">
                  <a16:creationId xmlns:a16="http://schemas.microsoft.com/office/drawing/2014/main" id="{74A7AA85-4E82-4488-B0DA-FC432BC36CF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a:extLst>
                <a:ext uri="{FF2B5EF4-FFF2-40B4-BE49-F238E27FC236}">
                  <a16:creationId xmlns:a16="http://schemas.microsoft.com/office/drawing/2014/main" id="{C5FE5748-AE9A-4361-8BA7-281471B4838A}"/>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03753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778D-B2A4-435B-8A3C-D30407F6A87E}"/>
              </a:ext>
            </a:extLst>
          </p:cNvPr>
          <p:cNvSpPr>
            <a:spLocks noGrp="1"/>
          </p:cNvSpPr>
          <p:nvPr>
            <p:ph type="title"/>
          </p:nvPr>
        </p:nvSpPr>
        <p:spPr/>
        <p:txBody>
          <a:bodyPr>
            <a:normAutofit/>
          </a:bodyPr>
          <a:lstStyle/>
          <a:p>
            <a:r>
              <a:rPr lang="en-US" sz="3600" dirty="0">
                <a:solidFill>
                  <a:srgbClr val="0000FF"/>
                </a:solidFill>
              </a:rPr>
              <a:t>Mapping the clinical course of decompensated cirrhosis to develop relevant endpoints</a:t>
            </a:r>
          </a:p>
        </p:txBody>
      </p:sp>
      <p:cxnSp>
        <p:nvCxnSpPr>
          <p:cNvPr id="4" name="Straight Arrow Connector 3">
            <a:extLst>
              <a:ext uri="{FF2B5EF4-FFF2-40B4-BE49-F238E27FC236}">
                <a16:creationId xmlns:a16="http://schemas.microsoft.com/office/drawing/2014/main" id="{F84357B2-F4A5-4365-9C5B-60B0606A144A}"/>
              </a:ext>
            </a:extLst>
          </p:cNvPr>
          <p:cNvCxnSpPr/>
          <p:nvPr/>
        </p:nvCxnSpPr>
        <p:spPr>
          <a:xfrm>
            <a:off x="1847273" y="2697018"/>
            <a:ext cx="6483927" cy="0"/>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A67301A-FBF0-4ACD-BADF-C3BA64C512D5}"/>
              </a:ext>
            </a:extLst>
          </p:cNvPr>
          <p:cNvCxnSpPr/>
          <p:nvPr/>
        </p:nvCxnSpPr>
        <p:spPr>
          <a:xfrm>
            <a:off x="1847273" y="2697018"/>
            <a:ext cx="6483927" cy="81280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CC0C5EE3-A6FB-449F-BAC3-9FAB3FAAB098}"/>
              </a:ext>
            </a:extLst>
          </p:cNvPr>
          <p:cNvCxnSpPr/>
          <p:nvPr/>
        </p:nvCxnSpPr>
        <p:spPr>
          <a:xfrm rot="16200000" flipH="1">
            <a:off x="3338945" y="3717636"/>
            <a:ext cx="3140364" cy="1616364"/>
          </a:xfrm>
          <a:prstGeom prst="curvedConnector3">
            <a:avLst/>
          </a:prstGeom>
          <a:ln w="25400">
            <a:solidFill>
              <a:srgbClr val="FF99C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8E385A4-8F23-4AC1-AA14-F56FB6E8C652}"/>
              </a:ext>
            </a:extLst>
          </p:cNvPr>
          <p:cNvCxnSpPr/>
          <p:nvPr/>
        </p:nvCxnSpPr>
        <p:spPr>
          <a:xfrm>
            <a:off x="4909126" y="4525817"/>
            <a:ext cx="3528291" cy="0"/>
          </a:xfrm>
          <a:prstGeom prst="straightConnector1">
            <a:avLst/>
          </a:prstGeom>
          <a:ln w="25400">
            <a:solidFill>
              <a:srgbClr val="FF99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924151D-617F-4DF5-8E02-7FFC51DD139E}"/>
              </a:ext>
            </a:extLst>
          </p:cNvPr>
          <p:cNvCxnSpPr/>
          <p:nvPr/>
        </p:nvCxnSpPr>
        <p:spPr>
          <a:xfrm flipV="1">
            <a:off x="4909126" y="3842327"/>
            <a:ext cx="3329710" cy="683490"/>
          </a:xfrm>
          <a:prstGeom prst="straightConnector1">
            <a:avLst/>
          </a:prstGeom>
          <a:ln w="25400">
            <a:solidFill>
              <a:srgbClr val="FF99CC"/>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C611DB6-50E5-4F31-BB36-4371758F20E6}"/>
              </a:ext>
            </a:extLst>
          </p:cNvPr>
          <p:cNvSpPr txBox="1"/>
          <p:nvPr/>
        </p:nvSpPr>
        <p:spPr>
          <a:xfrm>
            <a:off x="969818" y="2364509"/>
            <a:ext cx="2553776" cy="369332"/>
          </a:xfrm>
          <a:prstGeom prst="rect">
            <a:avLst/>
          </a:prstGeom>
          <a:noFill/>
        </p:spPr>
        <p:txBody>
          <a:bodyPr wrap="none" rtlCol="0">
            <a:spAutoFit/>
          </a:bodyPr>
          <a:lstStyle/>
          <a:p>
            <a:r>
              <a:rPr lang="en-US" dirty="0"/>
              <a:t>Decompensated cirrhosis</a:t>
            </a:r>
          </a:p>
        </p:txBody>
      </p:sp>
      <p:sp>
        <p:nvSpPr>
          <p:cNvPr id="14" name="TextBox 13">
            <a:extLst>
              <a:ext uri="{FF2B5EF4-FFF2-40B4-BE49-F238E27FC236}">
                <a16:creationId xmlns:a16="http://schemas.microsoft.com/office/drawing/2014/main" id="{E78E302A-1319-47BE-844E-C1B9DD3334C8}"/>
              </a:ext>
            </a:extLst>
          </p:cNvPr>
          <p:cNvSpPr txBox="1"/>
          <p:nvPr/>
        </p:nvSpPr>
        <p:spPr>
          <a:xfrm>
            <a:off x="8295036" y="2498590"/>
            <a:ext cx="746743" cy="369332"/>
          </a:xfrm>
          <a:prstGeom prst="rect">
            <a:avLst/>
          </a:prstGeom>
          <a:noFill/>
        </p:spPr>
        <p:txBody>
          <a:bodyPr wrap="none" rtlCol="0">
            <a:spAutoFit/>
          </a:bodyPr>
          <a:lstStyle/>
          <a:p>
            <a:r>
              <a:rPr lang="en-US" dirty="0"/>
              <a:t>stable</a:t>
            </a:r>
          </a:p>
        </p:txBody>
      </p:sp>
      <p:sp>
        <p:nvSpPr>
          <p:cNvPr id="15" name="TextBox 14">
            <a:extLst>
              <a:ext uri="{FF2B5EF4-FFF2-40B4-BE49-F238E27FC236}">
                <a16:creationId xmlns:a16="http://schemas.microsoft.com/office/drawing/2014/main" id="{1F8FD8A9-F08E-460C-914C-CA53414FF35F}"/>
              </a:ext>
            </a:extLst>
          </p:cNvPr>
          <p:cNvSpPr txBox="1"/>
          <p:nvPr/>
        </p:nvSpPr>
        <p:spPr>
          <a:xfrm>
            <a:off x="8331200" y="3297443"/>
            <a:ext cx="1529329" cy="369332"/>
          </a:xfrm>
          <a:prstGeom prst="rect">
            <a:avLst/>
          </a:prstGeom>
          <a:noFill/>
        </p:spPr>
        <p:txBody>
          <a:bodyPr wrap="none" rtlCol="0">
            <a:spAutoFit/>
          </a:bodyPr>
          <a:lstStyle/>
          <a:p>
            <a:r>
              <a:rPr lang="en-US" dirty="0"/>
              <a:t>steady decline</a:t>
            </a:r>
          </a:p>
        </p:txBody>
      </p:sp>
      <p:sp>
        <p:nvSpPr>
          <p:cNvPr id="16" name="TextBox 15">
            <a:extLst>
              <a:ext uri="{FF2B5EF4-FFF2-40B4-BE49-F238E27FC236}">
                <a16:creationId xmlns:a16="http://schemas.microsoft.com/office/drawing/2014/main" id="{77F1CC30-AD99-49FC-A6E6-8F7D0D71C461}"/>
              </a:ext>
            </a:extLst>
          </p:cNvPr>
          <p:cNvSpPr txBox="1"/>
          <p:nvPr/>
        </p:nvSpPr>
        <p:spPr>
          <a:xfrm>
            <a:off x="8331200" y="3675824"/>
            <a:ext cx="1794850" cy="369332"/>
          </a:xfrm>
          <a:prstGeom prst="rect">
            <a:avLst/>
          </a:prstGeom>
          <a:noFill/>
        </p:spPr>
        <p:txBody>
          <a:bodyPr wrap="none" rtlCol="0">
            <a:spAutoFit/>
          </a:bodyPr>
          <a:lstStyle/>
          <a:p>
            <a:r>
              <a:rPr lang="en-US" dirty="0"/>
              <a:t>variable recovery</a:t>
            </a:r>
          </a:p>
        </p:txBody>
      </p:sp>
      <p:sp>
        <p:nvSpPr>
          <p:cNvPr id="17" name="TextBox 16">
            <a:extLst>
              <a:ext uri="{FF2B5EF4-FFF2-40B4-BE49-F238E27FC236}">
                <a16:creationId xmlns:a16="http://schemas.microsoft.com/office/drawing/2014/main" id="{069F0C7A-7633-4E62-8D39-207970C71AA2}"/>
              </a:ext>
            </a:extLst>
          </p:cNvPr>
          <p:cNvSpPr txBox="1"/>
          <p:nvPr/>
        </p:nvSpPr>
        <p:spPr>
          <a:xfrm>
            <a:off x="8437417" y="4341151"/>
            <a:ext cx="2522678" cy="369332"/>
          </a:xfrm>
          <a:prstGeom prst="rect">
            <a:avLst/>
          </a:prstGeom>
          <a:noFill/>
        </p:spPr>
        <p:txBody>
          <a:bodyPr wrap="none" rtlCol="0">
            <a:spAutoFit/>
          </a:bodyPr>
          <a:lstStyle/>
          <a:p>
            <a:r>
              <a:rPr lang="en-US" dirty="0"/>
              <a:t>Stable with new baseline</a:t>
            </a:r>
          </a:p>
        </p:txBody>
      </p:sp>
      <p:sp>
        <p:nvSpPr>
          <p:cNvPr id="18" name="TextBox 17">
            <a:extLst>
              <a:ext uri="{FF2B5EF4-FFF2-40B4-BE49-F238E27FC236}">
                <a16:creationId xmlns:a16="http://schemas.microsoft.com/office/drawing/2014/main" id="{BD017669-880F-44E5-AAEE-18647D25CFA0}"/>
              </a:ext>
            </a:extLst>
          </p:cNvPr>
          <p:cNvSpPr txBox="1"/>
          <p:nvPr/>
        </p:nvSpPr>
        <p:spPr>
          <a:xfrm>
            <a:off x="5345076" y="6123543"/>
            <a:ext cx="750014" cy="369332"/>
          </a:xfrm>
          <a:prstGeom prst="rect">
            <a:avLst/>
          </a:prstGeom>
          <a:noFill/>
        </p:spPr>
        <p:txBody>
          <a:bodyPr wrap="none" rtlCol="0">
            <a:spAutoFit/>
          </a:bodyPr>
          <a:lstStyle/>
          <a:p>
            <a:r>
              <a:rPr lang="en-US" dirty="0"/>
              <a:t>Death</a:t>
            </a:r>
          </a:p>
        </p:txBody>
      </p:sp>
      <p:sp>
        <p:nvSpPr>
          <p:cNvPr id="19" name="TextBox 18">
            <a:extLst>
              <a:ext uri="{FF2B5EF4-FFF2-40B4-BE49-F238E27FC236}">
                <a16:creationId xmlns:a16="http://schemas.microsoft.com/office/drawing/2014/main" id="{6E730F0B-4BB7-41E2-97E1-77381E2D2510}"/>
              </a:ext>
            </a:extLst>
          </p:cNvPr>
          <p:cNvSpPr txBox="1"/>
          <p:nvPr/>
        </p:nvSpPr>
        <p:spPr>
          <a:xfrm>
            <a:off x="4324002" y="3260742"/>
            <a:ext cx="2872966" cy="923330"/>
          </a:xfrm>
          <a:prstGeom prst="rect">
            <a:avLst/>
          </a:prstGeom>
          <a:noFill/>
        </p:spPr>
        <p:txBody>
          <a:bodyPr wrap="none" rtlCol="0">
            <a:spAutoFit/>
          </a:bodyPr>
          <a:lstStyle/>
          <a:p>
            <a:r>
              <a:rPr lang="en-US" dirty="0"/>
              <a:t>Acute worsening</a:t>
            </a:r>
          </a:p>
          <a:p>
            <a:r>
              <a:rPr lang="en-US" dirty="0"/>
              <a:t>Acute on chronic liver failure</a:t>
            </a:r>
          </a:p>
          <a:p>
            <a:r>
              <a:rPr lang="en-US" dirty="0"/>
              <a:t>Often has a trigger-sepsis</a:t>
            </a:r>
          </a:p>
        </p:txBody>
      </p:sp>
      <p:sp>
        <p:nvSpPr>
          <p:cNvPr id="20" name="TextBox 19">
            <a:extLst>
              <a:ext uri="{FF2B5EF4-FFF2-40B4-BE49-F238E27FC236}">
                <a16:creationId xmlns:a16="http://schemas.microsoft.com/office/drawing/2014/main" id="{C23E6828-41F9-427F-96BA-232E48F9D30A}"/>
              </a:ext>
            </a:extLst>
          </p:cNvPr>
          <p:cNvSpPr txBox="1"/>
          <p:nvPr/>
        </p:nvSpPr>
        <p:spPr>
          <a:xfrm>
            <a:off x="172703" y="3132284"/>
            <a:ext cx="3786494" cy="2862322"/>
          </a:xfrm>
          <a:prstGeom prst="rect">
            <a:avLst/>
          </a:prstGeom>
          <a:solidFill>
            <a:schemeClr val="accent6">
              <a:lumMod val="20000"/>
              <a:lumOff val="80000"/>
            </a:schemeClr>
          </a:solidFill>
        </p:spPr>
        <p:txBody>
          <a:bodyPr wrap="square" rtlCol="0">
            <a:spAutoFit/>
          </a:bodyPr>
          <a:lstStyle/>
          <a:p>
            <a:r>
              <a:rPr lang="en-US" dirty="0"/>
              <a:t>Hallmarks:</a:t>
            </a:r>
          </a:p>
          <a:p>
            <a:pPr marL="285750" indent="-285750">
              <a:buFont typeface="Arial" panose="020B0604020202020204" pitchFamily="34" charset="0"/>
              <a:buChar char="•"/>
            </a:pPr>
            <a:r>
              <a:rPr lang="en-US" dirty="0"/>
              <a:t>Hypotension and hemodynamic collapse</a:t>
            </a:r>
          </a:p>
          <a:p>
            <a:pPr marL="285750" indent="-285750">
              <a:buFont typeface="Arial" panose="020B0604020202020204" pitchFamily="34" charset="0"/>
              <a:buChar char="•"/>
            </a:pPr>
            <a:r>
              <a:rPr lang="en-US" dirty="0"/>
              <a:t>Brain dysfunction leading to coma</a:t>
            </a:r>
          </a:p>
          <a:p>
            <a:pPr marL="285750" indent="-285750">
              <a:buFont typeface="Arial" panose="020B0604020202020204" pitchFamily="34" charset="0"/>
              <a:buChar char="•"/>
            </a:pPr>
            <a:r>
              <a:rPr lang="en-US" dirty="0"/>
              <a:t>AKI- sometimes requiring renal </a:t>
            </a:r>
            <a:r>
              <a:rPr lang="en-US" dirty="0" err="1"/>
              <a:t>replacemt</a:t>
            </a:r>
            <a:endParaRPr lang="en-US" dirty="0"/>
          </a:p>
          <a:p>
            <a:pPr marL="285750" indent="-285750">
              <a:buFont typeface="Arial" panose="020B0604020202020204" pitchFamily="34" charset="0"/>
              <a:buChar char="•"/>
            </a:pPr>
            <a:r>
              <a:rPr lang="en-US" dirty="0"/>
              <a:t>ARDS- respiratory failure requiring in ventilation/PEEP</a:t>
            </a:r>
          </a:p>
          <a:p>
            <a:pPr marL="285750" indent="-285750">
              <a:buFont typeface="Arial" panose="020B0604020202020204" pitchFamily="34" charset="0"/>
              <a:buChar char="•"/>
            </a:pPr>
            <a:r>
              <a:rPr lang="en-US" dirty="0"/>
              <a:t>Multiorgan dysfunction</a:t>
            </a:r>
          </a:p>
          <a:p>
            <a:pPr marL="285750" indent="-285750">
              <a:buFont typeface="Arial" panose="020B0604020202020204" pitchFamily="34" charset="0"/>
              <a:buChar char="•"/>
            </a:pPr>
            <a:r>
              <a:rPr lang="en-US" dirty="0"/>
              <a:t>Death</a:t>
            </a:r>
          </a:p>
        </p:txBody>
      </p:sp>
      <p:grpSp>
        <p:nvGrpSpPr>
          <p:cNvPr id="21" name="Group 20">
            <a:extLst>
              <a:ext uri="{FF2B5EF4-FFF2-40B4-BE49-F238E27FC236}">
                <a16:creationId xmlns:a16="http://schemas.microsoft.com/office/drawing/2014/main" id="{9069B38D-A327-42DF-B893-42F876D28691}"/>
              </a:ext>
            </a:extLst>
          </p:cNvPr>
          <p:cNvGrpSpPr/>
          <p:nvPr/>
        </p:nvGrpSpPr>
        <p:grpSpPr>
          <a:xfrm>
            <a:off x="10593380" y="6525659"/>
            <a:ext cx="1508140" cy="369332"/>
            <a:chOff x="10609338" y="6488668"/>
            <a:chExt cx="1508140" cy="369332"/>
          </a:xfrm>
        </p:grpSpPr>
        <p:pic>
          <p:nvPicPr>
            <p:cNvPr id="22" name="Picture 188">
              <a:extLst>
                <a:ext uri="{FF2B5EF4-FFF2-40B4-BE49-F238E27FC236}">
                  <a16:creationId xmlns:a16="http://schemas.microsoft.com/office/drawing/2014/main" id="{3EF19249-A3F9-4DB4-85EB-5C0976B89DC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6938773F-7E9F-44F3-8795-85238FFFAE8A}"/>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457247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DA2D-9669-4B0F-AA99-284F4BB2D61E}"/>
              </a:ext>
            </a:extLst>
          </p:cNvPr>
          <p:cNvSpPr>
            <a:spLocks noGrp="1"/>
          </p:cNvSpPr>
          <p:nvPr>
            <p:ph type="title"/>
          </p:nvPr>
        </p:nvSpPr>
        <p:spPr>
          <a:xfrm>
            <a:off x="838200" y="365126"/>
            <a:ext cx="10515600" cy="845608"/>
          </a:xfrm>
        </p:spPr>
        <p:txBody>
          <a:bodyPr>
            <a:normAutofit fontScale="90000"/>
          </a:bodyPr>
          <a:lstStyle/>
          <a:p>
            <a:r>
              <a:rPr lang="en-US" sz="3200" dirty="0">
                <a:solidFill>
                  <a:srgbClr val="0000FF"/>
                </a:solidFill>
              </a:rPr>
              <a:t>Noncommunicable diseases (NCDs) are leading causes of premature death!</a:t>
            </a:r>
          </a:p>
        </p:txBody>
      </p:sp>
      <p:sp>
        <p:nvSpPr>
          <p:cNvPr id="3" name="AutoShape 2">
            <a:extLst>
              <a:ext uri="{FF2B5EF4-FFF2-40B4-BE49-F238E27FC236}">
                <a16:creationId xmlns:a16="http://schemas.microsoft.com/office/drawing/2014/main" id="{EFA661A3-B02E-4B14-9D86-EA2AED2153B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13ACD7DA-866E-4273-88B2-F31A222F401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46525"/>
          <a:stretch/>
        </p:blipFill>
        <p:spPr>
          <a:xfrm>
            <a:off x="730849" y="1807938"/>
            <a:ext cx="3228676" cy="4006325"/>
          </a:xfrm>
          <a:prstGeom prst="rect">
            <a:avLst/>
          </a:prstGeom>
        </p:spPr>
      </p:pic>
      <p:pic>
        <p:nvPicPr>
          <p:cNvPr id="7" name="Picture 6">
            <a:extLst>
              <a:ext uri="{FF2B5EF4-FFF2-40B4-BE49-F238E27FC236}">
                <a16:creationId xmlns:a16="http://schemas.microsoft.com/office/drawing/2014/main" id="{E4C8A4D2-B69C-45F8-B43E-1430194527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9525" y="1747299"/>
            <a:ext cx="7615123" cy="4127602"/>
          </a:xfrm>
          <a:prstGeom prst="rect">
            <a:avLst/>
          </a:prstGeom>
        </p:spPr>
      </p:pic>
      <p:sp>
        <p:nvSpPr>
          <p:cNvPr id="8" name="TextBox 7">
            <a:extLst>
              <a:ext uri="{FF2B5EF4-FFF2-40B4-BE49-F238E27FC236}">
                <a16:creationId xmlns:a16="http://schemas.microsoft.com/office/drawing/2014/main" id="{35E6B4F9-3D1B-4040-B3A0-31DE7672FD44}"/>
              </a:ext>
            </a:extLst>
          </p:cNvPr>
          <p:cNvSpPr txBox="1"/>
          <p:nvPr/>
        </p:nvSpPr>
        <p:spPr>
          <a:xfrm>
            <a:off x="4839842" y="6119336"/>
            <a:ext cx="5854488" cy="261610"/>
          </a:xfrm>
          <a:prstGeom prst="rect">
            <a:avLst/>
          </a:prstGeom>
          <a:noFill/>
        </p:spPr>
        <p:txBody>
          <a:bodyPr wrap="none" rtlCol="0">
            <a:spAutoFit/>
          </a:bodyPr>
          <a:lstStyle/>
          <a:p>
            <a:r>
              <a:rPr lang="en-US" sz="1100" dirty="0"/>
              <a:t>NCD countdown 2030: Lancet, </a:t>
            </a:r>
            <a:r>
              <a:rPr lang="en-US" sz="1100" b="0" i="0" u="none" strike="noStrike" dirty="0">
                <a:effectLst/>
                <a:latin typeface="ElsevierSans"/>
                <a:hlinkClick r:id="rId4" tooltip="Go to table of contents for this volume/issue"/>
              </a:rPr>
              <a:t>Volume 392, Issue 10152</a:t>
            </a:r>
            <a:r>
              <a:rPr lang="en-US" sz="1100" b="0" i="0" dirty="0">
                <a:solidFill>
                  <a:srgbClr val="1F1F1F"/>
                </a:solidFill>
                <a:effectLst/>
                <a:latin typeface="ElsevierSans"/>
              </a:rPr>
              <a:t>, 22–28 September 2018, Pages 1072-1088</a:t>
            </a:r>
            <a:endParaRPr lang="en-US" sz="1100" dirty="0"/>
          </a:p>
        </p:txBody>
      </p:sp>
      <p:grpSp>
        <p:nvGrpSpPr>
          <p:cNvPr id="9" name="Group 8">
            <a:extLst>
              <a:ext uri="{FF2B5EF4-FFF2-40B4-BE49-F238E27FC236}">
                <a16:creationId xmlns:a16="http://schemas.microsoft.com/office/drawing/2014/main" id="{8A148067-1DB5-4D26-9BB5-533750CB0585}"/>
              </a:ext>
            </a:extLst>
          </p:cNvPr>
          <p:cNvGrpSpPr/>
          <p:nvPr/>
        </p:nvGrpSpPr>
        <p:grpSpPr>
          <a:xfrm>
            <a:off x="10276829" y="6551460"/>
            <a:ext cx="1536127" cy="369332"/>
            <a:chOff x="10609338" y="6534834"/>
            <a:chExt cx="1536127" cy="369332"/>
          </a:xfrm>
        </p:grpSpPr>
        <p:pic>
          <p:nvPicPr>
            <p:cNvPr id="10" name="Picture 188">
              <a:extLst>
                <a:ext uri="{FF2B5EF4-FFF2-40B4-BE49-F238E27FC236}">
                  <a16:creationId xmlns:a16="http://schemas.microsoft.com/office/drawing/2014/main" id="{52F3D46F-C45D-4DFE-9560-FFF2C3F6835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7F56A530-5F92-4EDD-9E06-15533050D347}"/>
                </a:ext>
              </a:extLst>
            </p:cNvPr>
            <p:cNvSpPr txBox="1"/>
            <p:nvPr/>
          </p:nvSpPr>
          <p:spPr>
            <a:xfrm>
              <a:off x="10902176" y="6534834"/>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
        <p:nvSpPr>
          <p:cNvPr id="4" name="TextBox 3">
            <a:extLst>
              <a:ext uri="{FF2B5EF4-FFF2-40B4-BE49-F238E27FC236}">
                <a16:creationId xmlns:a16="http://schemas.microsoft.com/office/drawing/2014/main" id="{52893EEC-AA2D-4256-8E50-5F3A01E6A066}"/>
              </a:ext>
            </a:extLst>
          </p:cNvPr>
          <p:cNvSpPr txBox="1"/>
          <p:nvPr/>
        </p:nvSpPr>
        <p:spPr>
          <a:xfrm>
            <a:off x="1150595" y="1264031"/>
            <a:ext cx="6616491" cy="369332"/>
          </a:xfrm>
          <a:prstGeom prst="rect">
            <a:avLst/>
          </a:prstGeom>
          <a:noFill/>
        </p:spPr>
        <p:txBody>
          <a:bodyPr wrap="none" rtlCol="0">
            <a:spAutoFit/>
          </a:bodyPr>
          <a:lstStyle/>
          <a:p>
            <a:r>
              <a:rPr lang="en-US" dirty="0">
                <a:solidFill>
                  <a:srgbClr val="C00000"/>
                </a:solidFill>
              </a:rPr>
              <a:t>Kill 41 million people worldwide annually (71% of all deaths globally)</a:t>
            </a:r>
          </a:p>
        </p:txBody>
      </p:sp>
    </p:spTree>
    <p:extLst>
      <p:ext uri="{BB962C8B-B14F-4D97-AF65-F5344CB8AC3E}">
        <p14:creationId xmlns:p14="http://schemas.microsoft.com/office/powerpoint/2010/main" val="2031198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30D4BF-71AC-4FAC-A5DA-CC761F5C6336}"/>
              </a:ext>
            </a:extLst>
          </p:cNvPr>
          <p:cNvSpPr>
            <a:spLocks noGrp="1"/>
          </p:cNvSpPr>
          <p:nvPr>
            <p:ph type="title"/>
          </p:nvPr>
        </p:nvSpPr>
        <p:spPr>
          <a:xfrm>
            <a:off x="838200" y="118359"/>
            <a:ext cx="10515600" cy="867157"/>
          </a:xfrm>
        </p:spPr>
        <p:txBody>
          <a:bodyPr>
            <a:normAutofit/>
          </a:bodyPr>
          <a:lstStyle/>
          <a:p>
            <a:r>
              <a:rPr lang="en-US" sz="2400" dirty="0">
                <a:solidFill>
                  <a:srgbClr val="0000FF"/>
                </a:solidFill>
              </a:rPr>
              <a:t>Creating a </a:t>
            </a:r>
            <a:r>
              <a:rPr lang="en-US" sz="2400" dirty="0" err="1">
                <a:solidFill>
                  <a:srgbClr val="0000FF"/>
                </a:solidFill>
              </a:rPr>
              <a:t>layed</a:t>
            </a:r>
            <a:r>
              <a:rPr lang="en-US" sz="2400" dirty="0">
                <a:solidFill>
                  <a:srgbClr val="0000FF"/>
                </a:solidFill>
              </a:rPr>
              <a:t> composite ordinal outcome for ACLF that meets regulatory criteria for being clinically meaningful</a:t>
            </a:r>
          </a:p>
        </p:txBody>
      </p:sp>
      <p:graphicFrame>
        <p:nvGraphicFramePr>
          <p:cNvPr id="7" name="Table 7">
            <a:extLst>
              <a:ext uri="{FF2B5EF4-FFF2-40B4-BE49-F238E27FC236}">
                <a16:creationId xmlns:a16="http://schemas.microsoft.com/office/drawing/2014/main" id="{290C35C4-5B83-4B8A-9C48-080ACD9B6BCF}"/>
              </a:ext>
            </a:extLst>
          </p:cNvPr>
          <p:cNvGraphicFramePr>
            <a:graphicFrameLocks noGrp="1"/>
          </p:cNvGraphicFramePr>
          <p:nvPr>
            <p:ph idx="1"/>
          </p:nvPr>
        </p:nvGraphicFramePr>
        <p:xfrm>
          <a:off x="2984783" y="1094319"/>
          <a:ext cx="6517206" cy="5181600"/>
        </p:xfrm>
        <a:graphic>
          <a:graphicData uri="http://schemas.openxmlformats.org/drawingml/2006/table">
            <a:tbl>
              <a:tblPr firstRow="1" bandRow="1">
                <a:tableStyleId>{5C22544A-7EE6-4342-B048-85BDC9FD1C3A}</a:tableStyleId>
              </a:tblPr>
              <a:tblGrid>
                <a:gridCol w="2177286">
                  <a:extLst>
                    <a:ext uri="{9D8B030D-6E8A-4147-A177-3AD203B41FA5}">
                      <a16:colId xmlns:a16="http://schemas.microsoft.com/office/drawing/2014/main" val="171903949"/>
                    </a:ext>
                  </a:extLst>
                </a:gridCol>
                <a:gridCol w="2169960">
                  <a:extLst>
                    <a:ext uri="{9D8B030D-6E8A-4147-A177-3AD203B41FA5}">
                      <a16:colId xmlns:a16="http://schemas.microsoft.com/office/drawing/2014/main" val="730151239"/>
                    </a:ext>
                  </a:extLst>
                </a:gridCol>
                <a:gridCol w="2169960">
                  <a:extLst>
                    <a:ext uri="{9D8B030D-6E8A-4147-A177-3AD203B41FA5}">
                      <a16:colId xmlns:a16="http://schemas.microsoft.com/office/drawing/2014/main" val="1771329960"/>
                    </a:ext>
                  </a:extLst>
                </a:gridCol>
              </a:tblGrid>
              <a:tr h="159755">
                <a:tc>
                  <a:txBody>
                    <a:bodyPr/>
                    <a:lstStyle/>
                    <a:p>
                      <a:endParaRPr lang="en-US" sz="1200" dirty="0"/>
                    </a:p>
                  </a:txBody>
                  <a:tcPr/>
                </a:tc>
                <a:tc gridSpan="2">
                  <a:txBody>
                    <a:bodyPr/>
                    <a:lstStyle/>
                    <a:p>
                      <a:pPr algn="ctr"/>
                      <a:r>
                        <a:rPr lang="en-US" sz="1200" dirty="0"/>
                        <a:t>Parameters supporting clinical meaningfulness of outcome</a:t>
                      </a:r>
                    </a:p>
                  </a:txBody>
                  <a:tcPr/>
                </a:tc>
                <a:tc hMerge="1">
                  <a:txBody>
                    <a:bodyPr/>
                    <a:lstStyle/>
                    <a:p>
                      <a:endParaRPr lang="en-US" dirty="0"/>
                    </a:p>
                  </a:txBody>
                  <a:tcPr/>
                </a:tc>
                <a:extLst>
                  <a:ext uri="{0D108BD9-81ED-4DB2-BD59-A6C34878D82A}">
                    <a16:rowId xmlns:a16="http://schemas.microsoft.com/office/drawing/2014/main" val="3892803686"/>
                  </a:ext>
                </a:extLst>
              </a:tr>
              <a:tr h="185420">
                <a:tc>
                  <a:txBody>
                    <a:bodyPr/>
                    <a:lstStyle/>
                    <a:p>
                      <a:endParaRPr lang="en-US" sz="1200" dirty="0"/>
                    </a:p>
                  </a:txBody>
                  <a:tcPr/>
                </a:tc>
                <a:tc>
                  <a:txBody>
                    <a:bodyPr/>
                    <a:lstStyle/>
                    <a:p>
                      <a:r>
                        <a:rPr lang="en-US" sz="1200" dirty="0">
                          <a:solidFill>
                            <a:schemeClr val="bg1"/>
                          </a:solidFill>
                        </a:rPr>
                        <a:t>Related to mortality</a:t>
                      </a:r>
                    </a:p>
                  </a:txBody>
                  <a:tcPr>
                    <a:solidFill>
                      <a:schemeClr val="accent4">
                        <a:lumMod val="50000"/>
                      </a:schemeClr>
                    </a:solidFill>
                  </a:tcPr>
                </a:tc>
                <a:tc>
                  <a:txBody>
                    <a:bodyPr/>
                    <a:lstStyle/>
                    <a:p>
                      <a:r>
                        <a:rPr lang="en-US" sz="1200" dirty="0">
                          <a:solidFill>
                            <a:schemeClr val="bg1"/>
                          </a:solidFill>
                        </a:rPr>
                        <a:t>Increased intensity of care</a:t>
                      </a:r>
                    </a:p>
                  </a:txBody>
                  <a:tcPr>
                    <a:solidFill>
                      <a:schemeClr val="accent4">
                        <a:lumMod val="50000"/>
                      </a:schemeClr>
                    </a:solidFill>
                  </a:tcPr>
                </a:tc>
                <a:extLst>
                  <a:ext uri="{0D108BD9-81ED-4DB2-BD59-A6C34878D82A}">
                    <a16:rowId xmlns:a16="http://schemas.microsoft.com/office/drawing/2014/main" val="2206545879"/>
                  </a:ext>
                </a:extLst>
              </a:tr>
              <a:tr h="0">
                <a:tc gridSpan="3">
                  <a:txBody>
                    <a:bodyPr/>
                    <a:lstStyle/>
                    <a:p>
                      <a:r>
                        <a:rPr lang="en-US" sz="1200" dirty="0">
                          <a:solidFill>
                            <a:schemeClr val="bg1"/>
                          </a:solidFill>
                        </a:rPr>
                        <a:t>Brain + kidney</a:t>
                      </a:r>
                    </a:p>
                  </a:txBody>
                  <a:tcPr>
                    <a:solidFill>
                      <a:schemeClr val="accent6">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tc hMerge="1">
                  <a:txBody>
                    <a:bodyPr/>
                    <a:lstStyle/>
                    <a:p>
                      <a:pPr algn="ctr"/>
                      <a:endParaRPr lang="en-US" sz="1200" dirty="0"/>
                    </a:p>
                  </a:txBody>
                  <a:tcPr/>
                </a:tc>
                <a:extLst>
                  <a:ext uri="{0D108BD9-81ED-4DB2-BD59-A6C34878D82A}">
                    <a16:rowId xmlns:a16="http://schemas.microsoft.com/office/drawing/2014/main" val="2090025933"/>
                  </a:ext>
                </a:extLst>
              </a:tr>
              <a:tr h="533400">
                <a:tc>
                  <a:txBody>
                    <a:bodyPr/>
                    <a:lstStyle/>
                    <a:p>
                      <a:r>
                        <a:rPr lang="en-US" sz="1200" dirty="0"/>
                        <a:t>Brain + kidney (single organ support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algn="ctr"/>
                      <a:endParaRPr lang="en-US" sz="1200" dirty="0"/>
                    </a:p>
                  </a:txBody>
                  <a:tcPr/>
                </a:tc>
                <a:extLst>
                  <a:ext uri="{0D108BD9-81ED-4DB2-BD59-A6C34878D82A}">
                    <a16:rowId xmlns:a16="http://schemas.microsoft.com/office/drawing/2014/main" val="4286539683"/>
                  </a:ext>
                </a:extLst>
              </a:tr>
              <a:tr h="426720">
                <a:tc>
                  <a:txBody>
                    <a:bodyPr/>
                    <a:lstStyle/>
                    <a:p>
                      <a:r>
                        <a:rPr lang="en-US" sz="1200" dirty="0"/>
                        <a:t>Brain + kidney (dual organ support)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algn="ct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algn="ctr"/>
                      <a:endParaRPr lang="en-US" sz="1200" dirty="0"/>
                    </a:p>
                  </a:txBody>
                  <a:tcPr/>
                </a:tc>
                <a:extLst>
                  <a:ext uri="{0D108BD9-81ED-4DB2-BD59-A6C34878D82A}">
                    <a16:rowId xmlns:a16="http://schemas.microsoft.com/office/drawing/2014/main" val="2783792598"/>
                  </a:ext>
                </a:extLst>
              </a:tr>
              <a:tr h="320040">
                <a:tc gridSpan="3">
                  <a:txBody>
                    <a:bodyPr/>
                    <a:lstStyle/>
                    <a:p>
                      <a:r>
                        <a:rPr lang="en-US" sz="1200" dirty="0"/>
                        <a:t>Brain + lung </a:t>
                      </a:r>
                    </a:p>
                  </a:txBody>
                  <a:tcPr>
                    <a:solidFill>
                      <a:srgbClr val="FFC00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tc>
                <a:tc hMerge="1">
                  <a:txBody>
                    <a:bodyPr/>
                    <a:lstStyle/>
                    <a:p>
                      <a:pPr algn="ctr"/>
                      <a:endParaRPr lang="en-US" sz="1200" dirty="0"/>
                    </a:p>
                  </a:txBody>
                  <a:tcPr/>
                </a:tc>
                <a:extLst>
                  <a:ext uri="{0D108BD9-81ED-4DB2-BD59-A6C34878D82A}">
                    <a16:rowId xmlns:a16="http://schemas.microsoft.com/office/drawing/2014/main" val="1840958825"/>
                  </a:ext>
                </a:extLst>
              </a:tr>
              <a:tr h="213360">
                <a:tc>
                  <a:txBody>
                    <a:bodyPr/>
                    <a:lstStyle/>
                    <a:p>
                      <a:r>
                        <a:rPr lang="en-US" sz="1200" dirty="0"/>
                        <a:t>Brain + lung (single organ support)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algn="ct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extLst>
                  <a:ext uri="{0D108BD9-81ED-4DB2-BD59-A6C34878D82A}">
                    <a16:rowId xmlns:a16="http://schemas.microsoft.com/office/drawing/2014/main" val="3449503862"/>
                  </a:ext>
                </a:extLst>
              </a:tr>
              <a:tr h="0">
                <a:tc>
                  <a:txBody>
                    <a:bodyPr/>
                    <a:lstStyle/>
                    <a:p>
                      <a:r>
                        <a:rPr lang="en-US" sz="1200" dirty="0"/>
                        <a:t>Brain + lung (dual organ support)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algn="ct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extLst>
                  <a:ext uri="{0D108BD9-81ED-4DB2-BD59-A6C34878D82A}">
                    <a16:rowId xmlns:a16="http://schemas.microsoft.com/office/drawing/2014/main" val="3091709350"/>
                  </a:ext>
                </a:extLst>
              </a:tr>
              <a:tr h="0">
                <a:tc gridSpan="3">
                  <a:txBody>
                    <a:bodyPr/>
                    <a:lstStyle/>
                    <a:p>
                      <a:r>
                        <a:rPr lang="en-US" sz="1200" dirty="0">
                          <a:solidFill>
                            <a:schemeClr val="bg1"/>
                          </a:solidFill>
                        </a:rPr>
                        <a:t>Brain + kidney</a:t>
                      </a:r>
                    </a:p>
                  </a:txBody>
                  <a:tcPr>
                    <a:solidFill>
                      <a:srgbClr val="C00000"/>
                    </a:solidFill>
                  </a:tcPr>
                </a:tc>
                <a:tc hMerge="1">
                  <a:txBody>
                    <a:bodyPr/>
                    <a:lstStyle/>
                    <a:p>
                      <a:pPr algn="ctr"/>
                      <a:endParaRPr lang="en-US" sz="1200" dirty="0"/>
                    </a:p>
                  </a:txBody>
                  <a:tcPr/>
                </a:tc>
                <a:tc hMerge="1">
                  <a:txBody>
                    <a:bodyPr/>
                    <a:lstStyle/>
                    <a:p>
                      <a:pPr algn="ctr"/>
                      <a:endParaRPr lang="en-US" sz="1200" dirty="0"/>
                    </a:p>
                  </a:txBody>
                  <a:tcPr/>
                </a:tc>
                <a:extLst>
                  <a:ext uri="{0D108BD9-81ED-4DB2-BD59-A6C34878D82A}">
                    <a16:rowId xmlns:a16="http://schemas.microsoft.com/office/drawing/2014/main" val="2578279983"/>
                  </a:ext>
                </a:extLst>
              </a:tr>
              <a:tr h="533400">
                <a:tc>
                  <a:txBody>
                    <a:bodyPr/>
                    <a:lstStyle/>
                    <a:p>
                      <a:r>
                        <a:rPr lang="en-US" sz="1200" dirty="0"/>
                        <a:t>Brain + kidney (single organ support)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algn="ct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extLst>
                  <a:ext uri="{0D108BD9-81ED-4DB2-BD59-A6C34878D82A}">
                    <a16:rowId xmlns:a16="http://schemas.microsoft.com/office/drawing/2014/main" val="2111982355"/>
                  </a:ext>
                </a:extLst>
              </a:tr>
              <a:tr h="426720">
                <a:tc>
                  <a:txBody>
                    <a:bodyPr/>
                    <a:lstStyle/>
                    <a:p>
                      <a:r>
                        <a:rPr lang="en-US" sz="1200" dirty="0"/>
                        <a:t>Brain + kidney (dual organ support)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algn="ct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extLst>
                  <a:ext uri="{0D108BD9-81ED-4DB2-BD59-A6C34878D82A}">
                    <a16:rowId xmlns:a16="http://schemas.microsoft.com/office/drawing/2014/main" val="4106238367"/>
                  </a:ext>
                </a:extLst>
              </a:tr>
              <a:tr h="320040">
                <a:tc gridSpan="3">
                  <a:txBody>
                    <a:bodyPr/>
                    <a:lstStyle/>
                    <a:p>
                      <a:r>
                        <a:rPr lang="en-US" sz="1200" dirty="0">
                          <a:solidFill>
                            <a:schemeClr val="bg1"/>
                          </a:solidFill>
                        </a:rPr>
                        <a:t>Brain + kidney + lung</a:t>
                      </a:r>
                    </a:p>
                  </a:txBody>
                  <a:tcPr>
                    <a:solidFill>
                      <a:schemeClr val="tx1"/>
                    </a:solidFill>
                  </a:tcPr>
                </a:tc>
                <a:tc hMerge="1">
                  <a:txBody>
                    <a:bodyPr/>
                    <a:lstStyle/>
                    <a:p>
                      <a:pPr algn="ctr"/>
                      <a:endParaRPr lang="en-US" sz="1200" dirty="0"/>
                    </a:p>
                  </a:txBody>
                  <a:tcPr/>
                </a:tc>
                <a:tc hMerge="1">
                  <a:txBody>
                    <a:bodyPr/>
                    <a:lstStyle/>
                    <a:p>
                      <a:pPr algn="ctr"/>
                      <a:endParaRPr lang="en-US" sz="1200" dirty="0"/>
                    </a:p>
                  </a:txBody>
                  <a:tcPr/>
                </a:tc>
                <a:extLst>
                  <a:ext uri="{0D108BD9-81ED-4DB2-BD59-A6C34878D82A}">
                    <a16:rowId xmlns:a16="http://schemas.microsoft.com/office/drawing/2014/main" val="369901840"/>
                  </a:ext>
                </a:extLst>
              </a:tr>
              <a:tr h="213360">
                <a:tc>
                  <a:txBody>
                    <a:bodyPr/>
                    <a:lstStyle/>
                    <a:p>
                      <a:r>
                        <a:rPr lang="en-US" sz="1200" dirty="0"/>
                        <a:t>Triple organ (vent alone)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extLst>
                  <a:ext uri="{0D108BD9-81ED-4DB2-BD59-A6C34878D82A}">
                    <a16:rowId xmlns:a16="http://schemas.microsoft.com/office/drawing/2014/main" val="681745966"/>
                  </a:ext>
                </a:extLst>
              </a:tr>
              <a:tr h="0">
                <a:tc>
                  <a:txBody>
                    <a:bodyPr/>
                    <a:lstStyle/>
                    <a:p>
                      <a:r>
                        <a:rPr lang="en-US" sz="1200" dirty="0"/>
                        <a:t>Triple organ (RRT or RRT + vent)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a:tc>
                <a:extLst>
                  <a:ext uri="{0D108BD9-81ED-4DB2-BD59-A6C34878D82A}">
                    <a16:rowId xmlns:a16="http://schemas.microsoft.com/office/drawing/2014/main" val="3114400208"/>
                  </a:ext>
                </a:extLst>
              </a:tr>
            </a:tbl>
          </a:graphicData>
        </a:graphic>
      </p:graphicFrame>
      <p:sp>
        <p:nvSpPr>
          <p:cNvPr id="2" name="TextBox 1">
            <a:extLst>
              <a:ext uri="{FF2B5EF4-FFF2-40B4-BE49-F238E27FC236}">
                <a16:creationId xmlns:a16="http://schemas.microsoft.com/office/drawing/2014/main" id="{86DAE7EF-3514-4F03-B850-58EE3F1BB910}"/>
              </a:ext>
            </a:extLst>
          </p:cNvPr>
          <p:cNvSpPr txBox="1"/>
          <p:nvPr/>
        </p:nvSpPr>
        <p:spPr>
          <a:xfrm>
            <a:off x="7895736" y="6251122"/>
            <a:ext cx="2622962" cy="276999"/>
          </a:xfrm>
          <a:prstGeom prst="rect">
            <a:avLst/>
          </a:prstGeom>
          <a:noFill/>
        </p:spPr>
        <p:txBody>
          <a:bodyPr wrap="none" rtlCol="0">
            <a:spAutoFit/>
          </a:bodyPr>
          <a:lstStyle/>
          <a:p>
            <a:r>
              <a:rPr lang="en-US" sz="1200" dirty="0"/>
              <a:t>Parmar et al- submitted to AASLD 2025</a:t>
            </a:r>
          </a:p>
        </p:txBody>
      </p:sp>
      <p:grpSp>
        <p:nvGrpSpPr>
          <p:cNvPr id="6" name="Group 5">
            <a:extLst>
              <a:ext uri="{FF2B5EF4-FFF2-40B4-BE49-F238E27FC236}">
                <a16:creationId xmlns:a16="http://schemas.microsoft.com/office/drawing/2014/main" id="{67C0E4CF-73EC-4CBA-94A9-3AA1FA0DAFB5}"/>
              </a:ext>
            </a:extLst>
          </p:cNvPr>
          <p:cNvGrpSpPr/>
          <p:nvPr/>
        </p:nvGrpSpPr>
        <p:grpSpPr>
          <a:xfrm>
            <a:off x="10593380" y="6525659"/>
            <a:ext cx="1508140" cy="369332"/>
            <a:chOff x="10609338" y="6488668"/>
            <a:chExt cx="1508140" cy="369332"/>
          </a:xfrm>
        </p:grpSpPr>
        <p:pic>
          <p:nvPicPr>
            <p:cNvPr id="8" name="Picture 188">
              <a:extLst>
                <a:ext uri="{FF2B5EF4-FFF2-40B4-BE49-F238E27FC236}">
                  <a16:creationId xmlns:a16="http://schemas.microsoft.com/office/drawing/2014/main" id="{EC36D479-3C1B-4122-A946-11F10A3A509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78453102-2362-4E0F-885C-90C5A2A56030}"/>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1335686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AE5B-BCA4-4400-A17A-AA176284C965}"/>
              </a:ext>
            </a:extLst>
          </p:cNvPr>
          <p:cNvSpPr>
            <a:spLocks noGrp="1"/>
          </p:cNvSpPr>
          <p:nvPr>
            <p:ph type="title"/>
          </p:nvPr>
        </p:nvSpPr>
        <p:spPr/>
        <p:txBody>
          <a:bodyPr>
            <a:normAutofit/>
          </a:bodyPr>
          <a:lstStyle/>
          <a:p>
            <a:r>
              <a:rPr lang="en-US" sz="3200" dirty="0">
                <a:solidFill>
                  <a:srgbClr val="0000FF"/>
                </a:solidFill>
              </a:rPr>
              <a:t>Creating a DOOR outcome for ACLF (conceptual outcome)</a:t>
            </a:r>
          </a:p>
        </p:txBody>
      </p:sp>
      <p:sp>
        <p:nvSpPr>
          <p:cNvPr id="4" name="TextBox 3">
            <a:extLst>
              <a:ext uri="{FF2B5EF4-FFF2-40B4-BE49-F238E27FC236}">
                <a16:creationId xmlns:a16="http://schemas.microsoft.com/office/drawing/2014/main" id="{F9D2E763-BDC8-4E46-B8C1-A364791B8215}"/>
              </a:ext>
            </a:extLst>
          </p:cNvPr>
          <p:cNvSpPr txBox="1"/>
          <p:nvPr/>
        </p:nvSpPr>
        <p:spPr>
          <a:xfrm>
            <a:off x="369146" y="1610205"/>
            <a:ext cx="3296684" cy="4031873"/>
          </a:xfrm>
          <a:prstGeom prst="rect">
            <a:avLst/>
          </a:prstGeom>
          <a:noFill/>
        </p:spPr>
        <p:txBody>
          <a:bodyPr wrap="square" rtlCol="0">
            <a:spAutoFit/>
          </a:bodyPr>
          <a:lstStyle/>
          <a:p>
            <a:r>
              <a:rPr lang="en-US" sz="1600" dirty="0"/>
              <a:t>From Best to Worst (Measured at 28 days)</a:t>
            </a:r>
          </a:p>
          <a:p>
            <a:pPr marL="342900" indent="-342900">
              <a:buAutoNum type="arabicPeriod"/>
            </a:pPr>
            <a:r>
              <a:rPr lang="en-US" sz="1600" dirty="0"/>
              <a:t>Alive without any need for organ support</a:t>
            </a:r>
          </a:p>
          <a:p>
            <a:pPr marL="342900" indent="-342900">
              <a:buAutoNum type="arabicPeriod"/>
            </a:pPr>
            <a:r>
              <a:rPr lang="en-US" sz="1600" dirty="0"/>
              <a:t>Alive with single organ failure(renal)  and need for renal support</a:t>
            </a:r>
          </a:p>
          <a:p>
            <a:pPr marL="342900" indent="-342900">
              <a:buAutoNum type="arabicPeriod"/>
            </a:pPr>
            <a:r>
              <a:rPr lang="en-US" sz="1600" dirty="0"/>
              <a:t>Alive with single organ failure (lung) with need for ventilatory support </a:t>
            </a:r>
          </a:p>
          <a:p>
            <a:pPr marL="342900" indent="-342900">
              <a:buAutoNum type="arabicPeriod"/>
            </a:pPr>
            <a:r>
              <a:rPr lang="en-US" sz="1600" dirty="0"/>
              <a:t>Alive with need for both ventilatory and renal support or triple organ involvement</a:t>
            </a:r>
          </a:p>
          <a:p>
            <a:pPr marL="342900" indent="-342900">
              <a:buAutoNum type="arabicPeriod"/>
            </a:pPr>
            <a:r>
              <a:rPr lang="en-US" sz="1600" dirty="0"/>
              <a:t>Triple organ involvement with multi-organ support</a:t>
            </a:r>
          </a:p>
          <a:p>
            <a:pPr marL="342900" indent="-342900">
              <a:buAutoNum type="arabicPeriod"/>
            </a:pPr>
            <a:r>
              <a:rPr lang="en-US" sz="1600" dirty="0"/>
              <a:t>Death</a:t>
            </a:r>
          </a:p>
        </p:txBody>
      </p:sp>
      <p:sp>
        <p:nvSpPr>
          <p:cNvPr id="5" name="TextBox 4">
            <a:extLst>
              <a:ext uri="{FF2B5EF4-FFF2-40B4-BE49-F238E27FC236}">
                <a16:creationId xmlns:a16="http://schemas.microsoft.com/office/drawing/2014/main" id="{2F7E77A1-EE12-4196-BD7E-82641DA0048A}"/>
              </a:ext>
            </a:extLst>
          </p:cNvPr>
          <p:cNvSpPr txBox="1"/>
          <p:nvPr/>
        </p:nvSpPr>
        <p:spPr>
          <a:xfrm>
            <a:off x="8848630" y="2123239"/>
            <a:ext cx="3296684" cy="3416320"/>
          </a:xfrm>
          <a:prstGeom prst="rect">
            <a:avLst/>
          </a:prstGeom>
          <a:solidFill>
            <a:schemeClr val="accent6">
              <a:lumMod val="75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dirty="0">
                <a:solidFill>
                  <a:schemeClr val="bg1"/>
                </a:solidFill>
              </a:rPr>
              <a:t>Each outcome meets criteria for clinical meaningfulness</a:t>
            </a:r>
          </a:p>
          <a:p>
            <a:pPr marL="285750" indent="-285750">
              <a:buFont typeface="Arial" panose="020B0604020202020204" pitchFamily="34" charset="0"/>
              <a:buChar char="•"/>
            </a:pPr>
            <a:r>
              <a:rPr lang="en-US" dirty="0" err="1">
                <a:solidFill>
                  <a:schemeClr val="bg1"/>
                </a:solidFill>
              </a:rPr>
              <a:t>Heirarchy</a:t>
            </a:r>
            <a:r>
              <a:rPr lang="en-US" dirty="0">
                <a:solidFill>
                  <a:schemeClr val="bg1"/>
                </a:solidFill>
              </a:rPr>
              <a:t> from best to worst outcomes data supported</a:t>
            </a:r>
          </a:p>
          <a:p>
            <a:pPr marL="285750" indent="-285750">
              <a:buFont typeface="Arial" panose="020B0604020202020204" pitchFamily="34" charset="0"/>
              <a:buChar char="•"/>
            </a:pPr>
            <a:r>
              <a:rPr lang="en-US" dirty="0">
                <a:solidFill>
                  <a:schemeClr val="bg1"/>
                </a:solidFill>
              </a:rPr>
              <a:t>Measurable</a:t>
            </a:r>
          </a:p>
          <a:p>
            <a:pPr marL="285750" indent="-285750">
              <a:buFont typeface="Arial" panose="020B0604020202020204" pitchFamily="34" charset="0"/>
              <a:buChar char="•"/>
            </a:pPr>
            <a:r>
              <a:rPr lang="en-US" dirty="0">
                <a:solidFill>
                  <a:schemeClr val="bg1"/>
                </a:solidFill>
              </a:rPr>
              <a:t>Relatively objective</a:t>
            </a:r>
          </a:p>
          <a:p>
            <a:pPr marL="285750" indent="-285750">
              <a:buFont typeface="Arial" panose="020B0604020202020204" pitchFamily="34" charset="0"/>
              <a:buChar char="•"/>
            </a:pPr>
            <a:r>
              <a:rPr lang="en-US" dirty="0">
                <a:solidFill>
                  <a:schemeClr val="bg1"/>
                </a:solidFill>
              </a:rPr>
              <a:t>Distribution of outcomes in ACLF known</a:t>
            </a:r>
          </a:p>
          <a:p>
            <a:pPr marL="285750" indent="-285750">
              <a:buFont typeface="Arial" panose="020B0604020202020204" pitchFamily="34" charset="0"/>
              <a:buChar char="•"/>
            </a:pPr>
            <a:r>
              <a:rPr lang="en-US" dirty="0">
                <a:solidFill>
                  <a:schemeClr val="bg1"/>
                </a:solidFill>
              </a:rPr>
              <a:t>Distribution of outcomes should be upward shifted in effective therapy</a:t>
            </a:r>
          </a:p>
          <a:p>
            <a:pPr marL="285750" indent="-285750">
              <a:buFont typeface="Arial" panose="020B0604020202020204" pitchFamily="34" charset="0"/>
              <a:buChar char="•"/>
            </a:pPr>
            <a:r>
              <a:rPr lang="en-US" dirty="0">
                <a:solidFill>
                  <a:schemeClr val="bg1"/>
                </a:solidFill>
              </a:rPr>
              <a:t>Statistically analyzable</a:t>
            </a:r>
          </a:p>
        </p:txBody>
      </p:sp>
      <p:cxnSp>
        <p:nvCxnSpPr>
          <p:cNvPr id="8" name="Straight Connector 7">
            <a:extLst>
              <a:ext uri="{FF2B5EF4-FFF2-40B4-BE49-F238E27FC236}">
                <a16:creationId xmlns:a16="http://schemas.microsoft.com/office/drawing/2014/main" id="{EEEAA446-16DB-4541-9937-1A9A1D9F3860}"/>
              </a:ext>
            </a:extLst>
          </p:cNvPr>
          <p:cNvCxnSpPr/>
          <p:nvPr/>
        </p:nvCxnSpPr>
        <p:spPr>
          <a:xfrm>
            <a:off x="4640238" y="5756869"/>
            <a:ext cx="3239069" cy="0"/>
          </a:xfrm>
          <a:prstGeom prst="line">
            <a:avLst/>
          </a:prstGeom>
          <a:ln w="34925">
            <a:solidFill>
              <a:srgbClr val="C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8D3F4F8-AF3E-4C4F-B0F3-21214EA08357}"/>
              </a:ext>
            </a:extLst>
          </p:cNvPr>
          <p:cNvCxnSpPr>
            <a:cxnSpLocks/>
          </p:cNvCxnSpPr>
          <p:nvPr/>
        </p:nvCxnSpPr>
        <p:spPr>
          <a:xfrm>
            <a:off x="6266763" y="2260491"/>
            <a:ext cx="0" cy="3496378"/>
          </a:xfrm>
          <a:prstGeom prst="line">
            <a:avLst/>
          </a:prstGeom>
          <a:ln w="34925">
            <a:solidFill>
              <a:srgbClr val="C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243ACD34-EE51-4D8F-A9EA-40CAE5C77450}"/>
              </a:ext>
            </a:extLst>
          </p:cNvPr>
          <p:cNvGrpSpPr/>
          <p:nvPr/>
        </p:nvGrpSpPr>
        <p:grpSpPr>
          <a:xfrm>
            <a:off x="3715505" y="5722938"/>
            <a:ext cx="5441682" cy="810164"/>
            <a:chOff x="3502451" y="5869747"/>
            <a:chExt cx="5441682" cy="810164"/>
          </a:xfrm>
        </p:grpSpPr>
        <p:sp>
          <p:nvSpPr>
            <p:cNvPr id="11" name="TextBox 10">
              <a:extLst>
                <a:ext uri="{FF2B5EF4-FFF2-40B4-BE49-F238E27FC236}">
                  <a16:creationId xmlns:a16="http://schemas.microsoft.com/office/drawing/2014/main" id="{76F6061E-0831-4FBC-9214-B34ED22D4E08}"/>
                </a:ext>
              </a:extLst>
            </p:cNvPr>
            <p:cNvSpPr txBox="1"/>
            <p:nvPr/>
          </p:nvSpPr>
          <p:spPr>
            <a:xfrm>
              <a:off x="4430974" y="5869747"/>
              <a:ext cx="3584636" cy="369332"/>
            </a:xfrm>
            <a:prstGeom prst="rect">
              <a:avLst/>
            </a:prstGeom>
            <a:noFill/>
          </p:spPr>
          <p:txBody>
            <a:bodyPr wrap="none" rtlCol="0">
              <a:spAutoFit/>
            </a:bodyPr>
            <a:lstStyle/>
            <a:p>
              <a:r>
                <a:rPr lang="en-US" dirty="0"/>
                <a:t>0                        50                           100</a:t>
              </a:r>
            </a:p>
          </p:txBody>
        </p:sp>
        <p:sp>
          <p:nvSpPr>
            <p:cNvPr id="12" name="TextBox 11">
              <a:extLst>
                <a:ext uri="{FF2B5EF4-FFF2-40B4-BE49-F238E27FC236}">
                  <a16:creationId xmlns:a16="http://schemas.microsoft.com/office/drawing/2014/main" id="{7E8CBC16-9F29-4DB6-8AE3-3337307D5628}"/>
                </a:ext>
              </a:extLst>
            </p:cNvPr>
            <p:cNvSpPr txBox="1"/>
            <p:nvPr/>
          </p:nvSpPr>
          <p:spPr>
            <a:xfrm>
              <a:off x="3502451" y="6033580"/>
              <a:ext cx="5441682" cy="646331"/>
            </a:xfrm>
            <a:prstGeom prst="rect">
              <a:avLst/>
            </a:prstGeom>
            <a:noFill/>
          </p:spPr>
          <p:txBody>
            <a:bodyPr wrap="none" rtlCol="0">
              <a:spAutoFit/>
            </a:bodyPr>
            <a:lstStyle/>
            <a:p>
              <a:pPr algn="ctr"/>
              <a:r>
                <a:rPr lang="en-US" dirty="0"/>
                <a:t>Probability of a more desirable outcome </a:t>
              </a:r>
            </a:p>
            <a:p>
              <a:pPr algn="ctr"/>
              <a:r>
                <a:rPr lang="en-US" dirty="0"/>
                <a:t>(based on proportion with desirable state placebo-drug)</a:t>
              </a:r>
            </a:p>
          </p:txBody>
        </p:sp>
      </p:grpSp>
      <p:sp>
        <p:nvSpPr>
          <p:cNvPr id="15" name="TextBox 14">
            <a:extLst>
              <a:ext uri="{FF2B5EF4-FFF2-40B4-BE49-F238E27FC236}">
                <a16:creationId xmlns:a16="http://schemas.microsoft.com/office/drawing/2014/main" id="{0DF89572-1031-43C5-8D67-8CE9192D899B}"/>
              </a:ext>
            </a:extLst>
          </p:cNvPr>
          <p:cNvSpPr txBox="1"/>
          <p:nvPr/>
        </p:nvSpPr>
        <p:spPr>
          <a:xfrm>
            <a:off x="3890210" y="5420601"/>
            <a:ext cx="1755032" cy="369332"/>
          </a:xfrm>
          <a:prstGeom prst="rect">
            <a:avLst/>
          </a:prstGeom>
          <a:noFill/>
        </p:spPr>
        <p:txBody>
          <a:bodyPr wrap="none" rtlCol="0">
            <a:spAutoFit/>
          </a:bodyPr>
          <a:lstStyle/>
          <a:p>
            <a:r>
              <a:rPr lang="en-US" dirty="0"/>
              <a:t>placebo is better</a:t>
            </a:r>
          </a:p>
        </p:txBody>
      </p:sp>
      <p:sp>
        <p:nvSpPr>
          <p:cNvPr id="16" name="TextBox 15">
            <a:extLst>
              <a:ext uri="{FF2B5EF4-FFF2-40B4-BE49-F238E27FC236}">
                <a16:creationId xmlns:a16="http://schemas.microsoft.com/office/drawing/2014/main" id="{2AB1C8BD-568B-4AF1-895B-C3523C92FB89}"/>
              </a:ext>
            </a:extLst>
          </p:cNvPr>
          <p:cNvSpPr txBox="1"/>
          <p:nvPr/>
        </p:nvSpPr>
        <p:spPr>
          <a:xfrm>
            <a:off x="7265799" y="5420601"/>
            <a:ext cx="1466492" cy="369332"/>
          </a:xfrm>
          <a:prstGeom prst="rect">
            <a:avLst/>
          </a:prstGeom>
          <a:noFill/>
        </p:spPr>
        <p:txBody>
          <a:bodyPr wrap="none" rtlCol="0">
            <a:spAutoFit/>
          </a:bodyPr>
          <a:lstStyle/>
          <a:p>
            <a:r>
              <a:rPr lang="en-US" dirty="0"/>
              <a:t>Drug is better</a:t>
            </a:r>
          </a:p>
        </p:txBody>
      </p:sp>
      <p:sp>
        <p:nvSpPr>
          <p:cNvPr id="17" name="Oval 16">
            <a:extLst>
              <a:ext uri="{FF2B5EF4-FFF2-40B4-BE49-F238E27FC236}">
                <a16:creationId xmlns:a16="http://schemas.microsoft.com/office/drawing/2014/main" id="{D73216D6-6D2B-409B-8357-E2AAE01F891F}"/>
              </a:ext>
            </a:extLst>
          </p:cNvPr>
          <p:cNvSpPr/>
          <p:nvPr/>
        </p:nvSpPr>
        <p:spPr>
          <a:xfrm>
            <a:off x="6740759" y="2934268"/>
            <a:ext cx="136478" cy="109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00C4F3-09F0-49D7-A6A9-5F4701D00B54}"/>
              </a:ext>
            </a:extLst>
          </p:cNvPr>
          <p:cNvSpPr/>
          <p:nvPr/>
        </p:nvSpPr>
        <p:spPr>
          <a:xfrm>
            <a:off x="6702188" y="3450608"/>
            <a:ext cx="136478" cy="109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DC9E9E-7BC5-4544-8A8E-24F377A9BECA}"/>
              </a:ext>
            </a:extLst>
          </p:cNvPr>
          <p:cNvSpPr/>
          <p:nvPr/>
        </p:nvSpPr>
        <p:spPr>
          <a:xfrm>
            <a:off x="7018106" y="4157587"/>
            <a:ext cx="136478" cy="109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93FDFE-2805-4E73-BB28-08FFE998955B}"/>
              </a:ext>
            </a:extLst>
          </p:cNvPr>
          <p:cNvSpPr/>
          <p:nvPr/>
        </p:nvSpPr>
        <p:spPr>
          <a:xfrm>
            <a:off x="6976522" y="1889189"/>
            <a:ext cx="136478" cy="109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E7F258-2ED5-45E1-8BBA-B6BFF985CB25}"/>
              </a:ext>
            </a:extLst>
          </p:cNvPr>
          <p:cNvSpPr/>
          <p:nvPr/>
        </p:nvSpPr>
        <p:spPr>
          <a:xfrm>
            <a:off x="7261649" y="5000663"/>
            <a:ext cx="136478" cy="109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CC225DE-9CEC-4986-BD15-034AF2F3F445}"/>
              </a:ext>
            </a:extLst>
          </p:cNvPr>
          <p:cNvSpPr txBox="1"/>
          <p:nvPr/>
        </p:nvSpPr>
        <p:spPr>
          <a:xfrm>
            <a:off x="7105242" y="1756274"/>
            <a:ext cx="2024208" cy="369332"/>
          </a:xfrm>
          <a:prstGeom prst="rect">
            <a:avLst/>
          </a:prstGeom>
          <a:noFill/>
        </p:spPr>
        <p:txBody>
          <a:bodyPr wrap="none" rtlCol="0">
            <a:spAutoFit/>
          </a:bodyPr>
          <a:lstStyle/>
          <a:p>
            <a:r>
              <a:rPr lang="en-US" dirty="0"/>
              <a:t>Overall DOOR score</a:t>
            </a:r>
          </a:p>
        </p:txBody>
      </p:sp>
      <p:sp>
        <p:nvSpPr>
          <p:cNvPr id="24" name="Oval 23">
            <a:extLst>
              <a:ext uri="{FF2B5EF4-FFF2-40B4-BE49-F238E27FC236}">
                <a16:creationId xmlns:a16="http://schemas.microsoft.com/office/drawing/2014/main" id="{70EE50B6-ED6C-4829-94F1-2CD0603A688B}"/>
              </a:ext>
            </a:extLst>
          </p:cNvPr>
          <p:cNvSpPr/>
          <p:nvPr/>
        </p:nvSpPr>
        <p:spPr>
          <a:xfrm>
            <a:off x="6299868" y="5355523"/>
            <a:ext cx="136478" cy="109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109B3B6-69DD-4417-848A-0FEDA76B3191}"/>
              </a:ext>
            </a:extLst>
          </p:cNvPr>
          <p:cNvSpPr/>
          <p:nvPr/>
        </p:nvSpPr>
        <p:spPr>
          <a:xfrm>
            <a:off x="7230663" y="2381769"/>
            <a:ext cx="136478" cy="109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74808B9-3348-4810-BEEA-19DBBC103AB9}"/>
              </a:ext>
            </a:extLst>
          </p:cNvPr>
          <p:cNvGrpSpPr/>
          <p:nvPr/>
        </p:nvGrpSpPr>
        <p:grpSpPr>
          <a:xfrm>
            <a:off x="10593380" y="6525659"/>
            <a:ext cx="1508140" cy="369332"/>
            <a:chOff x="10609338" y="6488668"/>
            <a:chExt cx="1508140" cy="369332"/>
          </a:xfrm>
        </p:grpSpPr>
        <p:pic>
          <p:nvPicPr>
            <p:cNvPr id="25" name="Picture 188">
              <a:extLst>
                <a:ext uri="{FF2B5EF4-FFF2-40B4-BE49-F238E27FC236}">
                  <a16:creationId xmlns:a16="http://schemas.microsoft.com/office/drawing/2014/main" id="{776A3F02-308D-405F-91DE-663D4DC41E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a:extLst>
                <a:ext uri="{FF2B5EF4-FFF2-40B4-BE49-F238E27FC236}">
                  <a16:creationId xmlns:a16="http://schemas.microsoft.com/office/drawing/2014/main" id="{33232A05-AAE1-4638-A94F-1E86FC69754E}"/>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3480899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17A1B-963A-4AAF-83C7-31C321E3E776}"/>
              </a:ext>
            </a:extLst>
          </p:cNvPr>
          <p:cNvSpPr>
            <a:spLocks noGrp="1"/>
          </p:cNvSpPr>
          <p:nvPr>
            <p:ph type="title"/>
          </p:nvPr>
        </p:nvSpPr>
        <p:spPr>
          <a:xfrm>
            <a:off x="239697" y="365125"/>
            <a:ext cx="11678575" cy="664685"/>
          </a:xfrm>
        </p:spPr>
        <p:txBody>
          <a:bodyPr>
            <a:normAutofit/>
          </a:bodyPr>
          <a:lstStyle/>
          <a:p>
            <a:r>
              <a:rPr lang="en-US" sz="3200" dirty="0">
                <a:solidFill>
                  <a:srgbClr val="0000FF"/>
                </a:solidFill>
              </a:rPr>
              <a:t>Summary and implications for clinical trials for NCDs</a:t>
            </a:r>
          </a:p>
        </p:txBody>
      </p:sp>
      <p:pic>
        <p:nvPicPr>
          <p:cNvPr id="4" name="Picture 3">
            <a:extLst>
              <a:ext uri="{FF2B5EF4-FFF2-40B4-BE49-F238E27FC236}">
                <a16:creationId xmlns:a16="http://schemas.microsoft.com/office/drawing/2014/main" id="{2BAC0EDE-6D5B-4029-B528-0DFE1F9F56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06013" y="1300941"/>
            <a:ext cx="6764361" cy="1930168"/>
          </a:xfrm>
          <a:prstGeom prst="rect">
            <a:avLst/>
          </a:prstGeom>
        </p:spPr>
      </p:pic>
      <p:sp>
        <p:nvSpPr>
          <p:cNvPr id="5" name="TextBox 4">
            <a:extLst>
              <a:ext uri="{FF2B5EF4-FFF2-40B4-BE49-F238E27FC236}">
                <a16:creationId xmlns:a16="http://schemas.microsoft.com/office/drawing/2014/main" id="{4F32A7EE-D8BE-4950-B5FA-C4996B2AF902}"/>
              </a:ext>
            </a:extLst>
          </p:cNvPr>
          <p:cNvSpPr txBox="1"/>
          <p:nvPr/>
        </p:nvSpPr>
        <p:spPr>
          <a:xfrm>
            <a:off x="644781" y="3386337"/>
            <a:ext cx="11073086" cy="2585323"/>
          </a:xfrm>
          <a:prstGeom prst="rect">
            <a:avLst/>
          </a:prstGeom>
          <a:solidFill>
            <a:schemeClr val="accent6">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dirty="0"/>
              <a:t>Current paradigms for clinical trials / drug development for NCDs are flawed</a:t>
            </a:r>
          </a:p>
          <a:p>
            <a:pPr marL="742950" lvl="1" indent="-285750">
              <a:buFont typeface="Arial" panose="020B0604020202020204" pitchFamily="34" charset="0"/>
              <a:buChar char="•"/>
            </a:pPr>
            <a:r>
              <a:rPr lang="en-US" dirty="0"/>
              <a:t>Do not consider competing threats and totality of patient-risk</a:t>
            </a:r>
          </a:p>
          <a:p>
            <a:pPr marL="742950" lvl="1" indent="-285750">
              <a:buFont typeface="Arial" panose="020B0604020202020204" pitchFamily="34" charset="0"/>
              <a:buChar char="•"/>
            </a:pPr>
            <a:r>
              <a:rPr lang="en-US" dirty="0"/>
              <a:t>Time and resource inefficient</a:t>
            </a:r>
          </a:p>
          <a:p>
            <a:pPr marL="742950" lvl="1" indent="-285750">
              <a:buFont typeface="Arial" panose="020B0604020202020204" pitchFamily="34" charset="0"/>
              <a:buChar char="•"/>
            </a:pPr>
            <a:r>
              <a:rPr lang="en-US" dirty="0"/>
              <a:t>Endpoints including mortality are suboptimal and often not patient-centric</a:t>
            </a:r>
          </a:p>
          <a:p>
            <a:pPr marL="285750" indent="-285750">
              <a:buFont typeface="Arial" panose="020B0604020202020204" pitchFamily="34" charset="0"/>
              <a:buChar char="•"/>
            </a:pPr>
            <a:r>
              <a:rPr lang="en-US" b="1" dirty="0"/>
              <a:t>There are opportunities for innovation in trial design and endpoint construction using patient-centered paradigms where outcomes are used to evaluate </a:t>
            </a:r>
            <a:r>
              <a:rPr lang="en-US" b="1"/>
              <a:t>patient status</a:t>
            </a:r>
            <a:endParaRPr lang="en-US" b="1" dirty="0"/>
          </a:p>
          <a:p>
            <a:pPr marL="285750" indent="-285750">
              <a:buFont typeface="Arial" panose="020B0604020202020204" pitchFamily="34" charset="0"/>
              <a:buChar char="•"/>
            </a:pPr>
            <a:r>
              <a:rPr lang="en-US" dirty="0"/>
              <a:t>The DOOR approach is one such approach but other approaches can also be considered</a:t>
            </a:r>
          </a:p>
          <a:p>
            <a:pPr marL="285750" indent="-285750">
              <a:buFont typeface="Arial" panose="020B0604020202020204" pitchFamily="34" charset="0"/>
              <a:buChar char="•"/>
            </a:pPr>
            <a:r>
              <a:rPr lang="en-US" dirty="0"/>
              <a:t>Lessons from MASLD can be applied in the construction of cardio-renal-metabolic trials</a:t>
            </a:r>
          </a:p>
          <a:p>
            <a:pPr marL="742950" lvl="1" indent="-285750">
              <a:buFont typeface="Arial" panose="020B0604020202020204" pitchFamily="34" charset="0"/>
              <a:buChar char="•"/>
            </a:pPr>
            <a:endParaRPr lang="en-US" dirty="0"/>
          </a:p>
        </p:txBody>
      </p:sp>
      <p:grpSp>
        <p:nvGrpSpPr>
          <p:cNvPr id="6" name="Group 5">
            <a:extLst>
              <a:ext uri="{FF2B5EF4-FFF2-40B4-BE49-F238E27FC236}">
                <a16:creationId xmlns:a16="http://schemas.microsoft.com/office/drawing/2014/main" id="{1371E2A5-30B4-4A87-B2EA-2DEBE784798B}"/>
              </a:ext>
            </a:extLst>
          </p:cNvPr>
          <p:cNvGrpSpPr/>
          <p:nvPr/>
        </p:nvGrpSpPr>
        <p:grpSpPr>
          <a:xfrm>
            <a:off x="10593380" y="6525659"/>
            <a:ext cx="1508140" cy="369332"/>
            <a:chOff x="10609338" y="6488668"/>
            <a:chExt cx="1508140" cy="369332"/>
          </a:xfrm>
        </p:grpSpPr>
        <p:pic>
          <p:nvPicPr>
            <p:cNvPr id="7" name="Picture 188">
              <a:extLst>
                <a:ext uri="{FF2B5EF4-FFF2-40B4-BE49-F238E27FC236}">
                  <a16:creationId xmlns:a16="http://schemas.microsoft.com/office/drawing/2014/main" id="{0F9F8245-BFB9-43D4-82F6-0CDD0FAA935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02B20F7C-6C6A-4799-BB2E-948CFC765E75}"/>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530568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85E0-59BF-4A74-881A-F9833AD65F0E}"/>
              </a:ext>
            </a:extLst>
          </p:cNvPr>
          <p:cNvSpPr>
            <a:spLocks noGrp="1"/>
          </p:cNvSpPr>
          <p:nvPr>
            <p:ph type="title"/>
          </p:nvPr>
        </p:nvSpPr>
        <p:spPr/>
        <p:txBody>
          <a:bodyPr/>
          <a:lstStyle/>
          <a:p>
            <a:r>
              <a:rPr lang="en-US" dirty="0">
                <a:solidFill>
                  <a:srgbClr val="0000FF"/>
                </a:solidFill>
              </a:rPr>
              <a:t>Thank you for your attention</a:t>
            </a:r>
          </a:p>
        </p:txBody>
      </p:sp>
      <p:pic>
        <p:nvPicPr>
          <p:cNvPr id="4" name="Picture 3">
            <a:extLst>
              <a:ext uri="{FF2B5EF4-FFF2-40B4-BE49-F238E27FC236}">
                <a16:creationId xmlns:a16="http://schemas.microsoft.com/office/drawing/2014/main" id="{D6B166FC-EC3D-4027-B08D-00003E230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5156"/>
            <a:ext cx="12192000" cy="3462594"/>
          </a:xfrm>
          <a:prstGeom prst="rect">
            <a:avLst/>
          </a:prstGeom>
        </p:spPr>
      </p:pic>
      <p:sp>
        <p:nvSpPr>
          <p:cNvPr id="5" name="TextBox 4">
            <a:extLst>
              <a:ext uri="{FF2B5EF4-FFF2-40B4-BE49-F238E27FC236}">
                <a16:creationId xmlns:a16="http://schemas.microsoft.com/office/drawing/2014/main" id="{DBB5055D-4C1E-42FC-B7A4-9F4DF162D996}"/>
              </a:ext>
            </a:extLst>
          </p:cNvPr>
          <p:cNvSpPr txBox="1"/>
          <p:nvPr/>
        </p:nvSpPr>
        <p:spPr>
          <a:xfrm>
            <a:off x="3968319" y="5451385"/>
            <a:ext cx="3847464" cy="461665"/>
          </a:xfrm>
          <a:prstGeom prst="rect">
            <a:avLst/>
          </a:prstGeom>
          <a:noFill/>
        </p:spPr>
        <p:txBody>
          <a:bodyPr wrap="none" rtlCol="0">
            <a:spAutoFit/>
          </a:bodyPr>
          <a:lstStyle/>
          <a:p>
            <a:r>
              <a:rPr lang="en-US" sz="2400" dirty="0"/>
              <a:t>When in doubt keep climbing</a:t>
            </a:r>
          </a:p>
        </p:txBody>
      </p:sp>
      <p:grpSp>
        <p:nvGrpSpPr>
          <p:cNvPr id="6" name="Group 5">
            <a:extLst>
              <a:ext uri="{FF2B5EF4-FFF2-40B4-BE49-F238E27FC236}">
                <a16:creationId xmlns:a16="http://schemas.microsoft.com/office/drawing/2014/main" id="{659F0076-96A2-4146-ACDD-6CCD84A9A8B2}"/>
              </a:ext>
            </a:extLst>
          </p:cNvPr>
          <p:cNvGrpSpPr/>
          <p:nvPr/>
        </p:nvGrpSpPr>
        <p:grpSpPr>
          <a:xfrm>
            <a:off x="10683860" y="6544894"/>
            <a:ext cx="1508140" cy="369332"/>
            <a:chOff x="10609338" y="6488668"/>
            <a:chExt cx="1508140" cy="369332"/>
          </a:xfrm>
        </p:grpSpPr>
        <p:pic>
          <p:nvPicPr>
            <p:cNvPr id="7" name="Picture 188">
              <a:extLst>
                <a:ext uri="{FF2B5EF4-FFF2-40B4-BE49-F238E27FC236}">
                  <a16:creationId xmlns:a16="http://schemas.microsoft.com/office/drawing/2014/main" id="{0D909008-76FD-44F8-AA23-6EC1A540882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30EDEE8-26D3-4664-BD0F-F33112150462}"/>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235198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41FFC-7116-42A9-8F88-0828BCEF22F9}"/>
              </a:ext>
            </a:extLst>
          </p:cNvPr>
          <p:cNvSpPr>
            <a:spLocks noGrp="1"/>
          </p:cNvSpPr>
          <p:nvPr>
            <p:ph type="title"/>
          </p:nvPr>
        </p:nvSpPr>
        <p:spPr/>
        <p:txBody>
          <a:bodyPr>
            <a:normAutofit/>
          </a:bodyPr>
          <a:lstStyle/>
          <a:p>
            <a:r>
              <a:rPr lang="en-US" sz="3200" dirty="0">
                <a:solidFill>
                  <a:srgbClr val="3333FF"/>
                </a:solidFill>
              </a:rPr>
              <a:t>Metabolic Health- solving global problems via local solutions</a:t>
            </a:r>
          </a:p>
        </p:txBody>
      </p:sp>
      <p:sp>
        <p:nvSpPr>
          <p:cNvPr id="4" name="Content Placeholder 3">
            <a:extLst>
              <a:ext uri="{FF2B5EF4-FFF2-40B4-BE49-F238E27FC236}">
                <a16:creationId xmlns:a16="http://schemas.microsoft.com/office/drawing/2014/main" id="{AAD65C61-1EC8-4886-B300-2AC66B7161E7}"/>
              </a:ext>
            </a:extLst>
          </p:cNvPr>
          <p:cNvSpPr>
            <a:spLocks noGrp="1"/>
          </p:cNvSpPr>
          <p:nvPr>
            <p:ph idx="1"/>
          </p:nvPr>
        </p:nvSpPr>
        <p:spPr/>
        <p:txBody>
          <a:bodyPr/>
          <a:lstStyle/>
          <a:p>
            <a:r>
              <a:rPr lang="en-US" b="1" dirty="0"/>
              <a:t>Scope of the problem- consequences of the status quo</a:t>
            </a:r>
          </a:p>
          <a:p>
            <a:r>
              <a:rPr lang="en-US" dirty="0"/>
              <a:t>The opportunity to solve the problem- moving from organ-based care to metabolic medicine</a:t>
            </a:r>
          </a:p>
          <a:p>
            <a:r>
              <a:rPr lang="en-US" dirty="0"/>
              <a:t>Implications for clinical trials, drug development, and medical practice</a:t>
            </a:r>
          </a:p>
        </p:txBody>
      </p:sp>
      <p:grpSp>
        <p:nvGrpSpPr>
          <p:cNvPr id="5" name="Group 4">
            <a:extLst>
              <a:ext uri="{FF2B5EF4-FFF2-40B4-BE49-F238E27FC236}">
                <a16:creationId xmlns:a16="http://schemas.microsoft.com/office/drawing/2014/main" id="{6B0FDD20-E22B-4C95-955A-D429BCEC1B04}"/>
              </a:ext>
            </a:extLst>
          </p:cNvPr>
          <p:cNvGrpSpPr/>
          <p:nvPr/>
        </p:nvGrpSpPr>
        <p:grpSpPr>
          <a:xfrm>
            <a:off x="10293455" y="6488668"/>
            <a:ext cx="1508140" cy="369332"/>
            <a:chOff x="10609338" y="6488668"/>
            <a:chExt cx="1508140" cy="369332"/>
          </a:xfrm>
        </p:grpSpPr>
        <p:pic>
          <p:nvPicPr>
            <p:cNvPr id="6" name="Picture 188">
              <a:extLst>
                <a:ext uri="{FF2B5EF4-FFF2-40B4-BE49-F238E27FC236}">
                  <a16:creationId xmlns:a16="http://schemas.microsoft.com/office/drawing/2014/main" id="{13BD0A1C-7D3C-4A6F-9695-2A52BE661C4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970AA4E4-4ADA-4D0E-ABCE-C9B5F5665286}"/>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3123826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46">
            <a:extLst>
              <a:ext uri="{FF2B5EF4-FFF2-40B4-BE49-F238E27FC236}">
                <a16:creationId xmlns:a16="http://schemas.microsoft.com/office/drawing/2014/main" id="{0AD119EC-82EF-4953-9232-D478211BEC2D}"/>
              </a:ext>
            </a:extLst>
          </p:cNvPr>
          <p:cNvSpPr>
            <a:spLocks noChangeAspect="1"/>
          </p:cNvSpPr>
          <p:nvPr/>
        </p:nvSpPr>
        <p:spPr bwMode="auto">
          <a:xfrm>
            <a:off x="1144294" y="3456816"/>
            <a:ext cx="1552079" cy="1531725"/>
          </a:xfrm>
          <a:custGeom>
            <a:avLst/>
            <a:gdLst>
              <a:gd name="T0" fmla="*/ 100 w 418"/>
              <a:gd name="T1" fmla="*/ 164 h 414"/>
              <a:gd name="T2" fmla="*/ 4 w 418"/>
              <a:gd name="T3" fmla="*/ 157 h 414"/>
              <a:gd name="T4" fmla="*/ 136 w 418"/>
              <a:gd name="T5" fmla="*/ 148 h 414"/>
              <a:gd name="T6" fmla="*/ 189 w 418"/>
              <a:gd name="T7" fmla="*/ 112 h 414"/>
              <a:gd name="T8" fmla="*/ 225 w 418"/>
              <a:gd name="T9" fmla="*/ 22 h 414"/>
              <a:gd name="T10" fmla="*/ 239 w 418"/>
              <a:gd name="T11" fmla="*/ 131 h 414"/>
              <a:gd name="T12" fmla="*/ 282 w 418"/>
              <a:gd name="T13" fmla="*/ 180 h 414"/>
              <a:gd name="T14" fmla="*/ 304 w 418"/>
              <a:gd name="T15" fmla="*/ 188 h 414"/>
              <a:gd name="T16" fmla="*/ 319 w 418"/>
              <a:gd name="T17" fmla="*/ 195 h 414"/>
              <a:gd name="T18" fmla="*/ 403 w 418"/>
              <a:gd name="T19" fmla="*/ 168 h 414"/>
              <a:gd name="T20" fmla="*/ 413 w 418"/>
              <a:gd name="T21" fmla="*/ 170 h 414"/>
              <a:gd name="T22" fmla="*/ 367 w 418"/>
              <a:gd name="T23" fmla="*/ 199 h 414"/>
              <a:gd name="T24" fmla="*/ 342 w 418"/>
              <a:gd name="T25" fmla="*/ 212 h 414"/>
              <a:gd name="T26" fmla="*/ 372 w 418"/>
              <a:gd name="T27" fmla="*/ 286 h 414"/>
              <a:gd name="T28" fmla="*/ 369 w 418"/>
              <a:gd name="T29" fmla="*/ 283 h 414"/>
              <a:gd name="T30" fmla="*/ 356 w 418"/>
              <a:gd name="T31" fmla="*/ 262 h 414"/>
              <a:gd name="T32" fmla="*/ 302 w 418"/>
              <a:gd name="T33" fmla="*/ 214 h 414"/>
              <a:gd name="T34" fmla="*/ 306 w 418"/>
              <a:gd name="T35" fmla="*/ 225 h 414"/>
              <a:gd name="T36" fmla="*/ 333 w 418"/>
              <a:gd name="T37" fmla="*/ 300 h 414"/>
              <a:gd name="T38" fmla="*/ 313 w 418"/>
              <a:gd name="T39" fmla="*/ 366 h 414"/>
              <a:gd name="T40" fmla="*/ 292 w 418"/>
              <a:gd name="T41" fmla="*/ 287 h 414"/>
              <a:gd name="T42" fmla="*/ 270 w 418"/>
              <a:gd name="T43" fmla="*/ 317 h 414"/>
              <a:gd name="T44" fmla="*/ 290 w 418"/>
              <a:gd name="T45" fmla="*/ 364 h 414"/>
              <a:gd name="T46" fmla="*/ 271 w 418"/>
              <a:gd name="T47" fmla="*/ 392 h 414"/>
              <a:gd name="T48" fmla="*/ 254 w 418"/>
              <a:gd name="T49" fmla="*/ 387 h 414"/>
              <a:gd name="T50" fmla="*/ 229 w 418"/>
              <a:gd name="T51" fmla="*/ 402 h 414"/>
              <a:gd name="T52" fmla="*/ 274 w 418"/>
              <a:gd name="T53" fmla="*/ 242 h 414"/>
              <a:gd name="T54" fmla="*/ 202 w 418"/>
              <a:gd name="T55" fmla="*/ 149 h 414"/>
              <a:gd name="T56" fmla="*/ 197 w 418"/>
              <a:gd name="T57" fmla="*/ 151 h 414"/>
              <a:gd name="T58" fmla="*/ 144 w 418"/>
              <a:gd name="T59" fmla="*/ 194 h 414"/>
              <a:gd name="T60" fmla="*/ 149 w 418"/>
              <a:gd name="T61" fmla="*/ 220 h 414"/>
              <a:gd name="T62" fmla="*/ 165 w 418"/>
              <a:gd name="T63" fmla="*/ 286 h 414"/>
              <a:gd name="T64" fmla="*/ 166 w 418"/>
              <a:gd name="T65" fmla="*/ 379 h 414"/>
              <a:gd name="T66" fmla="*/ 142 w 418"/>
              <a:gd name="T67" fmla="*/ 381 h 414"/>
              <a:gd name="T68" fmla="*/ 144 w 418"/>
              <a:gd name="T69" fmla="*/ 313 h 414"/>
              <a:gd name="T70" fmla="*/ 107 w 418"/>
              <a:gd name="T71" fmla="*/ 361 h 414"/>
              <a:gd name="T72" fmla="*/ 84 w 418"/>
              <a:gd name="T73" fmla="*/ 355 h 414"/>
              <a:gd name="T74" fmla="*/ 138 w 418"/>
              <a:gd name="T75" fmla="*/ 278 h 414"/>
              <a:gd name="T76" fmla="*/ 128 w 418"/>
              <a:gd name="T77" fmla="*/ 235 h 414"/>
              <a:gd name="T78" fmla="*/ 91 w 418"/>
              <a:gd name="T79" fmla="*/ 272 h 414"/>
              <a:gd name="T80" fmla="*/ 83 w 418"/>
              <a:gd name="T81" fmla="*/ 291 h 414"/>
              <a:gd name="T82" fmla="*/ 38 w 418"/>
              <a:gd name="T83" fmla="*/ 312 h 414"/>
              <a:gd name="T84" fmla="*/ 52 w 418"/>
              <a:gd name="T85" fmla="*/ 237 h 414"/>
              <a:gd name="T86" fmla="*/ 12 w 418"/>
              <a:gd name="T87" fmla="*/ 228 h 414"/>
              <a:gd name="T88" fmla="*/ 92 w 418"/>
              <a:gd name="T89" fmla="*/ 20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8" h="414">
                <a:moveTo>
                  <a:pt x="107" y="182"/>
                </a:moveTo>
                <a:cubicBezTo>
                  <a:pt x="111" y="177"/>
                  <a:pt x="115" y="173"/>
                  <a:pt x="119" y="168"/>
                </a:cubicBezTo>
                <a:cubicBezTo>
                  <a:pt x="113" y="166"/>
                  <a:pt x="106" y="165"/>
                  <a:pt x="100" y="164"/>
                </a:cubicBezTo>
                <a:cubicBezTo>
                  <a:pt x="72" y="160"/>
                  <a:pt x="45" y="164"/>
                  <a:pt x="19" y="175"/>
                </a:cubicBezTo>
                <a:cubicBezTo>
                  <a:pt x="13" y="178"/>
                  <a:pt x="7" y="176"/>
                  <a:pt x="4" y="172"/>
                </a:cubicBezTo>
                <a:cubicBezTo>
                  <a:pt x="0" y="167"/>
                  <a:pt x="1" y="161"/>
                  <a:pt x="4" y="157"/>
                </a:cubicBezTo>
                <a:cubicBezTo>
                  <a:pt x="6" y="155"/>
                  <a:pt x="8" y="154"/>
                  <a:pt x="10" y="153"/>
                </a:cubicBezTo>
                <a:cubicBezTo>
                  <a:pt x="43" y="139"/>
                  <a:pt x="78" y="135"/>
                  <a:pt x="113" y="141"/>
                </a:cubicBezTo>
                <a:cubicBezTo>
                  <a:pt x="121" y="143"/>
                  <a:pt x="129" y="145"/>
                  <a:pt x="136" y="148"/>
                </a:cubicBezTo>
                <a:cubicBezTo>
                  <a:pt x="138" y="148"/>
                  <a:pt x="139" y="148"/>
                  <a:pt x="141" y="147"/>
                </a:cubicBezTo>
                <a:cubicBezTo>
                  <a:pt x="155" y="134"/>
                  <a:pt x="170" y="124"/>
                  <a:pt x="187" y="116"/>
                </a:cubicBezTo>
                <a:cubicBezTo>
                  <a:pt x="189" y="115"/>
                  <a:pt x="189" y="114"/>
                  <a:pt x="189" y="112"/>
                </a:cubicBezTo>
                <a:cubicBezTo>
                  <a:pt x="189" y="82"/>
                  <a:pt x="189" y="52"/>
                  <a:pt x="189" y="22"/>
                </a:cubicBezTo>
                <a:cubicBezTo>
                  <a:pt x="189" y="8"/>
                  <a:pt x="201" y="0"/>
                  <a:pt x="214" y="5"/>
                </a:cubicBezTo>
                <a:cubicBezTo>
                  <a:pt x="221" y="7"/>
                  <a:pt x="225" y="14"/>
                  <a:pt x="225" y="22"/>
                </a:cubicBezTo>
                <a:cubicBezTo>
                  <a:pt x="225" y="52"/>
                  <a:pt x="225" y="82"/>
                  <a:pt x="225" y="113"/>
                </a:cubicBezTo>
                <a:cubicBezTo>
                  <a:pt x="225" y="118"/>
                  <a:pt x="226" y="121"/>
                  <a:pt x="230" y="123"/>
                </a:cubicBezTo>
                <a:cubicBezTo>
                  <a:pt x="233" y="125"/>
                  <a:pt x="236" y="128"/>
                  <a:pt x="239" y="131"/>
                </a:cubicBezTo>
                <a:cubicBezTo>
                  <a:pt x="247" y="139"/>
                  <a:pt x="255" y="148"/>
                  <a:pt x="263" y="157"/>
                </a:cubicBezTo>
                <a:cubicBezTo>
                  <a:pt x="268" y="164"/>
                  <a:pt x="274" y="171"/>
                  <a:pt x="279" y="178"/>
                </a:cubicBezTo>
                <a:cubicBezTo>
                  <a:pt x="280" y="179"/>
                  <a:pt x="281" y="179"/>
                  <a:pt x="282" y="180"/>
                </a:cubicBezTo>
                <a:cubicBezTo>
                  <a:pt x="288" y="182"/>
                  <a:pt x="293" y="184"/>
                  <a:pt x="299" y="186"/>
                </a:cubicBezTo>
                <a:cubicBezTo>
                  <a:pt x="301" y="187"/>
                  <a:pt x="302" y="188"/>
                  <a:pt x="304" y="188"/>
                </a:cubicBezTo>
                <a:cubicBezTo>
                  <a:pt x="304" y="188"/>
                  <a:pt x="304" y="188"/>
                  <a:pt x="304" y="188"/>
                </a:cubicBezTo>
                <a:cubicBezTo>
                  <a:pt x="304" y="189"/>
                  <a:pt x="305" y="189"/>
                  <a:pt x="305" y="189"/>
                </a:cubicBezTo>
                <a:cubicBezTo>
                  <a:pt x="309" y="191"/>
                  <a:pt x="313" y="193"/>
                  <a:pt x="316" y="195"/>
                </a:cubicBezTo>
                <a:cubicBezTo>
                  <a:pt x="317" y="196"/>
                  <a:pt x="318" y="195"/>
                  <a:pt x="319" y="195"/>
                </a:cubicBezTo>
                <a:cubicBezTo>
                  <a:pt x="328" y="189"/>
                  <a:pt x="337" y="185"/>
                  <a:pt x="347" y="181"/>
                </a:cubicBezTo>
                <a:cubicBezTo>
                  <a:pt x="353" y="178"/>
                  <a:pt x="360" y="176"/>
                  <a:pt x="366" y="174"/>
                </a:cubicBezTo>
                <a:cubicBezTo>
                  <a:pt x="378" y="170"/>
                  <a:pt x="391" y="169"/>
                  <a:pt x="403" y="168"/>
                </a:cubicBezTo>
                <a:cubicBezTo>
                  <a:pt x="406" y="168"/>
                  <a:pt x="409" y="168"/>
                  <a:pt x="412" y="170"/>
                </a:cubicBezTo>
                <a:cubicBezTo>
                  <a:pt x="412" y="170"/>
                  <a:pt x="413" y="170"/>
                  <a:pt x="413" y="170"/>
                </a:cubicBezTo>
                <a:cubicBezTo>
                  <a:pt x="413" y="170"/>
                  <a:pt x="413" y="170"/>
                  <a:pt x="413" y="170"/>
                </a:cubicBezTo>
                <a:cubicBezTo>
                  <a:pt x="418" y="177"/>
                  <a:pt x="418" y="184"/>
                  <a:pt x="413" y="188"/>
                </a:cubicBezTo>
                <a:cubicBezTo>
                  <a:pt x="411" y="191"/>
                  <a:pt x="408" y="192"/>
                  <a:pt x="404" y="192"/>
                </a:cubicBezTo>
                <a:cubicBezTo>
                  <a:pt x="392" y="193"/>
                  <a:pt x="379" y="195"/>
                  <a:pt x="367" y="199"/>
                </a:cubicBezTo>
                <a:cubicBezTo>
                  <a:pt x="365" y="199"/>
                  <a:pt x="364" y="200"/>
                  <a:pt x="362" y="201"/>
                </a:cubicBezTo>
                <a:cubicBezTo>
                  <a:pt x="355" y="203"/>
                  <a:pt x="349" y="206"/>
                  <a:pt x="342" y="209"/>
                </a:cubicBezTo>
                <a:cubicBezTo>
                  <a:pt x="339" y="210"/>
                  <a:pt x="340" y="211"/>
                  <a:pt x="342" y="212"/>
                </a:cubicBezTo>
                <a:cubicBezTo>
                  <a:pt x="363" y="230"/>
                  <a:pt x="379" y="251"/>
                  <a:pt x="393" y="275"/>
                </a:cubicBezTo>
                <a:cubicBezTo>
                  <a:pt x="396" y="280"/>
                  <a:pt x="394" y="287"/>
                  <a:pt x="388" y="291"/>
                </a:cubicBezTo>
                <a:cubicBezTo>
                  <a:pt x="382" y="294"/>
                  <a:pt x="375" y="292"/>
                  <a:pt x="372" y="286"/>
                </a:cubicBezTo>
                <a:cubicBezTo>
                  <a:pt x="371" y="285"/>
                  <a:pt x="371" y="284"/>
                  <a:pt x="370" y="284"/>
                </a:cubicBezTo>
                <a:cubicBezTo>
                  <a:pt x="370" y="284"/>
                  <a:pt x="370" y="284"/>
                  <a:pt x="370" y="284"/>
                </a:cubicBezTo>
                <a:cubicBezTo>
                  <a:pt x="370" y="283"/>
                  <a:pt x="370" y="283"/>
                  <a:pt x="369" y="283"/>
                </a:cubicBezTo>
                <a:cubicBezTo>
                  <a:pt x="369" y="283"/>
                  <a:pt x="369" y="283"/>
                  <a:pt x="369" y="283"/>
                </a:cubicBezTo>
                <a:cubicBezTo>
                  <a:pt x="369" y="282"/>
                  <a:pt x="369" y="281"/>
                  <a:pt x="368" y="281"/>
                </a:cubicBezTo>
                <a:cubicBezTo>
                  <a:pt x="365" y="274"/>
                  <a:pt x="360" y="268"/>
                  <a:pt x="356" y="262"/>
                </a:cubicBezTo>
                <a:cubicBezTo>
                  <a:pt x="348" y="252"/>
                  <a:pt x="340" y="242"/>
                  <a:pt x="329" y="233"/>
                </a:cubicBezTo>
                <a:cubicBezTo>
                  <a:pt x="323" y="228"/>
                  <a:pt x="316" y="223"/>
                  <a:pt x="309" y="219"/>
                </a:cubicBezTo>
                <a:cubicBezTo>
                  <a:pt x="307" y="217"/>
                  <a:pt x="304" y="216"/>
                  <a:pt x="302" y="214"/>
                </a:cubicBezTo>
                <a:cubicBezTo>
                  <a:pt x="301" y="214"/>
                  <a:pt x="301" y="214"/>
                  <a:pt x="301" y="214"/>
                </a:cubicBezTo>
                <a:cubicBezTo>
                  <a:pt x="301" y="214"/>
                  <a:pt x="301" y="215"/>
                  <a:pt x="301" y="215"/>
                </a:cubicBezTo>
                <a:cubicBezTo>
                  <a:pt x="303" y="219"/>
                  <a:pt x="304" y="222"/>
                  <a:pt x="306" y="225"/>
                </a:cubicBezTo>
                <a:cubicBezTo>
                  <a:pt x="311" y="237"/>
                  <a:pt x="316" y="249"/>
                  <a:pt x="321" y="260"/>
                </a:cubicBezTo>
                <a:cubicBezTo>
                  <a:pt x="324" y="270"/>
                  <a:pt x="327" y="279"/>
                  <a:pt x="331" y="289"/>
                </a:cubicBezTo>
                <a:cubicBezTo>
                  <a:pt x="332" y="293"/>
                  <a:pt x="332" y="296"/>
                  <a:pt x="333" y="300"/>
                </a:cubicBezTo>
                <a:cubicBezTo>
                  <a:pt x="338" y="317"/>
                  <a:pt x="342" y="335"/>
                  <a:pt x="346" y="353"/>
                </a:cubicBezTo>
                <a:cubicBezTo>
                  <a:pt x="346" y="363"/>
                  <a:pt x="341" y="371"/>
                  <a:pt x="333" y="373"/>
                </a:cubicBezTo>
                <a:cubicBezTo>
                  <a:pt x="325" y="375"/>
                  <a:pt x="318" y="372"/>
                  <a:pt x="313" y="366"/>
                </a:cubicBezTo>
                <a:cubicBezTo>
                  <a:pt x="313" y="364"/>
                  <a:pt x="311" y="362"/>
                  <a:pt x="311" y="360"/>
                </a:cubicBezTo>
                <a:cubicBezTo>
                  <a:pt x="309" y="349"/>
                  <a:pt x="306" y="337"/>
                  <a:pt x="304" y="326"/>
                </a:cubicBezTo>
                <a:cubicBezTo>
                  <a:pt x="300" y="313"/>
                  <a:pt x="297" y="300"/>
                  <a:pt x="292" y="287"/>
                </a:cubicBezTo>
                <a:cubicBezTo>
                  <a:pt x="290" y="281"/>
                  <a:pt x="288" y="276"/>
                  <a:pt x="286" y="269"/>
                </a:cubicBezTo>
                <a:cubicBezTo>
                  <a:pt x="278" y="280"/>
                  <a:pt x="273" y="291"/>
                  <a:pt x="268" y="303"/>
                </a:cubicBezTo>
                <a:cubicBezTo>
                  <a:pt x="266" y="308"/>
                  <a:pt x="266" y="313"/>
                  <a:pt x="270" y="317"/>
                </a:cubicBezTo>
                <a:cubicBezTo>
                  <a:pt x="271" y="318"/>
                  <a:pt x="272" y="319"/>
                  <a:pt x="272" y="321"/>
                </a:cubicBezTo>
                <a:cubicBezTo>
                  <a:pt x="279" y="332"/>
                  <a:pt x="284" y="344"/>
                  <a:pt x="288" y="356"/>
                </a:cubicBezTo>
                <a:cubicBezTo>
                  <a:pt x="289" y="359"/>
                  <a:pt x="290" y="362"/>
                  <a:pt x="290" y="364"/>
                </a:cubicBezTo>
                <a:cubicBezTo>
                  <a:pt x="292" y="375"/>
                  <a:pt x="295" y="385"/>
                  <a:pt x="294" y="395"/>
                </a:cubicBezTo>
                <a:cubicBezTo>
                  <a:pt x="289" y="403"/>
                  <a:pt x="282" y="405"/>
                  <a:pt x="275" y="400"/>
                </a:cubicBezTo>
                <a:cubicBezTo>
                  <a:pt x="272" y="398"/>
                  <a:pt x="271" y="395"/>
                  <a:pt x="271" y="392"/>
                </a:cubicBezTo>
                <a:cubicBezTo>
                  <a:pt x="269" y="377"/>
                  <a:pt x="266" y="363"/>
                  <a:pt x="260" y="349"/>
                </a:cubicBezTo>
                <a:cubicBezTo>
                  <a:pt x="259" y="348"/>
                  <a:pt x="259" y="347"/>
                  <a:pt x="258" y="346"/>
                </a:cubicBezTo>
                <a:cubicBezTo>
                  <a:pt x="255" y="359"/>
                  <a:pt x="254" y="373"/>
                  <a:pt x="254" y="387"/>
                </a:cubicBezTo>
                <a:cubicBezTo>
                  <a:pt x="253" y="392"/>
                  <a:pt x="253" y="397"/>
                  <a:pt x="253" y="402"/>
                </a:cubicBezTo>
                <a:cubicBezTo>
                  <a:pt x="253" y="409"/>
                  <a:pt x="248" y="414"/>
                  <a:pt x="241" y="414"/>
                </a:cubicBezTo>
                <a:cubicBezTo>
                  <a:pt x="234" y="414"/>
                  <a:pt x="229" y="409"/>
                  <a:pt x="229" y="402"/>
                </a:cubicBezTo>
                <a:cubicBezTo>
                  <a:pt x="229" y="363"/>
                  <a:pt x="234" y="324"/>
                  <a:pt x="249" y="287"/>
                </a:cubicBezTo>
                <a:cubicBezTo>
                  <a:pt x="255" y="272"/>
                  <a:pt x="263" y="258"/>
                  <a:pt x="274" y="246"/>
                </a:cubicBezTo>
                <a:cubicBezTo>
                  <a:pt x="275" y="245"/>
                  <a:pt x="275" y="244"/>
                  <a:pt x="274" y="242"/>
                </a:cubicBezTo>
                <a:cubicBezTo>
                  <a:pt x="263" y="217"/>
                  <a:pt x="248" y="194"/>
                  <a:pt x="230" y="173"/>
                </a:cubicBezTo>
                <a:cubicBezTo>
                  <a:pt x="222" y="164"/>
                  <a:pt x="214" y="157"/>
                  <a:pt x="206" y="149"/>
                </a:cubicBezTo>
                <a:cubicBezTo>
                  <a:pt x="205" y="148"/>
                  <a:pt x="203" y="148"/>
                  <a:pt x="202" y="149"/>
                </a:cubicBezTo>
                <a:cubicBezTo>
                  <a:pt x="202" y="149"/>
                  <a:pt x="201" y="149"/>
                  <a:pt x="201" y="150"/>
                </a:cubicBezTo>
                <a:cubicBezTo>
                  <a:pt x="201" y="150"/>
                  <a:pt x="201" y="150"/>
                  <a:pt x="201" y="150"/>
                </a:cubicBezTo>
                <a:cubicBezTo>
                  <a:pt x="200" y="149"/>
                  <a:pt x="199" y="151"/>
                  <a:pt x="197" y="151"/>
                </a:cubicBezTo>
                <a:cubicBezTo>
                  <a:pt x="183" y="159"/>
                  <a:pt x="170" y="168"/>
                  <a:pt x="158" y="180"/>
                </a:cubicBezTo>
                <a:cubicBezTo>
                  <a:pt x="153" y="184"/>
                  <a:pt x="148" y="189"/>
                  <a:pt x="144" y="194"/>
                </a:cubicBezTo>
                <a:cubicBezTo>
                  <a:pt x="144" y="194"/>
                  <a:pt x="144" y="194"/>
                  <a:pt x="144" y="194"/>
                </a:cubicBezTo>
                <a:cubicBezTo>
                  <a:pt x="143" y="194"/>
                  <a:pt x="143" y="195"/>
                  <a:pt x="143" y="195"/>
                </a:cubicBezTo>
                <a:cubicBezTo>
                  <a:pt x="142" y="197"/>
                  <a:pt x="140" y="197"/>
                  <a:pt x="141" y="200"/>
                </a:cubicBezTo>
                <a:cubicBezTo>
                  <a:pt x="144" y="206"/>
                  <a:pt x="146" y="213"/>
                  <a:pt x="149" y="220"/>
                </a:cubicBezTo>
                <a:cubicBezTo>
                  <a:pt x="149" y="222"/>
                  <a:pt x="150" y="224"/>
                  <a:pt x="151" y="226"/>
                </a:cubicBezTo>
                <a:cubicBezTo>
                  <a:pt x="151" y="227"/>
                  <a:pt x="151" y="227"/>
                  <a:pt x="151" y="228"/>
                </a:cubicBezTo>
                <a:cubicBezTo>
                  <a:pt x="158" y="247"/>
                  <a:pt x="162" y="266"/>
                  <a:pt x="165" y="286"/>
                </a:cubicBezTo>
                <a:cubicBezTo>
                  <a:pt x="167" y="303"/>
                  <a:pt x="169" y="321"/>
                  <a:pt x="169" y="339"/>
                </a:cubicBezTo>
                <a:cubicBezTo>
                  <a:pt x="168" y="346"/>
                  <a:pt x="168" y="353"/>
                  <a:pt x="168" y="360"/>
                </a:cubicBezTo>
                <a:cubicBezTo>
                  <a:pt x="167" y="366"/>
                  <a:pt x="167" y="372"/>
                  <a:pt x="166" y="379"/>
                </a:cubicBezTo>
                <a:cubicBezTo>
                  <a:pt x="166" y="384"/>
                  <a:pt x="166" y="389"/>
                  <a:pt x="162" y="393"/>
                </a:cubicBezTo>
                <a:cubicBezTo>
                  <a:pt x="155" y="397"/>
                  <a:pt x="150" y="397"/>
                  <a:pt x="145" y="393"/>
                </a:cubicBezTo>
                <a:cubicBezTo>
                  <a:pt x="142" y="389"/>
                  <a:pt x="141" y="385"/>
                  <a:pt x="142" y="381"/>
                </a:cubicBezTo>
                <a:cubicBezTo>
                  <a:pt x="142" y="377"/>
                  <a:pt x="142" y="374"/>
                  <a:pt x="143" y="370"/>
                </a:cubicBezTo>
                <a:cubicBezTo>
                  <a:pt x="143" y="370"/>
                  <a:pt x="143" y="370"/>
                  <a:pt x="143" y="370"/>
                </a:cubicBezTo>
                <a:cubicBezTo>
                  <a:pt x="144" y="351"/>
                  <a:pt x="145" y="332"/>
                  <a:pt x="144" y="313"/>
                </a:cubicBezTo>
                <a:cubicBezTo>
                  <a:pt x="144" y="310"/>
                  <a:pt x="143" y="307"/>
                  <a:pt x="143" y="304"/>
                </a:cubicBezTo>
                <a:cubicBezTo>
                  <a:pt x="128" y="315"/>
                  <a:pt x="119" y="330"/>
                  <a:pt x="113" y="347"/>
                </a:cubicBezTo>
                <a:cubicBezTo>
                  <a:pt x="110" y="351"/>
                  <a:pt x="109" y="356"/>
                  <a:pt x="107" y="361"/>
                </a:cubicBezTo>
                <a:cubicBezTo>
                  <a:pt x="105" y="367"/>
                  <a:pt x="100" y="370"/>
                  <a:pt x="95" y="370"/>
                </a:cubicBezTo>
                <a:cubicBezTo>
                  <a:pt x="90" y="370"/>
                  <a:pt x="85" y="366"/>
                  <a:pt x="84" y="361"/>
                </a:cubicBezTo>
                <a:cubicBezTo>
                  <a:pt x="83" y="359"/>
                  <a:pt x="83" y="357"/>
                  <a:pt x="84" y="355"/>
                </a:cubicBezTo>
                <a:cubicBezTo>
                  <a:pt x="91" y="333"/>
                  <a:pt x="100" y="312"/>
                  <a:pt x="116" y="295"/>
                </a:cubicBezTo>
                <a:cubicBezTo>
                  <a:pt x="120" y="291"/>
                  <a:pt x="124" y="287"/>
                  <a:pt x="129" y="284"/>
                </a:cubicBezTo>
                <a:cubicBezTo>
                  <a:pt x="132" y="282"/>
                  <a:pt x="135" y="280"/>
                  <a:pt x="138" y="278"/>
                </a:cubicBezTo>
                <a:cubicBezTo>
                  <a:pt x="139" y="277"/>
                  <a:pt x="140" y="276"/>
                  <a:pt x="139" y="275"/>
                </a:cubicBezTo>
                <a:cubicBezTo>
                  <a:pt x="138" y="271"/>
                  <a:pt x="138" y="266"/>
                  <a:pt x="136" y="262"/>
                </a:cubicBezTo>
                <a:cubicBezTo>
                  <a:pt x="134" y="253"/>
                  <a:pt x="131" y="244"/>
                  <a:pt x="128" y="235"/>
                </a:cubicBezTo>
                <a:cubicBezTo>
                  <a:pt x="127" y="230"/>
                  <a:pt x="125" y="225"/>
                  <a:pt x="123" y="220"/>
                </a:cubicBezTo>
                <a:cubicBezTo>
                  <a:pt x="123" y="221"/>
                  <a:pt x="122" y="221"/>
                  <a:pt x="122" y="221"/>
                </a:cubicBezTo>
                <a:cubicBezTo>
                  <a:pt x="110" y="238"/>
                  <a:pt x="100" y="254"/>
                  <a:pt x="91" y="272"/>
                </a:cubicBezTo>
                <a:cubicBezTo>
                  <a:pt x="89" y="278"/>
                  <a:pt x="86" y="283"/>
                  <a:pt x="84" y="289"/>
                </a:cubicBezTo>
                <a:cubicBezTo>
                  <a:pt x="84" y="289"/>
                  <a:pt x="84" y="289"/>
                  <a:pt x="84" y="289"/>
                </a:cubicBezTo>
                <a:cubicBezTo>
                  <a:pt x="83" y="290"/>
                  <a:pt x="83" y="290"/>
                  <a:pt x="83" y="291"/>
                </a:cubicBezTo>
                <a:cubicBezTo>
                  <a:pt x="79" y="301"/>
                  <a:pt x="76" y="311"/>
                  <a:pt x="72" y="321"/>
                </a:cubicBezTo>
                <a:cubicBezTo>
                  <a:pt x="70" y="329"/>
                  <a:pt x="63" y="335"/>
                  <a:pt x="55" y="335"/>
                </a:cubicBezTo>
                <a:cubicBezTo>
                  <a:pt x="43" y="335"/>
                  <a:pt x="34" y="324"/>
                  <a:pt x="38" y="312"/>
                </a:cubicBezTo>
                <a:cubicBezTo>
                  <a:pt x="44" y="290"/>
                  <a:pt x="52" y="270"/>
                  <a:pt x="62" y="250"/>
                </a:cubicBezTo>
                <a:cubicBezTo>
                  <a:pt x="65" y="245"/>
                  <a:pt x="68" y="240"/>
                  <a:pt x="71" y="235"/>
                </a:cubicBezTo>
                <a:cubicBezTo>
                  <a:pt x="64" y="234"/>
                  <a:pt x="58" y="236"/>
                  <a:pt x="52" y="237"/>
                </a:cubicBezTo>
                <a:cubicBezTo>
                  <a:pt x="42" y="240"/>
                  <a:pt x="33" y="243"/>
                  <a:pt x="25" y="249"/>
                </a:cubicBezTo>
                <a:cubicBezTo>
                  <a:pt x="19" y="252"/>
                  <a:pt x="11" y="250"/>
                  <a:pt x="7" y="244"/>
                </a:cubicBezTo>
                <a:cubicBezTo>
                  <a:pt x="4" y="239"/>
                  <a:pt x="6" y="231"/>
                  <a:pt x="12" y="228"/>
                </a:cubicBezTo>
                <a:cubicBezTo>
                  <a:pt x="31" y="217"/>
                  <a:pt x="51" y="210"/>
                  <a:pt x="73" y="210"/>
                </a:cubicBezTo>
                <a:cubicBezTo>
                  <a:pt x="75" y="210"/>
                  <a:pt x="76" y="210"/>
                  <a:pt x="78" y="210"/>
                </a:cubicBezTo>
                <a:cubicBezTo>
                  <a:pt x="85" y="211"/>
                  <a:pt x="89" y="208"/>
                  <a:pt x="92" y="202"/>
                </a:cubicBezTo>
                <a:cubicBezTo>
                  <a:pt x="97" y="195"/>
                  <a:pt x="102" y="189"/>
                  <a:pt x="107" y="182"/>
                </a:cubicBez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defTabSz="1219170">
              <a:defRPr/>
            </a:pPr>
            <a:endParaRPr lang="en-GB" sz="2400" kern="0">
              <a:solidFill>
                <a:srgbClr val="001965"/>
              </a:solidFill>
            </a:endParaRPr>
          </a:p>
        </p:txBody>
      </p:sp>
      <p:grpSp>
        <p:nvGrpSpPr>
          <p:cNvPr id="58" name="Group 49">
            <a:extLst>
              <a:ext uri="{FF2B5EF4-FFF2-40B4-BE49-F238E27FC236}">
                <a16:creationId xmlns:a16="http://schemas.microsoft.com/office/drawing/2014/main" id="{CF0BCD7F-C520-4D81-8FE0-4A38FE224235}"/>
              </a:ext>
            </a:extLst>
          </p:cNvPr>
          <p:cNvGrpSpPr>
            <a:grpSpLocks noChangeAspect="1"/>
          </p:cNvGrpSpPr>
          <p:nvPr/>
        </p:nvGrpSpPr>
        <p:grpSpPr bwMode="auto">
          <a:xfrm>
            <a:off x="10055439" y="3470357"/>
            <a:ext cx="1169611" cy="1403648"/>
            <a:chOff x="1821" y="410"/>
            <a:chExt cx="2024" cy="2429"/>
          </a:xfrm>
          <a:solidFill>
            <a:srgbClr val="831F83"/>
          </a:solidFill>
        </p:grpSpPr>
        <p:sp>
          <p:nvSpPr>
            <p:cNvPr id="60" name="Freeform 50">
              <a:extLst>
                <a:ext uri="{FF2B5EF4-FFF2-40B4-BE49-F238E27FC236}">
                  <a16:creationId xmlns:a16="http://schemas.microsoft.com/office/drawing/2014/main" id="{53120281-2DE1-4521-96D4-A80503AF1309}"/>
                </a:ext>
              </a:extLst>
            </p:cNvPr>
            <p:cNvSpPr>
              <a:spLocks/>
            </p:cNvSpPr>
            <p:nvPr/>
          </p:nvSpPr>
          <p:spPr bwMode="auto">
            <a:xfrm>
              <a:off x="1821" y="410"/>
              <a:ext cx="2024" cy="2429"/>
            </a:xfrm>
            <a:custGeom>
              <a:avLst/>
              <a:gdLst>
                <a:gd name="T0" fmla="*/ 1282 w 1347"/>
                <a:gd name="T1" fmla="*/ 1433 h 1619"/>
                <a:gd name="T2" fmla="*/ 1240 w 1347"/>
                <a:gd name="T3" fmla="*/ 1128 h 1619"/>
                <a:gd name="T4" fmla="*/ 764 w 1347"/>
                <a:gd name="T5" fmla="*/ 678 h 1619"/>
                <a:gd name="T6" fmla="*/ 586 w 1347"/>
                <a:gd name="T7" fmla="*/ 517 h 1619"/>
                <a:gd name="T8" fmla="*/ 636 w 1347"/>
                <a:gd name="T9" fmla="*/ 479 h 1619"/>
                <a:gd name="T10" fmla="*/ 778 w 1347"/>
                <a:gd name="T11" fmla="*/ 558 h 1619"/>
                <a:gd name="T12" fmla="*/ 702 w 1347"/>
                <a:gd name="T13" fmla="*/ 338 h 1619"/>
                <a:gd name="T14" fmla="*/ 654 w 1347"/>
                <a:gd name="T15" fmla="*/ 269 h 1619"/>
                <a:gd name="T16" fmla="*/ 447 w 1347"/>
                <a:gd name="T17" fmla="*/ 276 h 1619"/>
                <a:gd name="T18" fmla="*/ 488 w 1347"/>
                <a:gd name="T19" fmla="*/ 388 h 1619"/>
                <a:gd name="T20" fmla="*/ 438 w 1347"/>
                <a:gd name="T21" fmla="*/ 425 h 1619"/>
                <a:gd name="T22" fmla="*/ 309 w 1347"/>
                <a:gd name="T23" fmla="*/ 404 h 1619"/>
                <a:gd name="T24" fmla="*/ 360 w 1347"/>
                <a:gd name="T25" fmla="*/ 661 h 1619"/>
                <a:gd name="T26" fmla="*/ 352 w 1347"/>
                <a:gd name="T27" fmla="*/ 722 h 1619"/>
                <a:gd name="T28" fmla="*/ 174 w 1347"/>
                <a:gd name="T29" fmla="*/ 799 h 1619"/>
                <a:gd name="T30" fmla="*/ 281 w 1347"/>
                <a:gd name="T31" fmla="*/ 949 h 1619"/>
                <a:gd name="T32" fmla="*/ 353 w 1347"/>
                <a:gd name="T33" fmla="*/ 969 h 1619"/>
                <a:gd name="T34" fmla="*/ 322 w 1347"/>
                <a:gd name="T35" fmla="*/ 1010 h 1619"/>
                <a:gd name="T36" fmla="*/ 272 w 1347"/>
                <a:gd name="T37" fmla="*/ 1216 h 1619"/>
                <a:gd name="T38" fmla="*/ 352 w 1347"/>
                <a:gd name="T39" fmla="*/ 1202 h 1619"/>
                <a:gd name="T40" fmla="*/ 398 w 1347"/>
                <a:gd name="T41" fmla="*/ 1241 h 1619"/>
                <a:gd name="T42" fmla="*/ 530 w 1347"/>
                <a:gd name="T43" fmla="*/ 1380 h 1619"/>
                <a:gd name="T44" fmla="*/ 624 w 1347"/>
                <a:gd name="T45" fmla="*/ 1247 h 1619"/>
                <a:gd name="T46" fmla="*/ 644 w 1347"/>
                <a:gd name="T47" fmla="*/ 1193 h 1619"/>
                <a:gd name="T48" fmla="*/ 685 w 1347"/>
                <a:gd name="T49" fmla="*/ 1231 h 1619"/>
                <a:gd name="T50" fmla="*/ 772 w 1347"/>
                <a:gd name="T51" fmla="*/ 1273 h 1619"/>
                <a:gd name="T52" fmla="*/ 738 w 1347"/>
                <a:gd name="T53" fmla="*/ 1131 h 1619"/>
                <a:gd name="T54" fmla="*/ 625 w 1347"/>
                <a:gd name="T55" fmla="*/ 1128 h 1619"/>
                <a:gd name="T56" fmla="*/ 611 w 1347"/>
                <a:gd name="T57" fmla="*/ 1030 h 1619"/>
                <a:gd name="T58" fmla="*/ 1028 w 1347"/>
                <a:gd name="T59" fmla="*/ 1067 h 1619"/>
                <a:gd name="T60" fmla="*/ 1173 w 1347"/>
                <a:gd name="T61" fmla="*/ 1436 h 1619"/>
                <a:gd name="T62" fmla="*/ 1061 w 1347"/>
                <a:gd name="T63" fmla="*/ 1188 h 1619"/>
                <a:gd name="T64" fmla="*/ 951 w 1347"/>
                <a:gd name="T65" fmla="*/ 1099 h 1619"/>
                <a:gd name="T66" fmla="*/ 649 w 1347"/>
                <a:gd name="T67" fmla="*/ 1544 h 1619"/>
                <a:gd name="T68" fmla="*/ 17 w 1347"/>
                <a:gd name="T69" fmla="*/ 982 h 1619"/>
                <a:gd name="T70" fmla="*/ 477 w 1347"/>
                <a:gd name="T71" fmla="*/ 56 h 1619"/>
                <a:gd name="T72" fmla="*/ 966 w 1347"/>
                <a:gd name="T73" fmla="*/ 598 h 1619"/>
                <a:gd name="T74" fmla="*/ 971 w 1347"/>
                <a:gd name="T75" fmla="*/ 728 h 1619"/>
                <a:gd name="T76" fmla="*/ 1320 w 1347"/>
                <a:gd name="T77" fmla="*/ 1199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7" h="1619">
                  <a:moveTo>
                    <a:pt x="1347" y="1433"/>
                  </a:moveTo>
                  <a:cubicBezTo>
                    <a:pt x="1322" y="1433"/>
                    <a:pt x="1303" y="1433"/>
                    <a:pt x="1282" y="1433"/>
                  </a:cubicBezTo>
                  <a:cubicBezTo>
                    <a:pt x="1281" y="1412"/>
                    <a:pt x="1279" y="1390"/>
                    <a:pt x="1278" y="1368"/>
                  </a:cubicBezTo>
                  <a:cubicBezTo>
                    <a:pt x="1272" y="1287"/>
                    <a:pt x="1262" y="1207"/>
                    <a:pt x="1240" y="1128"/>
                  </a:cubicBezTo>
                  <a:cubicBezTo>
                    <a:pt x="1198" y="985"/>
                    <a:pt x="1107" y="880"/>
                    <a:pt x="979" y="805"/>
                  </a:cubicBezTo>
                  <a:cubicBezTo>
                    <a:pt x="908" y="763"/>
                    <a:pt x="835" y="722"/>
                    <a:pt x="764" y="678"/>
                  </a:cubicBezTo>
                  <a:cubicBezTo>
                    <a:pt x="701" y="638"/>
                    <a:pt x="643" y="591"/>
                    <a:pt x="597" y="531"/>
                  </a:cubicBezTo>
                  <a:cubicBezTo>
                    <a:pt x="593" y="526"/>
                    <a:pt x="589" y="522"/>
                    <a:pt x="586" y="517"/>
                  </a:cubicBezTo>
                  <a:cubicBezTo>
                    <a:pt x="576" y="500"/>
                    <a:pt x="578" y="483"/>
                    <a:pt x="592" y="472"/>
                  </a:cubicBezTo>
                  <a:cubicBezTo>
                    <a:pt x="606" y="462"/>
                    <a:pt x="623" y="465"/>
                    <a:pt x="636" y="479"/>
                  </a:cubicBezTo>
                  <a:cubicBezTo>
                    <a:pt x="663" y="508"/>
                    <a:pt x="688" y="537"/>
                    <a:pt x="716" y="564"/>
                  </a:cubicBezTo>
                  <a:cubicBezTo>
                    <a:pt x="746" y="592"/>
                    <a:pt x="751" y="590"/>
                    <a:pt x="778" y="558"/>
                  </a:cubicBezTo>
                  <a:cubicBezTo>
                    <a:pt x="828" y="500"/>
                    <a:pt x="812" y="386"/>
                    <a:pt x="748" y="344"/>
                  </a:cubicBezTo>
                  <a:cubicBezTo>
                    <a:pt x="734" y="335"/>
                    <a:pt x="719" y="329"/>
                    <a:pt x="702" y="338"/>
                  </a:cubicBezTo>
                  <a:cubicBezTo>
                    <a:pt x="677" y="352"/>
                    <a:pt x="654" y="337"/>
                    <a:pt x="654" y="309"/>
                  </a:cubicBezTo>
                  <a:cubicBezTo>
                    <a:pt x="654" y="296"/>
                    <a:pt x="655" y="283"/>
                    <a:pt x="654" y="269"/>
                  </a:cubicBezTo>
                  <a:cubicBezTo>
                    <a:pt x="650" y="212"/>
                    <a:pt x="609" y="179"/>
                    <a:pt x="551" y="188"/>
                  </a:cubicBezTo>
                  <a:cubicBezTo>
                    <a:pt x="496" y="196"/>
                    <a:pt x="456" y="230"/>
                    <a:pt x="447" y="276"/>
                  </a:cubicBezTo>
                  <a:cubicBezTo>
                    <a:pt x="440" y="311"/>
                    <a:pt x="455" y="341"/>
                    <a:pt x="474" y="369"/>
                  </a:cubicBezTo>
                  <a:cubicBezTo>
                    <a:pt x="478" y="376"/>
                    <a:pt x="484" y="381"/>
                    <a:pt x="488" y="388"/>
                  </a:cubicBezTo>
                  <a:cubicBezTo>
                    <a:pt x="497" y="404"/>
                    <a:pt x="494" y="418"/>
                    <a:pt x="480" y="429"/>
                  </a:cubicBezTo>
                  <a:cubicBezTo>
                    <a:pt x="468" y="439"/>
                    <a:pt x="450" y="437"/>
                    <a:pt x="438" y="425"/>
                  </a:cubicBezTo>
                  <a:cubicBezTo>
                    <a:pt x="433" y="419"/>
                    <a:pt x="428" y="413"/>
                    <a:pt x="423" y="407"/>
                  </a:cubicBezTo>
                  <a:cubicBezTo>
                    <a:pt x="389" y="373"/>
                    <a:pt x="344" y="372"/>
                    <a:pt x="309" y="404"/>
                  </a:cubicBezTo>
                  <a:cubicBezTo>
                    <a:pt x="247" y="460"/>
                    <a:pt x="249" y="587"/>
                    <a:pt x="313" y="640"/>
                  </a:cubicBezTo>
                  <a:cubicBezTo>
                    <a:pt x="326" y="650"/>
                    <a:pt x="344" y="656"/>
                    <a:pt x="360" y="661"/>
                  </a:cubicBezTo>
                  <a:cubicBezTo>
                    <a:pt x="378" y="667"/>
                    <a:pt x="389" y="678"/>
                    <a:pt x="387" y="694"/>
                  </a:cubicBezTo>
                  <a:cubicBezTo>
                    <a:pt x="386" y="712"/>
                    <a:pt x="373" y="723"/>
                    <a:pt x="352" y="722"/>
                  </a:cubicBezTo>
                  <a:cubicBezTo>
                    <a:pt x="343" y="721"/>
                    <a:pt x="332" y="720"/>
                    <a:pt x="323" y="717"/>
                  </a:cubicBezTo>
                  <a:cubicBezTo>
                    <a:pt x="250" y="691"/>
                    <a:pt x="190" y="723"/>
                    <a:pt x="174" y="799"/>
                  </a:cubicBezTo>
                  <a:cubicBezTo>
                    <a:pt x="169" y="822"/>
                    <a:pt x="169" y="847"/>
                    <a:pt x="173" y="870"/>
                  </a:cubicBezTo>
                  <a:cubicBezTo>
                    <a:pt x="182" y="926"/>
                    <a:pt x="226" y="956"/>
                    <a:pt x="281" y="949"/>
                  </a:cubicBezTo>
                  <a:cubicBezTo>
                    <a:pt x="293" y="947"/>
                    <a:pt x="305" y="944"/>
                    <a:pt x="317" y="943"/>
                  </a:cubicBezTo>
                  <a:cubicBezTo>
                    <a:pt x="336" y="940"/>
                    <a:pt x="350" y="951"/>
                    <a:pt x="353" y="969"/>
                  </a:cubicBezTo>
                  <a:cubicBezTo>
                    <a:pt x="355" y="991"/>
                    <a:pt x="344" y="1007"/>
                    <a:pt x="324" y="1009"/>
                  </a:cubicBezTo>
                  <a:cubicBezTo>
                    <a:pt x="323" y="1009"/>
                    <a:pt x="323" y="1009"/>
                    <a:pt x="322" y="1010"/>
                  </a:cubicBezTo>
                  <a:cubicBezTo>
                    <a:pt x="243" y="1012"/>
                    <a:pt x="204" y="1066"/>
                    <a:pt x="230" y="1146"/>
                  </a:cubicBezTo>
                  <a:cubicBezTo>
                    <a:pt x="238" y="1171"/>
                    <a:pt x="254" y="1196"/>
                    <a:pt x="272" y="1216"/>
                  </a:cubicBezTo>
                  <a:cubicBezTo>
                    <a:pt x="292" y="1238"/>
                    <a:pt x="315" y="1235"/>
                    <a:pt x="337" y="1215"/>
                  </a:cubicBezTo>
                  <a:cubicBezTo>
                    <a:pt x="342" y="1211"/>
                    <a:pt x="347" y="1206"/>
                    <a:pt x="352" y="1202"/>
                  </a:cubicBezTo>
                  <a:cubicBezTo>
                    <a:pt x="365" y="1191"/>
                    <a:pt x="379" y="1191"/>
                    <a:pt x="392" y="1201"/>
                  </a:cubicBezTo>
                  <a:cubicBezTo>
                    <a:pt x="405" y="1212"/>
                    <a:pt x="408" y="1228"/>
                    <a:pt x="398" y="1241"/>
                  </a:cubicBezTo>
                  <a:cubicBezTo>
                    <a:pt x="374" y="1270"/>
                    <a:pt x="387" y="1298"/>
                    <a:pt x="401" y="1324"/>
                  </a:cubicBezTo>
                  <a:cubicBezTo>
                    <a:pt x="425" y="1367"/>
                    <a:pt x="480" y="1390"/>
                    <a:pt x="530" y="1380"/>
                  </a:cubicBezTo>
                  <a:cubicBezTo>
                    <a:pt x="585" y="1369"/>
                    <a:pt x="621" y="1333"/>
                    <a:pt x="627" y="1280"/>
                  </a:cubicBezTo>
                  <a:cubicBezTo>
                    <a:pt x="629" y="1269"/>
                    <a:pt x="626" y="1258"/>
                    <a:pt x="624" y="1247"/>
                  </a:cubicBezTo>
                  <a:cubicBezTo>
                    <a:pt x="623" y="1239"/>
                    <a:pt x="620" y="1231"/>
                    <a:pt x="620" y="1223"/>
                  </a:cubicBezTo>
                  <a:cubicBezTo>
                    <a:pt x="620" y="1207"/>
                    <a:pt x="628" y="1196"/>
                    <a:pt x="644" y="1193"/>
                  </a:cubicBezTo>
                  <a:cubicBezTo>
                    <a:pt x="659" y="1189"/>
                    <a:pt x="671" y="1196"/>
                    <a:pt x="678" y="1210"/>
                  </a:cubicBezTo>
                  <a:cubicBezTo>
                    <a:pt x="681" y="1217"/>
                    <a:pt x="682" y="1224"/>
                    <a:pt x="685" y="1231"/>
                  </a:cubicBezTo>
                  <a:cubicBezTo>
                    <a:pt x="689" y="1243"/>
                    <a:pt x="693" y="1255"/>
                    <a:pt x="698" y="1266"/>
                  </a:cubicBezTo>
                  <a:cubicBezTo>
                    <a:pt x="719" y="1308"/>
                    <a:pt x="747" y="1311"/>
                    <a:pt x="772" y="1273"/>
                  </a:cubicBezTo>
                  <a:cubicBezTo>
                    <a:pt x="787" y="1250"/>
                    <a:pt x="798" y="1222"/>
                    <a:pt x="803" y="1196"/>
                  </a:cubicBezTo>
                  <a:cubicBezTo>
                    <a:pt x="811" y="1153"/>
                    <a:pt x="782" y="1125"/>
                    <a:pt x="738" y="1131"/>
                  </a:cubicBezTo>
                  <a:cubicBezTo>
                    <a:pt x="723" y="1132"/>
                    <a:pt x="709" y="1136"/>
                    <a:pt x="695" y="1141"/>
                  </a:cubicBezTo>
                  <a:cubicBezTo>
                    <a:pt x="669" y="1151"/>
                    <a:pt x="645" y="1148"/>
                    <a:pt x="625" y="1128"/>
                  </a:cubicBezTo>
                  <a:cubicBezTo>
                    <a:pt x="603" y="1105"/>
                    <a:pt x="592" y="1078"/>
                    <a:pt x="600" y="1046"/>
                  </a:cubicBezTo>
                  <a:cubicBezTo>
                    <a:pt x="602" y="1040"/>
                    <a:pt x="606" y="1034"/>
                    <a:pt x="611" y="1030"/>
                  </a:cubicBezTo>
                  <a:cubicBezTo>
                    <a:pt x="670" y="974"/>
                    <a:pt x="737" y="952"/>
                    <a:pt x="818" y="973"/>
                  </a:cubicBezTo>
                  <a:cubicBezTo>
                    <a:pt x="893" y="993"/>
                    <a:pt x="964" y="1021"/>
                    <a:pt x="1028" y="1067"/>
                  </a:cubicBezTo>
                  <a:cubicBezTo>
                    <a:pt x="1120" y="1133"/>
                    <a:pt x="1163" y="1225"/>
                    <a:pt x="1172" y="1334"/>
                  </a:cubicBezTo>
                  <a:cubicBezTo>
                    <a:pt x="1175" y="1367"/>
                    <a:pt x="1173" y="1401"/>
                    <a:pt x="1173" y="1436"/>
                  </a:cubicBezTo>
                  <a:cubicBezTo>
                    <a:pt x="1151" y="1436"/>
                    <a:pt x="1131" y="1436"/>
                    <a:pt x="1110" y="1436"/>
                  </a:cubicBezTo>
                  <a:cubicBezTo>
                    <a:pt x="1117" y="1348"/>
                    <a:pt x="1109" y="1263"/>
                    <a:pt x="1061" y="1188"/>
                  </a:cubicBezTo>
                  <a:cubicBezTo>
                    <a:pt x="1034" y="1146"/>
                    <a:pt x="995" y="1116"/>
                    <a:pt x="951" y="1091"/>
                  </a:cubicBezTo>
                  <a:cubicBezTo>
                    <a:pt x="951" y="1095"/>
                    <a:pt x="950" y="1097"/>
                    <a:pt x="951" y="1099"/>
                  </a:cubicBezTo>
                  <a:cubicBezTo>
                    <a:pt x="977" y="1170"/>
                    <a:pt x="968" y="1239"/>
                    <a:pt x="934" y="1304"/>
                  </a:cubicBezTo>
                  <a:cubicBezTo>
                    <a:pt x="872" y="1422"/>
                    <a:pt x="772" y="1499"/>
                    <a:pt x="649" y="1544"/>
                  </a:cubicBezTo>
                  <a:cubicBezTo>
                    <a:pt x="447" y="1619"/>
                    <a:pt x="256" y="1551"/>
                    <a:pt x="138" y="1363"/>
                  </a:cubicBezTo>
                  <a:cubicBezTo>
                    <a:pt x="65" y="1246"/>
                    <a:pt x="27" y="1119"/>
                    <a:pt x="17" y="982"/>
                  </a:cubicBezTo>
                  <a:cubicBezTo>
                    <a:pt x="0" y="747"/>
                    <a:pt x="53" y="527"/>
                    <a:pt x="163" y="320"/>
                  </a:cubicBezTo>
                  <a:cubicBezTo>
                    <a:pt x="232" y="192"/>
                    <a:pt x="335" y="98"/>
                    <a:pt x="477" y="56"/>
                  </a:cubicBezTo>
                  <a:cubicBezTo>
                    <a:pt x="665" y="0"/>
                    <a:pt x="843" y="88"/>
                    <a:pt x="921" y="272"/>
                  </a:cubicBezTo>
                  <a:cubicBezTo>
                    <a:pt x="966" y="377"/>
                    <a:pt x="974" y="486"/>
                    <a:pt x="966" y="598"/>
                  </a:cubicBezTo>
                  <a:cubicBezTo>
                    <a:pt x="964" y="629"/>
                    <a:pt x="959" y="661"/>
                    <a:pt x="953" y="692"/>
                  </a:cubicBezTo>
                  <a:cubicBezTo>
                    <a:pt x="950" y="710"/>
                    <a:pt x="954" y="720"/>
                    <a:pt x="971" y="728"/>
                  </a:cubicBezTo>
                  <a:cubicBezTo>
                    <a:pt x="1056" y="774"/>
                    <a:pt x="1133" y="830"/>
                    <a:pt x="1194" y="906"/>
                  </a:cubicBezTo>
                  <a:cubicBezTo>
                    <a:pt x="1263" y="993"/>
                    <a:pt x="1303" y="1091"/>
                    <a:pt x="1320" y="1199"/>
                  </a:cubicBezTo>
                  <a:cubicBezTo>
                    <a:pt x="1332" y="1275"/>
                    <a:pt x="1338" y="1353"/>
                    <a:pt x="1347" y="14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63" name="Freeform 51">
              <a:extLst>
                <a:ext uri="{FF2B5EF4-FFF2-40B4-BE49-F238E27FC236}">
                  <a16:creationId xmlns:a16="http://schemas.microsoft.com/office/drawing/2014/main" id="{15FC40A1-8CC3-4452-891F-2079DE32817A}"/>
                </a:ext>
              </a:extLst>
            </p:cNvPr>
            <p:cNvSpPr>
              <a:spLocks/>
            </p:cNvSpPr>
            <p:nvPr/>
          </p:nvSpPr>
          <p:spPr bwMode="auto">
            <a:xfrm>
              <a:off x="2628" y="1217"/>
              <a:ext cx="1107" cy="1348"/>
            </a:xfrm>
            <a:custGeom>
              <a:avLst/>
              <a:gdLst>
                <a:gd name="T0" fmla="*/ 0 w 737"/>
                <a:gd name="T1" fmla="*/ 30 h 898"/>
                <a:gd name="T2" fmla="*/ 31 w 737"/>
                <a:gd name="T3" fmla="*/ 0 h 898"/>
                <a:gd name="T4" fmla="*/ 83 w 737"/>
                <a:gd name="T5" fmla="*/ 45 h 898"/>
                <a:gd name="T6" fmla="*/ 363 w 737"/>
                <a:gd name="T7" fmla="*/ 247 h 898"/>
                <a:gd name="T8" fmla="*/ 522 w 737"/>
                <a:gd name="T9" fmla="*/ 346 h 898"/>
                <a:gd name="T10" fmla="*/ 719 w 737"/>
                <a:gd name="T11" fmla="*/ 684 h 898"/>
                <a:gd name="T12" fmla="*/ 737 w 737"/>
                <a:gd name="T13" fmla="*/ 877 h 898"/>
                <a:gd name="T14" fmla="*/ 737 w 737"/>
                <a:gd name="T15" fmla="*/ 898 h 898"/>
                <a:gd name="T16" fmla="*/ 697 w 737"/>
                <a:gd name="T17" fmla="*/ 898 h 898"/>
                <a:gd name="T18" fmla="*/ 698 w 737"/>
                <a:gd name="T19" fmla="*/ 839 h 898"/>
                <a:gd name="T20" fmla="*/ 675 w 737"/>
                <a:gd name="T21" fmla="*/ 682 h 898"/>
                <a:gd name="T22" fmla="*/ 545 w 737"/>
                <a:gd name="T23" fmla="*/ 509 h 898"/>
                <a:gd name="T24" fmla="*/ 282 w 737"/>
                <a:gd name="T25" fmla="*/ 398 h 898"/>
                <a:gd name="T26" fmla="*/ 85 w 737"/>
                <a:gd name="T27" fmla="*/ 460 h 898"/>
                <a:gd name="T28" fmla="*/ 60 w 737"/>
                <a:gd name="T29" fmla="*/ 483 h 898"/>
                <a:gd name="T30" fmla="*/ 42 w 737"/>
                <a:gd name="T31" fmla="*/ 487 h 898"/>
                <a:gd name="T32" fmla="*/ 41 w 737"/>
                <a:gd name="T33" fmla="*/ 482 h 898"/>
                <a:gd name="T34" fmla="*/ 170 w 737"/>
                <a:gd name="T35" fmla="*/ 345 h 898"/>
                <a:gd name="T36" fmla="*/ 194 w 737"/>
                <a:gd name="T37" fmla="*/ 328 h 898"/>
                <a:gd name="T38" fmla="*/ 236 w 737"/>
                <a:gd name="T39" fmla="*/ 256 h 898"/>
                <a:gd name="T40" fmla="*/ 173 w 737"/>
                <a:gd name="T41" fmla="*/ 201 h 898"/>
                <a:gd name="T42" fmla="*/ 127 w 737"/>
                <a:gd name="T43" fmla="*/ 133 h 898"/>
                <a:gd name="T44" fmla="*/ 0 w 737"/>
                <a:gd name="T45" fmla="*/ 3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7" h="898">
                  <a:moveTo>
                    <a:pt x="0" y="30"/>
                  </a:moveTo>
                  <a:cubicBezTo>
                    <a:pt x="12" y="18"/>
                    <a:pt x="23" y="7"/>
                    <a:pt x="31" y="0"/>
                  </a:cubicBezTo>
                  <a:cubicBezTo>
                    <a:pt x="49" y="16"/>
                    <a:pt x="67" y="30"/>
                    <a:pt x="83" y="45"/>
                  </a:cubicBezTo>
                  <a:cubicBezTo>
                    <a:pt x="167" y="125"/>
                    <a:pt x="263" y="188"/>
                    <a:pt x="363" y="247"/>
                  </a:cubicBezTo>
                  <a:cubicBezTo>
                    <a:pt x="416" y="279"/>
                    <a:pt x="472" y="309"/>
                    <a:pt x="522" y="346"/>
                  </a:cubicBezTo>
                  <a:cubicBezTo>
                    <a:pt x="636" y="430"/>
                    <a:pt x="696" y="547"/>
                    <a:pt x="719" y="684"/>
                  </a:cubicBezTo>
                  <a:cubicBezTo>
                    <a:pt x="729" y="748"/>
                    <a:pt x="731" y="813"/>
                    <a:pt x="737" y="877"/>
                  </a:cubicBezTo>
                  <a:cubicBezTo>
                    <a:pt x="737" y="883"/>
                    <a:pt x="737" y="890"/>
                    <a:pt x="737" y="898"/>
                  </a:cubicBezTo>
                  <a:cubicBezTo>
                    <a:pt x="723" y="898"/>
                    <a:pt x="711" y="898"/>
                    <a:pt x="697" y="898"/>
                  </a:cubicBezTo>
                  <a:cubicBezTo>
                    <a:pt x="697" y="879"/>
                    <a:pt x="697" y="859"/>
                    <a:pt x="698" y="839"/>
                  </a:cubicBezTo>
                  <a:cubicBezTo>
                    <a:pt x="699" y="785"/>
                    <a:pt x="693" y="733"/>
                    <a:pt x="675" y="682"/>
                  </a:cubicBezTo>
                  <a:cubicBezTo>
                    <a:pt x="649" y="611"/>
                    <a:pt x="604" y="554"/>
                    <a:pt x="545" y="509"/>
                  </a:cubicBezTo>
                  <a:cubicBezTo>
                    <a:pt x="467" y="450"/>
                    <a:pt x="379" y="412"/>
                    <a:pt x="282" y="398"/>
                  </a:cubicBezTo>
                  <a:cubicBezTo>
                    <a:pt x="208" y="388"/>
                    <a:pt x="141" y="409"/>
                    <a:pt x="85" y="460"/>
                  </a:cubicBezTo>
                  <a:cubicBezTo>
                    <a:pt x="77" y="468"/>
                    <a:pt x="69" y="476"/>
                    <a:pt x="60" y="483"/>
                  </a:cubicBezTo>
                  <a:cubicBezTo>
                    <a:pt x="55" y="486"/>
                    <a:pt x="48" y="486"/>
                    <a:pt x="42" y="487"/>
                  </a:cubicBezTo>
                  <a:cubicBezTo>
                    <a:pt x="41" y="485"/>
                    <a:pt x="41" y="483"/>
                    <a:pt x="41" y="482"/>
                  </a:cubicBezTo>
                  <a:cubicBezTo>
                    <a:pt x="84" y="436"/>
                    <a:pt x="127" y="390"/>
                    <a:pt x="170" y="345"/>
                  </a:cubicBezTo>
                  <a:cubicBezTo>
                    <a:pt x="176" y="338"/>
                    <a:pt x="186" y="333"/>
                    <a:pt x="194" y="328"/>
                  </a:cubicBezTo>
                  <a:cubicBezTo>
                    <a:pt x="227" y="311"/>
                    <a:pt x="241" y="288"/>
                    <a:pt x="236" y="256"/>
                  </a:cubicBezTo>
                  <a:cubicBezTo>
                    <a:pt x="232" y="228"/>
                    <a:pt x="211" y="208"/>
                    <a:pt x="173" y="201"/>
                  </a:cubicBezTo>
                  <a:cubicBezTo>
                    <a:pt x="174" y="168"/>
                    <a:pt x="150" y="151"/>
                    <a:pt x="127" y="133"/>
                  </a:cubicBezTo>
                  <a:cubicBezTo>
                    <a:pt x="85" y="99"/>
                    <a:pt x="43" y="65"/>
                    <a:pt x="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4" name="Freeform 52">
              <a:extLst>
                <a:ext uri="{FF2B5EF4-FFF2-40B4-BE49-F238E27FC236}">
                  <a16:creationId xmlns:a16="http://schemas.microsoft.com/office/drawing/2014/main" id="{56915CB8-B666-4165-AEA9-42AB57599CC7}"/>
                </a:ext>
              </a:extLst>
            </p:cNvPr>
            <p:cNvSpPr>
              <a:spLocks/>
            </p:cNvSpPr>
            <p:nvPr/>
          </p:nvSpPr>
          <p:spPr bwMode="auto">
            <a:xfrm>
              <a:off x="2494" y="1565"/>
              <a:ext cx="445" cy="339"/>
            </a:xfrm>
            <a:custGeom>
              <a:avLst/>
              <a:gdLst>
                <a:gd name="T0" fmla="*/ 106 w 296"/>
                <a:gd name="T1" fmla="*/ 129 h 226"/>
                <a:gd name="T2" fmla="*/ 36 w 296"/>
                <a:gd name="T3" fmla="*/ 139 h 226"/>
                <a:gd name="T4" fmla="*/ 1 w 296"/>
                <a:gd name="T5" fmla="*/ 111 h 226"/>
                <a:gd name="T6" fmla="*/ 29 w 296"/>
                <a:gd name="T7" fmla="*/ 78 h 226"/>
                <a:gd name="T8" fmla="*/ 162 w 296"/>
                <a:gd name="T9" fmla="*/ 39 h 226"/>
                <a:gd name="T10" fmla="*/ 246 w 296"/>
                <a:gd name="T11" fmla="*/ 7 h 226"/>
                <a:gd name="T12" fmla="*/ 288 w 296"/>
                <a:gd name="T13" fmla="*/ 22 h 226"/>
                <a:gd name="T14" fmla="*/ 270 w 296"/>
                <a:gd name="T15" fmla="*/ 64 h 226"/>
                <a:gd name="T16" fmla="*/ 199 w 296"/>
                <a:gd name="T17" fmla="*/ 125 h 226"/>
                <a:gd name="T18" fmla="*/ 111 w 296"/>
                <a:gd name="T19" fmla="*/ 209 h 226"/>
                <a:gd name="T20" fmla="*/ 59 w 296"/>
                <a:gd name="T21" fmla="*/ 206 h 226"/>
                <a:gd name="T22" fmla="*/ 75 w 296"/>
                <a:gd name="T23" fmla="*/ 158 h 226"/>
                <a:gd name="T24" fmla="*/ 109 w 296"/>
                <a:gd name="T25" fmla="*/ 132 h 226"/>
                <a:gd name="T26" fmla="*/ 106 w 296"/>
                <a:gd name="T27"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26">
                  <a:moveTo>
                    <a:pt x="106" y="129"/>
                  </a:moveTo>
                  <a:cubicBezTo>
                    <a:pt x="83" y="132"/>
                    <a:pt x="59" y="137"/>
                    <a:pt x="36" y="139"/>
                  </a:cubicBezTo>
                  <a:cubicBezTo>
                    <a:pt x="15" y="140"/>
                    <a:pt x="3" y="129"/>
                    <a:pt x="1" y="111"/>
                  </a:cubicBezTo>
                  <a:cubicBezTo>
                    <a:pt x="0" y="94"/>
                    <a:pt x="11" y="79"/>
                    <a:pt x="29" y="78"/>
                  </a:cubicBezTo>
                  <a:cubicBezTo>
                    <a:pt x="77" y="76"/>
                    <a:pt x="119" y="55"/>
                    <a:pt x="162" y="39"/>
                  </a:cubicBezTo>
                  <a:cubicBezTo>
                    <a:pt x="190" y="28"/>
                    <a:pt x="218" y="16"/>
                    <a:pt x="246" y="7"/>
                  </a:cubicBezTo>
                  <a:cubicBezTo>
                    <a:pt x="267" y="0"/>
                    <a:pt x="282" y="6"/>
                    <a:pt x="288" y="22"/>
                  </a:cubicBezTo>
                  <a:cubicBezTo>
                    <a:pt x="296" y="38"/>
                    <a:pt x="287" y="51"/>
                    <a:pt x="270" y="64"/>
                  </a:cubicBezTo>
                  <a:cubicBezTo>
                    <a:pt x="245" y="83"/>
                    <a:pt x="222" y="104"/>
                    <a:pt x="199" y="125"/>
                  </a:cubicBezTo>
                  <a:cubicBezTo>
                    <a:pt x="169" y="153"/>
                    <a:pt x="142" y="182"/>
                    <a:pt x="111" y="209"/>
                  </a:cubicBezTo>
                  <a:cubicBezTo>
                    <a:pt x="91" y="226"/>
                    <a:pt x="70" y="223"/>
                    <a:pt x="59" y="206"/>
                  </a:cubicBezTo>
                  <a:cubicBezTo>
                    <a:pt x="48" y="190"/>
                    <a:pt x="54" y="173"/>
                    <a:pt x="75" y="158"/>
                  </a:cubicBezTo>
                  <a:cubicBezTo>
                    <a:pt x="87" y="150"/>
                    <a:pt x="98" y="140"/>
                    <a:pt x="109" y="132"/>
                  </a:cubicBezTo>
                  <a:cubicBezTo>
                    <a:pt x="108" y="131"/>
                    <a:pt x="107" y="130"/>
                    <a:pt x="106"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5" name="Freeform 53">
              <a:extLst>
                <a:ext uri="{FF2B5EF4-FFF2-40B4-BE49-F238E27FC236}">
                  <a16:creationId xmlns:a16="http://schemas.microsoft.com/office/drawing/2014/main" id="{2A16E585-FCEF-47B4-909A-1E4F28BF16C2}"/>
                </a:ext>
              </a:extLst>
            </p:cNvPr>
            <p:cNvSpPr>
              <a:spLocks/>
            </p:cNvSpPr>
            <p:nvPr/>
          </p:nvSpPr>
          <p:spPr bwMode="auto">
            <a:xfrm>
              <a:off x="2486" y="1318"/>
              <a:ext cx="354" cy="249"/>
            </a:xfrm>
            <a:custGeom>
              <a:avLst/>
              <a:gdLst>
                <a:gd name="T0" fmla="*/ 100 w 235"/>
                <a:gd name="T1" fmla="*/ 95 h 166"/>
                <a:gd name="T2" fmla="*/ 56 w 235"/>
                <a:gd name="T3" fmla="*/ 62 h 166"/>
                <a:gd name="T4" fmla="*/ 46 w 235"/>
                <a:gd name="T5" fmla="*/ 17 h 166"/>
                <a:gd name="T6" fmla="*/ 92 w 235"/>
                <a:gd name="T7" fmla="*/ 12 h 166"/>
                <a:gd name="T8" fmla="*/ 215 w 235"/>
                <a:gd name="T9" fmla="*/ 105 h 166"/>
                <a:gd name="T10" fmla="*/ 229 w 235"/>
                <a:gd name="T11" fmla="*/ 140 h 166"/>
                <a:gd name="T12" fmla="*/ 194 w 235"/>
                <a:gd name="T13" fmla="*/ 163 h 166"/>
                <a:gd name="T14" fmla="*/ 151 w 235"/>
                <a:gd name="T15" fmla="*/ 160 h 166"/>
                <a:gd name="T16" fmla="*/ 41 w 235"/>
                <a:gd name="T17" fmla="*/ 165 h 166"/>
                <a:gd name="T18" fmla="*/ 2 w 235"/>
                <a:gd name="T19" fmla="*/ 141 h 166"/>
                <a:gd name="T20" fmla="*/ 33 w 235"/>
                <a:gd name="T21" fmla="*/ 104 h 166"/>
                <a:gd name="T22" fmla="*/ 100 w 235"/>
                <a:gd name="T23" fmla="*/ 9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66">
                  <a:moveTo>
                    <a:pt x="100" y="95"/>
                  </a:moveTo>
                  <a:cubicBezTo>
                    <a:pt x="83" y="83"/>
                    <a:pt x="70" y="72"/>
                    <a:pt x="56" y="62"/>
                  </a:cubicBezTo>
                  <a:cubicBezTo>
                    <a:pt x="39" y="49"/>
                    <a:pt x="36" y="32"/>
                    <a:pt x="46" y="17"/>
                  </a:cubicBezTo>
                  <a:cubicBezTo>
                    <a:pt x="57" y="3"/>
                    <a:pt x="76" y="0"/>
                    <a:pt x="92" y="12"/>
                  </a:cubicBezTo>
                  <a:cubicBezTo>
                    <a:pt x="133" y="43"/>
                    <a:pt x="174" y="74"/>
                    <a:pt x="215" y="105"/>
                  </a:cubicBezTo>
                  <a:cubicBezTo>
                    <a:pt x="227" y="114"/>
                    <a:pt x="235" y="125"/>
                    <a:pt x="229" y="140"/>
                  </a:cubicBezTo>
                  <a:cubicBezTo>
                    <a:pt x="223" y="156"/>
                    <a:pt x="211" y="163"/>
                    <a:pt x="194" y="163"/>
                  </a:cubicBezTo>
                  <a:cubicBezTo>
                    <a:pt x="180" y="163"/>
                    <a:pt x="165" y="160"/>
                    <a:pt x="151" y="160"/>
                  </a:cubicBezTo>
                  <a:cubicBezTo>
                    <a:pt x="114" y="161"/>
                    <a:pt x="78" y="163"/>
                    <a:pt x="41" y="165"/>
                  </a:cubicBezTo>
                  <a:cubicBezTo>
                    <a:pt x="18" y="166"/>
                    <a:pt x="5" y="159"/>
                    <a:pt x="2" y="141"/>
                  </a:cubicBezTo>
                  <a:cubicBezTo>
                    <a:pt x="0" y="121"/>
                    <a:pt x="9" y="108"/>
                    <a:pt x="33" y="104"/>
                  </a:cubicBezTo>
                  <a:cubicBezTo>
                    <a:pt x="53" y="100"/>
                    <a:pt x="74" y="99"/>
                    <a:pt x="10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55" name="Group 4">
            <a:extLst>
              <a:ext uri="{FF2B5EF4-FFF2-40B4-BE49-F238E27FC236}">
                <a16:creationId xmlns:a16="http://schemas.microsoft.com/office/drawing/2014/main" id="{E44E5DA1-9C72-41C5-8AC0-83D0C6374BB2}"/>
              </a:ext>
            </a:extLst>
          </p:cNvPr>
          <p:cNvGrpSpPr>
            <a:grpSpLocks noChangeAspect="1"/>
          </p:cNvGrpSpPr>
          <p:nvPr/>
        </p:nvGrpSpPr>
        <p:grpSpPr bwMode="auto">
          <a:xfrm>
            <a:off x="3645703" y="3651500"/>
            <a:ext cx="968800" cy="1197939"/>
            <a:chOff x="1941" y="457"/>
            <a:chExt cx="1873" cy="2316"/>
          </a:xfrm>
          <a:solidFill>
            <a:srgbClr val="FF0000"/>
          </a:solidFill>
        </p:grpSpPr>
        <p:sp>
          <p:nvSpPr>
            <p:cNvPr id="56" name="Freeform 5">
              <a:extLst>
                <a:ext uri="{FF2B5EF4-FFF2-40B4-BE49-F238E27FC236}">
                  <a16:creationId xmlns:a16="http://schemas.microsoft.com/office/drawing/2014/main" id="{7609CB52-E102-40CB-8E89-150D960AA4D2}"/>
                </a:ext>
              </a:extLst>
            </p:cNvPr>
            <p:cNvSpPr>
              <a:spLocks noEditPoints="1"/>
            </p:cNvSpPr>
            <p:nvPr/>
          </p:nvSpPr>
          <p:spPr bwMode="auto">
            <a:xfrm>
              <a:off x="2026" y="457"/>
              <a:ext cx="1788" cy="2316"/>
            </a:xfrm>
            <a:custGeom>
              <a:avLst/>
              <a:gdLst>
                <a:gd name="T0" fmla="*/ 97 w 1189"/>
                <a:gd name="T1" fmla="*/ 1158 h 1543"/>
                <a:gd name="T2" fmla="*/ 51 w 1189"/>
                <a:gd name="T3" fmla="*/ 712 h 1543"/>
                <a:gd name="T4" fmla="*/ 390 w 1189"/>
                <a:gd name="T5" fmla="*/ 243 h 1543"/>
                <a:gd name="T6" fmla="*/ 274 w 1189"/>
                <a:gd name="T7" fmla="*/ 86 h 1543"/>
                <a:gd name="T8" fmla="*/ 463 w 1189"/>
                <a:gd name="T9" fmla="*/ 80 h 1543"/>
                <a:gd name="T10" fmla="*/ 678 w 1189"/>
                <a:gd name="T11" fmla="*/ 11 h 1543"/>
                <a:gd name="T12" fmla="*/ 772 w 1189"/>
                <a:gd name="T13" fmla="*/ 186 h 1543"/>
                <a:gd name="T14" fmla="*/ 787 w 1189"/>
                <a:gd name="T15" fmla="*/ 249 h 1543"/>
                <a:gd name="T16" fmla="*/ 998 w 1189"/>
                <a:gd name="T17" fmla="*/ 262 h 1543"/>
                <a:gd name="T18" fmla="*/ 892 w 1189"/>
                <a:gd name="T19" fmla="*/ 468 h 1543"/>
                <a:gd name="T20" fmla="*/ 957 w 1189"/>
                <a:gd name="T21" fmla="*/ 632 h 1543"/>
                <a:gd name="T22" fmla="*/ 1103 w 1189"/>
                <a:gd name="T23" fmla="*/ 558 h 1543"/>
                <a:gd name="T24" fmla="*/ 1128 w 1189"/>
                <a:gd name="T25" fmla="*/ 676 h 1543"/>
                <a:gd name="T26" fmla="*/ 1176 w 1189"/>
                <a:gd name="T27" fmla="*/ 779 h 1543"/>
                <a:gd name="T28" fmla="*/ 1045 w 1189"/>
                <a:gd name="T29" fmla="*/ 833 h 1543"/>
                <a:gd name="T30" fmla="*/ 1104 w 1189"/>
                <a:gd name="T31" fmla="*/ 1401 h 1543"/>
                <a:gd name="T32" fmla="*/ 796 w 1189"/>
                <a:gd name="T33" fmla="*/ 1543 h 1543"/>
                <a:gd name="T34" fmla="*/ 589 w 1189"/>
                <a:gd name="T35" fmla="*/ 558 h 1543"/>
                <a:gd name="T36" fmla="*/ 542 w 1189"/>
                <a:gd name="T37" fmla="*/ 538 h 1543"/>
                <a:gd name="T38" fmla="*/ 401 w 1189"/>
                <a:gd name="T39" fmla="*/ 982 h 1543"/>
                <a:gd name="T40" fmla="*/ 466 w 1189"/>
                <a:gd name="T41" fmla="*/ 1342 h 1543"/>
                <a:gd name="T42" fmla="*/ 517 w 1189"/>
                <a:gd name="T43" fmla="*/ 1334 h 1543"/>
                <a:gd name="T44" fmla="*/ 593 w 1189"/>
                <a:gd name="T45" fmla="*/ 1263 h 1543"/>
                <a:gd name="T46" fmla="*/ 500 w 1189"/>
                <a:gd name="T47" fmla="*/ 1228 h 1543"/>
                <a:gd name="T48" fmla="*/ 507 w 1189"/>
                <a:gd name="T49" fmla="*/ 915 h 1543"/>
                <a:gd name="T50" fmla="*/ 646 w 1189"/>
                <a:gd name="T51" fmla="*/ 1238 h 1543"/>
                <a:gd name="T52" fmla="*/ 696 w 1189"/>
                <a:gd name="T53" fmla="*/ 1222 h 1543"/>
                <a:gd name="T54" fmla="*/ 825 w 1189"/>
                <a:gd name="T55" fmla="*/ 1277 h 1543"/>
                <a:gd name="T56" fmla="*/ 876 w 1189"/>
                <a:gd name="T57" fmla="*/ 1284 h 1543"/>
                <a:gd name="T58" fmla="*/ 937 w 1189"/>
                <a:gd name="T59" fmla="*/ 1184 h 1543"/>
                <a:gd name="T60" fmla="*/ 858 w 1189"/>
                <a:gd name="T61" fmla="*/ 1176 h 1543"/>
                <a:gd name="T62" fmla="*/ 736 w 1189"/>
                <a:gd name="T63" fmla="*/ 1112 h 1543"/>
                <a:gd name="T64" fmla="*/ 850 w 1189"/>
                <a:gd name="T65" fmla="*/ 1086 h 1543"/>
                <a:gd name="T66" fmla="*/ 683 w 1189"/>
                <a:gd name="T67" fmla="*/ 1058 h 1543"/>
                <a:gd name="T68" fmla="*/ 530 w 1189"/>
                <a:gd name="T69" fmla="*/ 758 h 1543"/>
                <a:gd name="T70" fmla="*/ 745 w 1189"/>
                <a:gd name="T71" fmla="*/ 785 h 1543"/>
                <a:gd name="T72" fmla="*/ 767 w 1189"/>
                <a:gd name="T73" fmla="*/ 928 h 1543"/>
                <a:gd name="T74" fmla="*/ 799 w 1189"/>
                <a:gd name="T75" fmla="*/ 842 h 1543"/>
                <a:gd name="T76" fmla="*/ 888 w 1189"/>
                <a:gd name="T77" fmla="*/ 878 h 1543"/>
                <a:gd name="T78" fmla="*/ 888 w 1189"/>
                <a:gd name="T79" fmla="*/ 747 h 1543"/>
                <a:gd name="T80" fmla="*/ 822 w 1189"/>
                <a:gd name="T81" fmla="*/ 733 h 1543"/>
                <a:gd name="T82" fmla="*/ 915 w 1189"/>
                <a:gd name="T83" fmla="*/ 315 h 1543"/>
                <a:gd name="T84" fmla="*/ 813 w 1189"/>
                <a:gd name="T85" fmla="*/ 414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9" h="1543">
                  <a:moveTo>
                    <a:pt x="796" y="1543"/>
                  </a:moveTo>
                  <a:cubicBezTo>
                    <a:pt x="767" y="1540"/>
                    <a:pt x="737" y="1538"/>
                    <a:pt x="708" y="1534"/>
                  </a:cubicBezTo>
                  <a:cubicBezTo>
                    <a:pt x="448" y="1501"/>
                    <a:pt x="239" y="1381"/>
                    <a:pt x="97" y="1158"/>
                  </a:cubicBezTo>
                  <a:cubicBezTo>
                    <a:pt x="23" y="1042"/>
                    <a:pt x="0" y="913"/>
                    <a:pt x="18" y="777"/>
                  </a:cubicBezTo>
                  <a:cubicBezTo>
                    <a:pt x="20" y="765"/>
                    <a:pt x="23" y="753"/>
                    <a:pt x="24" y="740"/>
                  </a:cubicBezTo>
                  <a:cubicBezTo>
                    <a:pt x="24" y="722"/>
                    <a:pt x="34" y="716"/>
                    <a:pt x="51" y="712"/>
                  </a:cubicBezTo>
                  <a:cubicBezTo>
                    <a:pt x="182" y="680"/>
                    <a:pt x="291" y="610"/>
                    <a:pt x="382" y="513"/>
                  </a:cubicBezTo>
                  <a:cubicBezTo>
                    <a:pt x="407" y="486"/>
                    <a:pt x="428" y="457"/>
                    <a:pt x="439" y="422"/>
                  </a:cubicBezTo>
                  <a:cubicBezTo>
                    <a:pt x="461" y="352"/>
                    <a:pt x="441" y="292"/>
                    <a:pt x="390" y="243"/>
                  </a:cubicBezTo>
                  <a:cubicBezTo>
                    <a:pt x="360" y="214"/>
                    <a:pt x="324" y="192"/>
                    <a:pt x="291" y="165"/>
                  </a:cubicBezTo>
                  <a:cubicBezTo>
                    <a:pt x="285" y="160"/>
                    <a:pt x="279" y="151"/>
                    <a:pt x="277" y="143"/>
                  </a:cubicBezTo>
                  <a:cubicBezTo>
                    <a:pt x="274" y="124"/>
                    <a:pt x="274" y="105"/>
                    <a:pt x="274" y="86"/>
                  </a:cubicBezTo>
                  <a:cubicBezTo>
                    <a:pt x="273" y="69"/>
                    <a:pt x="281" y="56"/>
                    <a:pt x="297" y="49"/>
                  </a:cubicBezTo>
                  <a:cubicBezTo>
                    <a:pt x="355" y="20"/>
                    <a:pt x="392" y="28"/>
                    <a:pt x="426" y="71"/>
                  </a:cubicBezTo>
                  <a:cubicBezTo>
                    <a:pt x="441" y="91"/>
                    <a:pt x="442" y="91"/>
                    <a:pt x="463" y="80"/>
                  </a:cubicBezTo>
                  <a:cubicBezTo>
                    <a:pt x="504" y="58"/>
                    <a:pt x="547" y="51"/>
                    <a:pt x="592" y="61"/>
                  </a:cubicBezTo>
                  <a:cubicBezTo>
                    <a:pt x="601" y="63"/>
                    <a:pt x="607" y="61"/>
                    <a:pt x="613" y="55"/>
                  </a:cubicBezTo>
                  <a:cubicBezTo>
                    <a:pt x="631" y="35"/>
                    <a:pt x="650" y="17"/>
                    <a:pt x="678" y="11"/>
                  </a:cubicBezTo>
                  <a:cubicBezTo>
                    <a:pt x="721" y="0"/>
                    <a:pt x="767" y="17"/>
                    <a:pt x="790" y="53"/>
                  </a:cubicBezTo>
                  <a:cubicBezTo>
                    <a:pt x="814" y="91"/>
                    <a:pt x="812" y="138"/>
                    <a:pt x="783" y="173"/>
                  </a:cubicBezTo>
                  <a:cubicBezTo>
                    <a:pt x="780" y="178"/>
                    <a:pt x="776" y="182"/>
                    <a:pt x="772" y="186"/>
                  </a:cubicBezTo>
                  <a:cubicBezTo>
                    <a:pt x="766" y="193"/>
                    <a:pt x="755" y="200"/>
                    <a:pt x="755" y="207"/>
                  </a:cubicBezTo>
                  <a:cubicBezTo>
                    <a:pt x="757" y="219"/>
                    <a:pt x="763" y="232"/>
                    <a:pt x="770" y="243"/>
                  </a:cubicBezTo>
                  <a:cubicBezTo>
                    <a:pt x="773" y="247"/>
                    <a:pt x="781" y="248"/>
                    <a:pt x="787" y="249"/>
                  </a:cubicBezTo>
                  <a:cubicBezTo>
                    <a:pt x="806" y="254"/>
                    <a:pt x="826" y="257"/>
                    <a:pt x="846" y="261"/>
                  </a:cubicBezTo>
                  <a:cubicBezTo>
                    <a:pt x="851" y="262"/>
                    <a:pt x="856" y="262"/>
                    <a:pt x="862" y="262"/>
                  </a:cubicBezTo>
                  <a:cubicBezTo>
                    <a:pt x="907" y="262"/>
                    <a:pt x="953" y="262"/>
                    <a:pt x="998" y="262"/>
                  </a:cubicBezTo>
                  <a:cubicBezTo>
                    <a:pt x="1051" y="263"/>
                    <a:pt x="1089" y="291"/>
                    <a:pt x="1103" y="340"/>
                  </a:cubicBezTo>
                  <a:cubicBezTo>
                    <a:pt x="1119" y="398"/>
                    <a:pt x="1076" y="462"/>
                    <a:pt x="1016" y="466"/>
                  </a:cubicBezTo>
                  <a:cubicBezTo>
                    <a:pt x="975" y="469"/>
                    <a:pt x="933" y="468"/>
                    <a:pt x="892" y="468"/>
                  </a:cubicBezTo>
                  <a:cubicBezTo>
                    <a:pt x="875" y="468"/>
                    <a:pt x="859" y="469"/>
                    <a:pt x="843" y="476"/>
                  </a:cubicBezTo>
                  <a:cubicBezTo>
                    <a:pt x="831" y="482"/>
                    <a:pt x="817" y="484"/>
                    <a:pt x="802" y="488"/>
                  </a:cubicBezTo>
                  <a:cubicBezTo>
                    <a:pt x="863" y="527"/>
                    <a:pt x="915" y="573"/>
                    <a:pt x="957" y="632"/>
                  </a:cubicBezTo>
                  <a:cubicBezTo>
                    <a:pt x="968" y="620"/>
                    <a:pt x="979" y="608"/>
                    <a:pt x="990" y="597"/>
                  </a:cubicBezTo>
                  <a:cubicBezTo>
                    <a:pt x="1001" y="585"/>
                    <a:pt x="1011" y="573"/>
                    <a:pt x="1023" y="562"/>
                  </a:cubicBezTo>
                  <a:cubicBezTo>
                    <a:pt x="1045" y="542"/>
                    <a:pt x="1079" y="540"/>
                    <a:pt x="1103" y="558"/>
                  </a:cubicBezTo>
                  <a:cubicBezTo>
                    <a:pt x="1114" y="566"/>
                    <a:pt x="1124" y="576"/>
                    <a:pt x="1134" y="586"/>
                  </a:cubicBezTo>
                  <a:cubicBezTo>
                    <a:pt x="1153" y="608"/>
                    <a:pt x="1154" y="640"/>
                    <a:pt x="1137" y="664"/>
                  </a:cubicBezTo>
                  <a:cubicBezTo>
                    <a:pt x="1134" y="667"/>
                    <a:pt x="1131" y="671"/>
                    <a:pt x="1128" y="676"/>
                  </a:cubicBezTo>
                  <a:cubicBezTo>
                    <a:pt x="1132" y="677"/>
                    <a:pt x="1136" y="679"/>
                    <a:pt x="1139" y="680"/>
                  </a:cubicBezTo>
                  <a:cubicBezTo>
                    <a:pt x="1172" y="691"/>
                    <a:pt x="1189" y="721"/>
                    <a:pt x="1182" y="754"/>
                  </a:cubicBezTo>
                  <a:cubicBezTo>
                    <a:pt x="1180" y="763"/>
                    <a:pt x="1178" y="771"/>
                    <a:pt x="1176" y="779"/>
                  </a:cubicBezTo>
                  <a:cubicBezTo>
                    <a:pt x="1166" y="817"/>
                    <a:pt x="1135" y="836"/>
                    <a:pt x="1097" y="828"/>
                  </a:cubicBezTo>
                  <a:cubicBezTo>
                    <a:pt x="1079" y="824"/>
                    <a:pt x="1062" y="820"/>
                    <a:pt x="1041" y="815"/>
                  </a:cubicBezTo>
                  <a:cubicBezTo>
                    <a:pt x="1043" y="822"/>
                    <a:pt x="1043" y="828"/>
                    <a:pt x="1045" y="833"/>
                  </a:cubicBezTo>
                  <a:cubicBezTo>
                    <a:pt x="1065" y="916"/>
                    <a:pt x="1074" y="999"/>
                    <a:pt x="1084" y="1083"/>
                  </a:cubicBezTo>
                  <a:cubicBezTo>
                    <a:pt x="1091" y="1145"/>
                    <a:pt x="1099" y="1206"/>
                    <a:pt x="1103" y="1268"/>
                  </a:cubicBezTo>
                  <a:cubicBezTo>
                    <a:pt x="1106" y="1312"/>
                    <a:pt x="1107" y="1357"/>
                    <a:pt x="1104" y="1401"/>
                  </a:cubicBezTo>
                  <a:cubicBezTo>
                    <a:pt x="1099" y="1473"/>
                    <a:pt x="1046" y="1527"/>
                    <a:pt x="974" y="1537"/>
                  </a:cubicBezTo>
                  <a:cubicBezTo>
                    <a:pt x="955" y="1539"/>
                    <a:pt x="935" y="1541"/>
                    <a:pt x="916" y="1543"/>
                  </a:cubicBezTo>
                  <a:cubicBezTo>
                    <a:pt x="876" y="1543"/>
                    <a:pt x="836" y="1543"/>
                    <a:pt x="796" y="1543"/>
                  </a:cubicBezTo>
                  <a:close/>
                  <a:moveTo>
                    <a:pt x="538" y="683"/>
                  </a:moveTo>
                  <a:cubicBezTo>
                    <a:pt x="545" y="662"/>
                    <a:pt x="550" y="643"/>
                    <a:pt x="557" y="626"/>
                  </a:cubicBezTo>
                  <a:cubicBezTo>
                    <a:pt x="567" y="603"/>
                    <a:pt x="578" y="581"/>
                    <a:pt x="589" y="558"/>
                  </a:cubicBezTo>
                  <a:cubicBezTo>
                    <a:pt x="596" y="544"/>
                    <a:pt x="593" y="530"/>
                    <a:pt x="581" y="523"/>
                  </a:cubicBezTo>
                  <a:cubicBezTo>
                    <a:pt x="569" y="516"/>
                    <a:pt x="555" y="520"/>
                    <a:pt x="546" y="532"/>
                  </a:cubicBezTo>
                  <a:cubicBezTo>
                    <a:pt x="544" y="534"/>
                    <a:pt x="543" y="536"/>
                    <a:pt x="542" y="538"/>
                  </a:cubicBezTo>
                  <a:cubicBezTo>
                    <a:pt x="488" y="632"/>
                    <a:pt x="466" y="733"/>
                    <a:pt x="486" y="842"/>
                  </a:cubicBezTo>
                  <a:cubicBezTo>
                    <a:pt x="486" y="846"/>
                    <a:pt x="485" y="853"/>
                    <a:pt x="482" y="855"/>
                  </a:cubicBezTo>
                  <a:cubicBezTo>
                    <a:pt x="441" y="889"/>
                    <a:pt x="414" y="932"/>
                    <a:pt x="401" y="982"/>
                  </a:cubicBezTo>
                  <a:cubicBezTo>
                    <a:pt x="373" y="1081"/>
                    <a:pt x="394" y="1172"/>
                    <a:pt x="454" y="1254"/>
                  </a:cubicBezTo>
                  <a:cubicBezTo>
                    <a:pt x="463" y="1265"/>
                    <a:pt x="467" y="1275"/>
                    <a:pt x="466" y="1289"/>
                  </a:cubicBezTo>
                  <a:cubicBezTo>
                    <a:pt x="465" y="1306"/>
                    <a:pt x="465" y="1324"/>
                    <a:pt x="466" y="1342"/>
                  </a:cubicBezTo>
                  <a:cubicBezTo>
                    <a:pt x="466" y="1353"/>
                    <a:pt x="473" y="1363"/>
                    <a:pt x="485" y="1363"/>
                  </a:cubicBezTo>
                  <a:cubicBezTo>
                    <a:pt x="493" y="1364"/>
                    <a:pt x="504" y="1361"/>
                    <a:pt x="510" y="1355"/>
                  </a:cubicBezTo>
                  <a:cubicBezTo>
                    <a:pt x="515" y="1351"/>
                    <a:pt x="516" y="1341"/>
                    <a:pt x="517" y="1334"/>
                  </a:cubicBezTo>
                  <a:cubicBezTo>
                    <a:pt x="518" y="1319"/>
                    <a:pt x="517" y="1304"/>
                    <a:pt x="517" y="1288"/>
                  </a:cubicBezTo>
                  <a:cubicBezTo>
                    <a:pt x="534" y="1288"/>
                    <a:pt x="549" y="1289"/>
                    <a:pt x="564" y="1288"/>
                  </a:cubicBezTo>
                  <a:cubicBezTo>
                    <a:pt x="582" y="1288"/>
                    <a:pt x="593" y="1278"/>
                    <a:pt x="593" y="1263"/>
                  </a:cubicBezTo>
                  <a:cubicBezTo>
                    <a:pt x="593" y="1248"/>
                    <a:pt x="582" y="1238"/>
                    <a:pt x="564" y="1237"/>
                  </a:cubicBezTo>
                  <a:cubicBezTo>
                    <a:pt x="549" y="1237"/>
                    <a:pt x="533" y="1238"/>
                    <a:pt x="518" y="1237"/>
                  </a:cubicBezTo>
                  <a:cubicBezTo>
                    <a:pt x="511" y="1236"/>
                    <a:pt x="503" y="1233"/>
                    <a:pt x="500" y="1228"/>
                  </a:cubicBezTo>
                  <a:cubicBezTo>
                    <a:pt x="454" y="1170"/>
                    <a:pt x="434" y="1105"/>
                    <a:pt x="442" y="1032"/>
                  </a:cubicBezTo>
                  <a:cubicBezTo>
                    <a:pt x="448" y="984"/>
                    <a:pt x="468" y="942"/>
                    <a:pt x="503" y="906"/>
                  </a:cubicBezTo>
                  <a:cubicBezTo>
                    <a:pt x="505" y="910"/>
                    <a:pt x="506" y="913"/>
                    <a:pt x="507" y="915"/>
                  </a:cubicBezTo>
                  <a:cubicBezTo>
                    <a:pt x="535" y="985"/>
                    <a:pt x="578" y="1043"/>
                    <a:pt x="633" y="1094"/>
                  </a:cubicBezTo>
                  <a:cubicBezTo>
                    <a:pt x="642" y="1102"/>
                    <a:pt x="646" y="1111"/>
                    <a:pt x="645" y="1124"/>
                  </a:cubicBezTo>
                  <a:cubicBezTo>
                    <a:pt x="645" y="1162"/>
                    <a:pt x="645" y="1200"/>
                    <a:pt x="646" y="1238"/>
                  </a:cubicBezTo>
                  <a:cubicBezTo>
                    <a:pt x="646" y="1252"/>
                    <a:pt x="656" y="1261"/>
                    <a:pt x="669" y="1262"/>
                  </a:cubicBezTo>
                  <a:cubicBezTo>
                    <a:pt x="682" y="1263"/>
                    <a:pt x="692" y="1255"/>
                    <a:pt x="695" y="1241"/>
                  </a:cubicBezTo>
                  <a:cubicBezTo>
                    <a:pt x="696" y="1235"/>
                    <a:pt x="696" y="1228"/>
                    <a:pt x="696" y="1222"/>
                  </a:cubicBezTo>
                  <a:cubicBezTo>
                    <a:pt x="697" y="1198"/>
                    <a:pt x="697" y="1174"/>
                    <a:pt x="697" y="1149"/>
                  </a:cubicBezTo>
                  <a:cubicBezTo>
                    <a:pt x="726" y="1167"/>
                    <a:pt x="752" y="1188"/>
                    <a:pt x="781" y="1201"/>
                  </a:cubicBezTo>
                  <a:cubicBezTo>
                    <a:pt x="816" y="1217"/>
                    <a:pt x="832" y="1239"/>
                    <a:pt x="825" y="1277"/>
                  </a:cubicBezTo>
                  <a:cubicBezTo>
                    <a:pt x="824" y="1279"/>
                    <a:pt x="824" y="1282"/>
                    <a:pt x="825" y="1284"/>
                  </a:cubicBezTo>
                  <a:cubicBezTo>
                    <a:pt x="825" y="1302"/>
                    <a:pt x="835" y="1313"/>
                    <a:pt x="849" y="1314"/>
                  </a:cubicBezTo>
                  <a:cubicBezTo>
                    <a:pt x="865" y="1314"/>
                    <a:pt x="875" y="1303"/>
                    <a:pt x="876" y="1284"/>
                  </a:cubicBezTo>
                  <a:cubicBezTo>
                    <a:pt x="876" y="1268"/>
                    <a:pt x="875" y="1252"/>
                    <a:pt x="876" y="1236"/>
                  </a:cubicBezTo>
                  <a:cubicBezTo>
                    <a:pt x="877" y="1230"/>
                    <a:pt x="881" y="1223"/>
                    <a:pt x="885" y="1219"/>
                  </a:cubicBezTo>
                  <a:cubicBezTo>
                    <a:pt x="902" y="1207"/>
                    <a:pt x="920" y="1196"/>
                    <a:pt x="937" y="1184"/>
                  </a:cubicBezTo>
                  <a:cubicBezTo>
                    <a:pt x="953" y="1174"/>
                    <a:pt x="956" y="1159"/>
                    <a:pt x="948" y="1147"/>
                  </a:cubicBezTo>
                  <a:cubicBezTo>
                    <a:pt x="940" y="1134"/>
                    <a:pt x="925" y="1131"/>
                    <a:pt x="909" y="1142"/>
                  </a:cubicBezTo>
                  <a:cubicBezTo>
                    <a:pt x="892" y="1153"/>
                    <a:pt x="875" y="1164"/>
                    <a:pt x="858" y="1176"/>
                  </a:cubicBezTo>
                  <a:cubicBezTo>
                    <a:pt x="851" y="1180"/>
                    <a:pt x="846" y="1181"/>
                    <a:pt x="839" y="1177"/>
                  </a:cubicBezTo>
                  <a:cubicBezTo>
                    <a:pt x="822" y="1166"/>
                    <a:pt x="805" y="1158"/>
                    <a:pt x="789" y="1147"/>
                  </a:cubicBezTo>
                  <a:cubicBezTo>
                    <a:pt x="771" y="1136"/>
                    <a:pt x="753" y="1124"/>
                    <a:pt x="736" y="1112"/>
                  </a:cubicBezTo>
                  <a:cubicBezTo>
                    <a:pt x="741" y="1109"/>
                    <a:pt x="744" y="1109"/>
                    <a:pt x="748" y="1109"/>
                  </a:cubicBezTo>
                  <a:cubicBezTo>
                    <a:pt x="774" y="1109"/>
                    <a:pt x="800" y="1109"/>
                    <a:pt x="826" y="1108"/>
                  </a:cubicBezTo>
                  <a:cubicBezTo>
                    <a:pt x="840" y="1108"/>
                    <a:pt x="848" y="1099"/>
                    <a:pt x="850" y="1086"/>
                  </a:cubicBezTo>
                  <a:cubicBezTo>
                    <a:pt x="851" y="1073"/>
                    <a:pt x="843" y="1062"/>
                    <a:pt x="830" y="1059"/>
                  </a:cubicBezTo>
                  <a:cubicBezTo>
                    <a:pt x="825" y="1058"/>
                    <a:pt x="819" y="1058"/>
                    <a:pt x="814" y="1058"/>
                  </a:cubicBezTo>
                  <a:cubicBezTo>
                    <a:pt x="770" y="1057"/>
                    <a:pt x="727" y="1057"/>
                    <a:pt x="683" y="1058"/>
                  </a:cubicBezTo>
                  <a:cubicBezTo>
                    <a:pt x="673" y="1058"/>
                    <a:pt x="665" y="1056"/>
                    <a:pt x="658" y="1048"/>
                  </a:cubicBezTo>
                  <a:cubicBezTo>
                    <a:pt x="636" y="1020"/>
                    <a:pt x="611" y="995"/>
                    <a:pt x="591" y="966"/>
                  </a:cubicBezTo>
                  <a:cubicBezTo>
                    <a:pt x="548" y="903"/>
                    <a:pt x="528" y="834"/>
                    <a:pt x="530" y="758"/>
                  </a:cubicBezTo>
                  <a:cubicBezTo>
                    <a:pt x="530" y="752"/>
                    <a:pt x="534" y="745"/>
                    <a:pt x="538" y="742"/>
                  </a:cubicBezTo>
                  <a:cubicBezTo>
                    <a:pt x="560" y="727"/>
                    <a:pt x="586" y="720"/>
                    <a:pt x="613" y="722"/>
                  </a:cubicBezTo>
                  <a:cubicBezTo>
                    <a:pt x="665" y="727"/>
                    <a:pt x="706" y="754"/>
                    <a:pt x="745" y="785"/>
                  </a:cubicBezTo>
                  <a:cubicBezTo>
                    <a:pt x="747" y="788"/>
                    <a:pt x="748" y="794"/>
                    <a:pt x="748" y="798"/>
                  </a:cubicBezTo>
                  <a:cubicBezTo>
                    <a:pt x="748" y="834"/>
                    <a:pt x="748" y="869"/>
                    <a:pt x="748" y="905"/>
                  </a:cubicBezTo>
                  <a:cubicBezTo>
                    <a:pt x="748" y="917"/>
                    <a:pt x="755" y="925"/>
                    <a:pt x="767" y="928"/>
                  </a:cubicBezTo>
                  <a:cubicBezTo>
                    <a:pt x="779" y="930"/>
                    <a:pt x="789" y="927"/>
                    <a:pt x="794" y="917"/>
                  </a:cubicBezTo>
                  <a:cubicBezTo>
                    <a:pt x="797" y="910"/>
                    <a:pt x="798" y="902"/>
                    <a:pt x="799" y="895"/>
                  </a:cubicBezTo>
                  <a:cubicBezTo>
                    <a:pt x="799" y="878"/>
                    <a:pt x="799" y="860"/>
                    <a:pt x="799" y="842"/>
                  </a:cubicBezTo>
                  <a:cubicBezTo>
                    <a:pt x="816" y="859"/>
                    <a:pt x="828" y="876"/>
                    <a:pt x="842" y="893"/>
                  </a:cubicBezTo>
                  <a:cubicBezTo>
                    <a:pt x="849" y="902"/>
                    <a:pt x="859" y="906"/>
                    <a:pt x="871" y="902"/>
                  </a:cubicBezTo>
                  <a:cubicBezTo>
                    <a:pt x="882" y="898"/>
                    <a:pt x="889" y="890"/>
                    <a:pt x="888" y="878"/>
                  </a:cubicBezTo>
                  <a:cubicBezTo>
                    <a:pt x="887" y="871"/>
                    <a:pt x="883" y="863"/>
                    <a:pt x="879" y="857"/>
                  </a:cubicBezTo>
                  <a:cubicBezTo>
                    <a:pt x="862" y="835"/>
                    <a:pt x="846" y="814"/>
                    <a:pt x="828" y="792"/>
                  </a:cubicBezTo>
                  <a:cubicBezTo>
                    <a:pt x="848" y="777"/>
                    <a:pt x="868" y="762"/>
                    <a:pt x="888" y="747"/>
                  </a:cubicBezTo>
                  <a:cubicBezTo>
                    <a:pt x="902" y="736"/>
                    <a:pt x="905" y="721"/>
                    <a:pt x="896" y="709"/>
                  </a:cubicBezTo>
                  <a:cubicBezTo>
                    <a:pt x="887" y="697"/>
                    <a:pt x="872" y="696"/>
                    <a:pt x="858" y="706"/>
                  </a:cubicBezTo>
                  <a:cubicBezTo>
                    <a:pt x="845" y="715"/>
                    <a:pt x="834" y="724"/>
                    <a:pt x="822" y="733"/>
                  </a:cubicBezTo>
                  <a:cubicBezTo>
                    <a:pt x="790" y="756"/>
                    <a:pt x="791" y="756"/>
                    <a:pt x="760" y="732"/>
                  </a:cubicBezTo>
                  <a:cubicBezTo>
                    <a:pt x="695" y="682"/>
                    <a:pt x="625" y="654"/>
                    <a:pt x="538" y="683"/>
                  </a:cubicBezTo>
                  <a:close/>
                  <a:moveTo>
                    <a:pt x="915" y="315"/>
                  </a:moveTo>
                  <a:cubicBezTo>
                    <a:pt x="880" y="315"/>
                    <a:pt x="847" y="313"/>
                    <a:pt x="815" y="316"/>
                  </a:cubicBezTo>
                  <a:cubicBezTo>
                    <a:pt x="790" y="318"/>
                    <a:pt x="774" y="340"/>
                    <a:pt x="773" y="365"/>
                  </a:cubicBezTo>
                  <a:cubicBezTo>
                    <a:pt x="773" y="388"/>
                    <a:pt x="790" y="413"/>
                    <a:pt x="813" y="414"/>
                  </a:cubicBezTo>
                  <a:cubicBezTo>
                    <a:pt x="846" y="417"/>
                    <a:pt x="879" y="415"/>
                    <a:pt x="915" y="415"/>
                  </a:cubicBezTo>
                  <a:cubicBezTo>
                    <a:pt x="897" y="381"/>
                    <a:pt x="898" y="348"/>
                    <a:pt x="915"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7" name="Freeform 6">
              <a:extLst>
                <a:ext uri="{FF2B5EF4-FFF2-40B4-BE49-F238E27FC236}">
                  <a16:creationId xmlns:a16="http://schemas.microsoft.com/office/drawing/2014/main" id="{32BC8C0E-D693-400D-BDE0-FABB1754709E}"/>
                </a:ext>
              </a:extLst>
            </p:cNvPr>
            <p:cNvSpPr>
              <a:spLocks/>
            </p:cNvSpPr>
            <p:nvPr/>
          </p:nvSpPr>
          <p:spPr bwMode="auto">
            <a:xfrm>
              <a:off x="1941" y="605"/>
              <a:ext cx="689" cy="842"/>
            </a:xfrm>
            <a:custGeom>
              <a:avLst/>
              <a:gdLst>
                <a:gd name="T0" fmla="*/ 100 w 458"/>
                <a:gd name="T1" fmla="*/ 561 h 561"/>
                <a:gd name="T2" fmla="*/ 132 w 458"/>
                <a:gd name="T3" fmla="*/ 456 h 561"/>
                <a:gd name="T4" fmla="*/ 150 w 458"/>
                <a:gd name="T5" fmla="*/ 264 h 561"/>
                <a:gd name="T6" fmla="*/ 142 w 458"/>
                <a:gd name="T7" fmla="*/ 249 h 561"/>
                <a:gd name="T8" fmla="*/ 34 w 458"/>
                <a:gd name="T9" fmla="*/ 141 h 561"/>
                <a:gd name="T10" fmla="*/ 34 w 458"/>
                <a:gd name="T11" fmla="*/ 37 h 561"/>
                <a:gd name="T12" fmla="*/ 109 w 458"/>
                <a:gd name="T13" fmla="*/ 10 h 561"/>
                <a:gd name="T14" fmla="*/ 141 w 458"/>
                <a:gd name="T15" fmla="*/ 31 h 561"/>
                <a:gd name="T16" fmla="*/ 248 w 458"/>
                <a:gd name="T17" fmla="*/ 136 h 561"/>
                <a:gd name="T18" fmla="*/ 272 w 458"/>
                <a:gd name="T19" fmla="*/ 146 h 561"/>
                <a:gd name="T20" fmla="*/ 338 w 458"/>
                <a:gd name="T21" fmla="*/ 133 h 561"/>
                <a:gd name="T22" fmla="*/ 350 w 458"/>
                <a:gd name="T23" fmla="*/ 132 h 561"/>
                <a:gd name="T24" fmla="*/ 438 w 458"/>
                <a:gd name="T25" fmla="*/ 218 h 561"/>
                <a:gd name="T26" fmla="*/ 434 w 458"/>
                <a:gd name="T27" fmla="*/ 331 h 561"/>
                <a:gd name="T28" fmla="*/ 372 w 458"/>
                <a:gd name="T29" fmla="*/ 407 h 561"/>
                <a:gd name="T30" fmla="*/ 106 w 458"/>
                <a:gd name="T31" fmla="*/ 560 h 561"/>
                <a:gd name="T32" fmla="*/ 100 w 458"/>
                <a:gd name="T33" fmla="*/ 56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8" h="561">
                  <a:moveTo>
                    <a:pt x="100" y="561"/>
                  </a:moveTo>
                  <a:cubicBezTo>
                    <a:pt x="111" y="525"/>
                    <a:pt x="123" y="491"/>
                    <a:pt x="132" y="456"/>
                  </a:cubicBezTo>
                  <a:cubicBezTo>
                    <a:pt x="149" y="393"/>
                    <a:pt x="149" y="328"/>
                    <a:pt x="150" y="264"/>
                  </a:cubicBezTo>
                  <a:cubicBezTo>
                    <a:pt x="150" y="259"/>
                    <a:pt x="146" y="253"/>
                    <a:pt x="142" y="249"/>
                  </a:cubicBezTo>
                  <a:cubicBezTo>
                    <a:pt x="106" y="213"/>
                    <a:pt x="70" y="177"/>
                    <a:pt x="34" y="141"/>
                  </a:cubicBezTo>
                  <a:cubicBezTo>
                    <a:pt x="0" y="106"/>
                    <a:pt x="0" y="72"/>
                    <a:pt x="34" y="37"/>
                  </a:cubicBezTo>
                  <a:cubicBezTo>
                    <a:pt x="55" y="16"/>
                    <a:pt x="78" y="0"/>
                    <a:pt x="109" y="10"/>
                  </a:cubicBezTo>
                  <a:cubicBezTo>
                    <a:pt x="121" y="14"/>
                    <a:pt x="132" y="22"/>
                    <a:pt x="141" y="31"/>
                  </a:cubicBezTo>
                  <a:cubicBezTo>
                    <a:pt x="177" y="66"/>
                    <a:pt x="212" y="102"/>
                    <a:pt x="248" y="136"/>
                  </a:cubicBezTo>
                  <a:cubicBezTo>
                    <a:pt x="254" y="142"/>
                    <a:pt x="265" y="147"/>
                    <a:pt x="272" y="146"/>
                  </a:cubicBezTo>
                  <a:cubicBezTo>
                    <a:pt x="294" y="144"/>
                    <a:pt x="316" y="138"/>
                    <a:pt x="338" y="133"/>
                  </a:cubicBezTo>
                  <a:cubicBezTo>
                    <a:pt x="342" y="132"/>
                    <a:pt x="347" y="130"/>
                    <a:pt x="350" y="132"/>
                  </a:cubicBezTo>
                  <a:cubicBezTo>
                    <a:pt x="384" y="155"/>
                    <a:pt x="418" y="179"/>
                    <a:pt x="438" y="218"/>
                  </a:cubicBezTo>
                  <a:cubicBezTo>
                    <a:pt x="458" y="256"/>
                    <a:pt x="458" y="295"/>
                    <a:pt x="434" y="331"/>
                  </a:cubicBezTo>
                  <a:cubicBezTo>
                    <a:pt x="416" y="359"/>
                    <a:pt x="396" y="385"/>
                    <a:pt x="372" y="407"/>
                  </a:cubicBezTo>
                  <a:cubicBezTo>
                    <a:pt x="296" y="479"/>
                    <a:pt x="209" y="534"/>
                    <a:pt x="106" y="560"/>
                  </a:cubicBezTo>
                  <a:cubicBezTo>
                    <a:pt x="105" y="561"/>
                    <a:pt x="103" y="561"/>
                    <a:pt x="100" y="5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53" name="Freeform 22">
            <a:extLst>
              <a:ext uri="{FF2B5EF4-FFF2-40B4-BE49-F238E27FC236}">
                <a16:creationId xmlns:a16="http://schemas.microsoft.com/office/drawing/2014/main" id="{316F362E-E6B6-4589-908E-60198629A4CC}"/>
              </a:ext>
            </a:extLst>
          </p:cNvPr>
          <p:cNvSpPr>
            <a:spLocks noChangeAspect="1"/>
          </p:cNvSpPr>
          <p:nvPr/>
        </p:nvSpPr>
        <p:spPr bwMode="auto">
          <a:xfrm rot="977089">
            <a:off x="7344811" y="3691265"/>
            <a:ext cx="1935124" cy="1122284"/>
          </a:xfrm>
          <a:custGeom>
            <a:avLst/>
            <a:gdLst>
              <a:gd name="T0" fmla="*/ 1289 w 1398"/>
              <a:gd name="T1" fmla="*/ 18 h 839"/>
              <a:gd name="T2" fmla="*/ 1235 w 1398"/>
              <a:gd name="T3" fmla="*/ 18 h 839"/>
              <a:gd name="T4" fmla="*/ 1151 w 1398"/>
              <a:gd name="T5" fmla="*/ 28 h 839"/>
              <a:gd name="T6" fmla="*/ 1085 w 1398"/>
              <a:gd name="T7" fmla="*/ 40 h 839"/>
              <a:gd name="T8" fmla="*/ 1005 w 1398"/>
              <a:gd name="T9" fmla="*/ 67 h 839"/>
              <a:gd name="T10" fmla="*/ 936 w 1398"/>
              <a:gd name="T11" fmla="*/ 73 h 839"/>
              <a:gd name="T12" fmla="*/ 880 w 1398"/>
              <a:gd name="T13" fmla="*/ 67 h 839"/>
              <a:gd name="T14" fmla="*/ 777 w 1398"/>
              <a:gd name="T15" fmla="*/ 84 h 839"/>
              <a:gd name="T16" fmla="*/ 686 w 1398"/>
              <a:gd name="T17" fmla="*/ 104 h 839"/>
              <a:gd name="T18" fmla="*/ 577 w 1398"/>
              <a:gd name="T19" fmla="*/ 114 h 839"/>
              <a:gd name="T20" fmla="*/ 519 w 1398"/>
              <a:gd name="T21" fmla="*/ 114 h 839"/>
              <a:gd name="T22" fmla="*/ 456 w 1398"/>
              <a:gd name="T23" fmla="*/ 124 h 839"/>
              <a:gd name="T24" fmla="*/ 365 w 1398"/>
              <a:gd name="T25" fmla="*/ 124 h 839"/>
              <a:gd name="T26" fmla="*/ 261 w 1398"/>
              <a:gd name="T27" fmla="*/ 149 h 839"/>
              <a:gd name="T28" fmla="*/ 164 w 1398"/>
              <a:gd name="T29" fmla="*/ 200 h 839"/>
              <a:gd name="T30" fmla="*/ 120 w 1398"/>
              <a:gd name="T31" fmla="*/ 237 h 839"/>
              <a:gd name="T32" fmla="*/ 33 w 1398"/>
              <a:gd name="T33" fmla="*/ 405 h 839"/>
              <a:gd name="T34" fmla="*/ 20 w 1398"/>
              <a:gd name="T35" fmla="*/ 508 h 839"/>
              <a:gd name="T36" fmla="*/ 18 w 1398"/>
              <a:gd name="T37" fmla="*/ 590 h 839"/>
              <a:gd name="T38" fmla="*/ 73 w 1398"/>
              <a:gd name="T39" fmla="*/ 728 h 839"/>
              <a:gd name="T40" fmla="*/ 122 w 1398"/>
              <a:gd name="T41" fmla="*/ 766 h 839"/>
              <a:gd name="T42" fmla="*/ 267 w 1398"/>
              <a:gd name="T43" fmla="*/ 828 h 839"/>
              <a:gd name="T44" fmla="*/ 440 w 1398"/>
              <a:gd name="T45" fmla="*/ 809 h 839"/>
              <a:gd name="T46" fmla="*/ 526 w 1398"/>
              <a:gd name="T47" fmla="*/ 745 h 839"/>
              <a:gd name="T48" fmla="*/ 543 w 1398"/>
              <a:gd name="T49" fmla="*/ 629 h 839"/>
              <a:gd name="T50" fmla="*/ 525 w 1398"/>
              <a:gd name="T51" fmla="*/ 532 h 839"/>
              <a:gd name="T52" fmla="*/ 671 w 1398"/>
              <a:gd name="T53" fmla="*/ 485 h 839"/>
              <a:gd name="T54" fmla="*/ 738 w 1398"/>
              <a:gd name="T55" fmla="*/ 460 h 839"/>
              <a:gd name="T56" fmla="*/ 775 w 1398"/>
              <a:gd name="T57" fmla="*/ 440 h 839"/>
              <a:gd name="T58" fmla="*/ 888 w 1398"/>
              <a:gd name="T59" fmla="*/ 394 h 839"/>
              <a:gd name="T60" fmla="*/ 965 w 1398"/>
              <a:gd name="T61" fmla="*/ 353 h 839"/>
              <a:gd name="T62" fmla="*/ 1037 w 1398"/>
              <a:gd name="T63" fmla="*/ 321 h 839"/>
              <a:gd name="T64" fmla="*/ 1143 w 1398"/>
              <a:gd name="T65" fmla="*/ 283 h 839"/>
              <a:gd name="T66" fmla="*/ 1256 w 1398"/>
              <a:gd name="T67" fmla="*/ 247 h 839"/>
              <a:gd name="T68" fmla="*/ 1333 w 1398"/>
              <a:gd name="T69" fmla="*/ 187 h 839"/>
              <a:gd name="T70" fmla="*/ 1389 w 1398"/>
              <a:gd name="T71" fmla="*/ 3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8" h="839">
                <a:moveTo>
                  <a:pt x="1389" y="32"/>
                </a:moveTo>
                <a:cubicBezTo>
                  <a:pt x="1376" y="6"/>
                  <a:pt x="1332" y="0"/>
                  <a:pt x="1289" y="18"/>
                </a:cubicBezTo>
                <a:cubicBezTo>
                  <a:pt x="1280" y="17"/>
                  <a:pt x="1271" y="16"/>
                  <a:pt x="1262" y="16"/>
                </a:cubicBezTo>
                <a:cubicBezTo>
                  <a:pt x="1252" y="16"/>
                  <a:pt x="1243" y="17"/>
                  <a:pt x="1235" y="18"/>
                </a:cubicBezTo>
                <a:cubicBezTo>
                  <a:pt x="1227" y="17"/>
                  <a:pt x="1218" y="16"/>
                  <a:pt x="1208" y="16"/>
                </a:cubicBezTo>
                <a:cubicBezTo>
                  <a:pt x="1187" y="16"/>
                  <a:pt x="1167" y="20"/>
                  <a:pt x="1151" y="28"/>
                </a:cubicBezTo>
                <a:cubicBezTo>
                  <a:pt x="1135" y="30"/>
                  <a:pt x="1120" y="35"/>
                  <a:pt x="1109" y="42"/>
                </a:cubicBezTo>
                <a:cubicBezTo>
                  <a:pt x="1101" y="41"/>
                  <a:pt x="1093" y="40"/>
                  <a:pt x="1085" y="40"/>
                </a:cubicBezTo>
                <a:cubicBezTo>
                  <a:pt x="1053" y="40"/>
                  <a:pt x="1024" y="51"/>
                  <a:pt x="1008" y="67"/>
                </a:cubicBezTo>
                <a:cubicBezTo>
                  <a:pt x="1007" y="67"/>
                  <a:pt x="1006" y="67"/>
                  <a:pt x="1005" y="67"/>
                </a:cubicBezTo>
                <a:cubicBezTo>
                  <a:pt x="988" y="67"/>
                  <a:pt x="972" y="70"/>
                  <a:pt x="958" y="75"/>
                </a:cubicBezTo>
                <a:cubicBezTo>
                  <a:pt x="951" y="74"/>
                  <a:pt x="943" y="73"/>
                  <a:pt x="936" y="73"/>
                </a:cubicBezTo>
                <a:cubicBezTo>
                  <a:pt x="931" y="73"/>
                  <a:pt x="927" y="73"/>
                  <a:pt x="923" y="73"/>
                </a:cubicBezTo>
                <a:cubicBezTo>
                  <a:pt x="911" y="69"/>
                  <a:pt x="896" y="67"/>
                  <a:pt x="880" y="67"/>
                </a:cubicBezTo>
                <a:cubicBezTo>
                  <a:pt x="852" y="67"/>
                  <a:pt x="826" y="75"/>
                  <a:pt x="809" y="88"/>
                </a:cubicBezTo>
                <a:cubicBezTo>
                  <a:pt x="799" y="85"/>
                  <a:pt x="789" y="84"/>
                  <a:pt x="777" y="84"/>
                </a:cubicBezTo>
                <a:cubicBezTo>
                  <a:pt x="749" y="84"/>
                  <a:pt x="723" y="92"/>
                  <a:pt x="707" y="105"/>
                </a:cubicBezTo>
                <a:cubicBezTo>
                  <a:pt x="700" y="104"/>
                  <a:pt x="693" y="104"/>
                  <a:pt x="686" y="104"/>
                </a:cubicBezTo>
                <a:cubicBezTo>
                  <a:pt x="661" y="104"/>
                  <a:pt x="637" y="110"/>
                  <a:pt x="621" y="121"/>
                </a:cubicBezTo>
                <a:cubicBezTo>
                  <a:pt x="608" y="116"/>
                  <a:pt x="593" y="114"/>
                  <a:pt x="577" y="114"/>
                </a:cubicBezTo>
                <a:cubicBezTo>
                  <a:pt x="567" y="114"/>
                  <a:pt x="557" y="115"/>
                  <a:pt x="548" y="117"/>
                </a:cubicBezTo>
                <a:cubicBezTo>
                  <a:pt x="539" y="115"/>
                  <a:pt x="529" y="114"/>
                  <a:pt x="519" y="114"/>
                </a:cubicBezTo>
                <a:cubicBezTo>
                  <a:pt x="499" y="114"/>
                  <a:pt x="481" y="118"/>
                  <a:pt x="466" y="124"/>
                </a:cubicBezTo>
                <a:cubicBezTo>
                  <a:pt x="463" y="124"/>
                  <a:pt x="460" y="124"/>
                  <a:pt x="456" y="124"/>
                </a:cubicBezTo>
                <a:cubicBezTo>
                  <a:pt x="439" y="124"/>
                  <a:pt x="424" y="127"/>
                  <a:pt x="411" y="132"/>
                </a:cubicBezTo>
                <a:cubicBezTo>
                  <a:pt x="397" y="127"/>
                  <a:pt x="382" y="124"/>
                  <a:pt x="365" y="124"/>
                </a:cubicBezTo>
                <a:cubicBezTo>
                  <a:pt x="339" y="124"/>
                  <a:pt x="316" y="131"/>
                  <a:pt x="299" y="142"/>
                </a:cubicBezTo>
                <a:cubicBezTo>
                  <a:pt x="287" y="142"/>
                  <a:pt x="274" y="145"/>
                  <a:pt x="261" y="149"/>
                </a:cubicBezTo>
                <a:cubicBezTo>
                  <a:pt x="237" y="157"/>
                  <a:pt x="217" y="169"/>
                  <a:pt x="204" y="184"/>
                </a:cubicBezTo>
                <a:cubicBezTo>
                  <a:pt x="191" y="187"/>
                  <a:pt x="177" y="192"/>
                  <a:pt x="164" y="200"/>
                </a:cubicBezTo>
                <a:cubicBezTo>
                  <a:pt x="148" y="209"/>
                  <a:pt x="135" y="221"/>
                  <a:pt x="126" y="233"/>
                </a:cubicBezTo>
                <a:cubicBezTo>
                  <a:pt x="124" y="234"/>
                  <a:pt x="122" y="236"/>
                  <a:pt x="120" y="237"/>
                </a:cubicBezTo>
                <a:cubicBezTo>
                  <a:pt x="78" y="262"/>
                  <a:pt x="56" y="303"/>
                  <a:pt x="70" y="330"/>
                </a:cubicBezTo>
                <a:cubicBezTo>
                  <a:pt x="42" y="353"/>
                  <a:pt x="27" y="383"/>
                  <a:pt x="33" y="405"/>
                </a:cubicBezTo>
                <a:cubicBezTo>
                  <a:pt x="33" y="406"/>
                  <a:pt x="32" y="406"/>
                  <a:pt x="32" y="407"/>
                </a:cubicBezTo>
                <a:cubicBezTo>
                  <a:pt x="6" y="444"/>
                  <a:pt x="1" y="487"/>
                  <a:pt x="20" y="508"/>
                </a:cubicBezTo>
                <a:cubicBezTo>
                  <a:pt x="5" y="539"/>
                  <a:pt x="5" y="571"/>
                  <a:pt x="20" y="588"/>
                </a:cubicBezTo>
                <a:cubicBezTo>
                  <a:pt x="19" y="589"/>
                  <a:pt x="18" y="589"/>
                  <a:pt x="18" y="590"/>
                </a:cubicBezTo>
                <a:cubicBezTo>
                  <a:pt x="0" y="611"/>
                  <a:pt x="9" y="649"/>
                  <a:pt x="37" y="680"/>
                </a:cubicBezTo>
                <a:cubicBezTo>
                  <a:pt x="43" y="696"/>
                  <a:pt x="55" y="714"/>
                  <a:pt x="73" y="728"/>
                </a:cubicBezTo>
                <a:cubicBezTo>
                  <a:pt x="83" y="737"/>
                  <a:pt x="94" y="744"/>
                  <a:pt x="105" y="749"/>
                </a:cubicBezTo>
                <a:cubicBezTo>
                  <a:pt x="110" y="755"/>
                  <a:pt x="115" y="761"/>
                  <a:pt x="122" y="766"/>
                </a:cubicBezTo>
                <a:cubicBezTo>
                  <a:pt x="148" y="789"/>
                  <a:pt x="179" y="799"/>
                  <a:pt x="203" y="795"/>
                </a:cubicBezTo>
                <a:cubicBezTo>
                  <a:pt x="217" y="810"/>
                  <a:pt x="240" y="822"/>
                  <a:pt x="267" y="828"/>
                </a:cubicBezTo>
                <a:cubicBezTo>
                  <a:pt x="295" y="835"/>
                  <a:pt x="321" y="834"/>
                  <a:pt x="341" y="827"/>
                </a:cubicBezTo>
                <a:cubicBezTo>
                  <a:pt x="364" y="839"/>
                  <a:pt x="403" y="832"/>
                  <a:pt x="440" y="809"/>
                </a:cubicBezTo>
                <a:cubicBezTo>
                  <a:pt x="459" y="796"/>
                  <a:pt x="475" y="781"/>
                  <a:pt x="484" y="765"/>
                </a:cubicBezTo>
                <a:cubicBezTo>
                  <a:pt x="498" y="761"/>
                  <a:pt x="513" y="754"/>
                  <a:pt x="526" y="745"/>
                </a:cubicBezTo>
                <a:cubicBezTo>
                  <a:pt x="572" y="716"/>
                  <a:pt x="594" y="672"/>
                  <a:pt x="578" y="646"/>
                </a:cubicBezTo>
                <a:cubicBezTo>
                  <a:pt x="571" y="635"/>
                  <a:pt x="559" y="630"/>
                  <a:pt x="543" y="629"/>
                </a:cubicBezTo>
                <a:cubicBezTo>
                  <a:pt x="552" y="605"/>
                  <a:pt x="533" y="571"/>
                  <a:pt x="497" y="547"/>
                </a:cubicBezTo>
                <a:cubicBezTo>
                  <a:pt x="507" y="543"/>
                  <a:pt x="516" y="538"/>
                  <a:pt x="525" y="532"/>
                </a:cubicBezTo>
                <a:cubicBezTo>
                  <a:pt x="545" y="532"/>
                  <a:pt x="569" y="524"/>
                  <a:pt x="590" y="509"/>
                </a:cubicBezTo>
                <a:cubicBezTo>
                  <a:pt x="613" y="514"/>
                  <a:pt x="644" y="506"/>
                  <a:pt x="671" y="485"/>
                </a:cubicBezTo>
                <a:cubicBezTo>
                  <a:pt x="671" y="485"/>
                  <a:pt x="671" y="485"/>
                  <a:pt x="671" y="485"/>
                </a:cubicBezTo>
                <a:cubicBezTo>
                  <a:pt x="692" y="485"/>
                  <a:pt x="716" y="477"/>
                  <a:pt x="738" y="460"/>
                </a:cubicBezTo>
                <a:cubicBezTo>
                  <a:pt x="739" y="460"/>
                  <a:pt x="739" y="460"/>
                  <a:pt x="740" y="459"/>
                </a:cubicBezTo>
                <a:cubicBezTo>
                  <a:pt x="752" y="455"/>
                  <a:pt x="764" y="449"/>
                  <a:pt x="775" y="440"/>
                </a:cubicBezTo>
                <a:cubicBezTo>
                  <a:pt x="785" y="433"/>
                  <a:pt x="794" y="424"/>
                  <a:pt x="801" y="415"/>
                </a:cubicBezTo>
                <a:cubicBezTo>
                  <a:pt x="824" y="423"/>
                  <a:pt x="858" y="415"/>
                  <a:pt x="888" y="394"/>
                </a:cubicBezTo>
                <a:cubicBezTo>
                  <a:pt x="907" y="392"/>
                  <a:pt x="928" y="384"/>
                  <a:pt x="947" y="369"/>
                </a:cubicBezTo>
                <a:cubicBezTo>
                  <a:pt x="954" y="364"/>
                  <a:pt x="960" y="359"/>
                  <a:pt x="965" y="353"/>
                </a:cubicBezTo>
                <a:cubicBezTo>
                  <a:pt x="985" y="352"/>
                  <a:pt x="1007" y="344"/>
                  <a:pt x="1028" y="329"/>
                </a:cubicBezTo>
                <a:cubicBezTo>
                  <a:pt x="1031" y="326"/>
                  <a:pt x="1034" y="324"/>
                  <a:pt x="1037" y="321"/>
                </a:cubicBezTo>
                <a:cubicBezTo>
                  <a:pt x="1051" y="318"/>
                  <a:pt x="1065" y="312"/>
                  <a:pt x="1079" y="303"/>
                </a:cubicBezTo>
                <a:cubicBezTo>
                  <a:pt x="1098" y="304"/>
                  <a:pt x="1121" y="297"/>
                  <a:pt x="1143" y="283"/>
                </a:cubicBezTo>
                <a:cubicBezTo>
                  <a:pt x="1157" y="283"/>
                  <a:pt x="1172" y="280"/>
                  <a:pt x="1187" y="272"/>
                </a:cubicBezTo>
                <a:cubicBezTo>
                  <a:pt x="1208" y="272"/>
                  <a:pt x="1233" y="264"/>
                  <a:pt x="1256" y="247"/>
                </a:cubicBezTo>
                <a:cubicBezTo>
                  <a:pt x="1271" y="236"/>
                  <a:pt x="1283" y="222"/>
                  <a:pt x="1291" y="208"/>
                </a:cubicBezTo>
                <a:cubicBezTo>
                  <a:pt x="1305" y="204"/>
                  <a:pt x="1320" y="197"/>
                  <a:pt x="1333" y="187"/>
                </a:cubicBezTo>
                <a:cubicBezTo>
                  <a:pt x="1372" y="159"/>
                  <a:pt x="1389" y="117"/>
                  <a:pt x="1375" y="91"/>
                </a:cubicBezTo>
                <a:cubicBezTo>
                  <a:pt x="1391" y="72"/>
                  <a:pt x="1398" y="50"/>
                  <a:pt x="1389" y="32"/>
                </a:cubicBezTo>
                <a:close/>
              </a:path>
            </a:pathLst>
          </a:custGeom>
          <a:solidFill>
            <a:srgbClr val="EEB500"/>
          </a:solidFill>
          <a:ln>
            <a:noFill/>
          </a:ln>
        </p:spPr>
        <p:txBody>
          <a:bodyPr vert="horz" wrap="square" lIns="91440" tIns="45720" rIns="91440" bIns="45720" numCol="1" anchor="t" anchorCtr="0" compatLnSpc="1">
            <a:prstTxWarp prst="textNoShape">
              <a:avLst/>
            </a:prstTxWarp>
          </a:bodyPr>
          <a:lstStyle/>
          <a:p>
            <a:pPr defTabSz="1219170">
              <a:defRPr/>
            </a:pPr>
            <a:endParaRPr lang="en-GB" sz="2400" kern="0">
              <a:solidFill>
                <a:srgbClr val="001965"/>
              </a:solidFill>
            </a:endParaRPr>
          </a:p>
        </p:txBody>
      </p:sp>
      <p:sp>
        <p:nvSpPr>
          <p:cNvPr id="17" name="Down Arrow 16"/>
          <p:cNvSpPr/>
          <p:nvPr/>
        </p:nvSpPr>
        <p:spPr>
          <a:xfrm>
            <a:off x="5964638" y="1939132"/>
            <a:ext cx="265345" cy="447153"/>
          </a:xfrm>
          <a:prstGeom prst="downArrow">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grpSp>
        <p:nvGrpSpPr>
          <p:cNvPr id="62" name="Group 61"/>
          <p:cNvGrpSpPr/>
          <p:nvPr/>
        </p:nvGrpSpPr>
        <p:grpSpPr>
          <a:xfrm>
            <a:off x="2064575" y="2987941"/>
            <a:ext cx="8469415" cy="890964"/>
            <a:chOff x="1678495" y="2987943"/>
            <a:chExt cx="8469414" cy="890964"/>
          </a:xfrm>
        </p:grpSpPr>
        <p:cxnSp>
          <p:nvCxnSpPr>
            <p:cNvPr id="50" name="Straight Arrow Connector 49"/>
            <p:cNvCxnSpPr>
              <a:cxnSpLocks/>
            </p:cNvCxnSpPr>
            <p:nvPr/>
          </p:nvCxnSpPr>
          <p:spPr>
            <a:xfrm flipH="1">
              <a:off x="1678495" y="2987946"/>
              <a:ext cx="4055837" cy="822825"/>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cxnSpLocks/>
            </p:cNvCxnSpPr>
            <p:nvPr/>
          </p:nvCxnSpPr>
          <p:spPr>
            <a:xfrm flipH="1">
              <a:off x="3553364" y="2987944"/>
              <a:ext cx="2180968" cy="870449"/>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cxnSpLocks/>
            </p:cNvCxnSpPr>
            <p:nvPr/>
          </p:nvCxnSpPr>
          <p:spPr>
            <a:xfrm>
              <a:off x="5734332" y="2987943"/>
              <a:ext cx="2154152" cy="882854"/>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cxnSpLocks/>
            </p:cNvCxnSpPr>
            <p:nvPr/>
          </p:nvCxnSpPr>
          <p:spPr>
            <a:xfrm>
              <a:off x="5734332" y="2987944"/>
              <a:ext cx="4413577" cy="890963"/>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2" name="Rectangle 31">
            <a:extLst>
              <a:ext uri="{FF2B5EF4-FFF2-40B4-BE49-F238E27FC236}">
                <a16:creationId xmlns:a16="http://schemas.microsoft.com/office/drawing/2014/main" id="{1AD32B72-5B2C-48A6-9EED-458456863CC4}"/>
              </a:ext>
            </a:extLst>
          </p:cNvPr>
          <p:cNvSpPr/>
          <p:nvPr/>
        </p:nvSpPr>
        <p:spPr>
          <a:xfrm>
            <a:off x="4684436" y="1354177"/>
            <a:ext cx="2822621" cy="582121"/>
          </a:xfrm>
          <a:prstGeom prst="rect">
            <a:avLst/>
          </a:prstGeom>
          <a:solidFill>
            <a:srgbClr val="0000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t>Diet-induced obesity</a:t>
            </a:r>
            <a:endParaRPr lang="en-GB" sz="1867" b="1" dirty="0"/>
          </a:p>
        </p:txBody>
      </p:sp>
      <p:sp>
        <p:nvSpPr>
          <p:cNvPr id="30" name="Rectangle 29">
            <a:extLst>
              <a:ext uri="{FF2B5EF4-FFF2-40B4-BE49-F238E27FC236}">
                <a16:creationId xmlns:a16="http://schemas.microsoft.com/office/drawing/2014/main" id="{B7CB68C9-F039-4068-BAFB-6BA387150A8C}"/>
              </a:ext>
            </a:extLst>
          </p:cNvPr>
          <p:cNvSpPr/>
          <p:nvPr/>
        </p:nvSpPr>
        <p:spPr>
          <a:xfrm>
            <a:off x="1664855" y="3728052"/>
            <a:ext cx="1744606" cy="920690"/>
          </a:xfrm>
          <a:prstGeom prst="rect">
            <a:avLst/>
          </a:prstGeom>
          <a:solidFill>
            <a:schemeClr val="bg1"/>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Arteries</a:t>
            </a:r>
          </a:p>
          <a:p>
            <a:pPr algn="ctr"/>
            <a:r>
              <a:rPr lang="en-US" sz="1467" b="1" dirty="0">
                <a:solidFill>
                  <a:schemeClr val="tx1"/>
                </a:solidFill>
              </a:rPr>
              <a:t>(Hypertension,</a:t>
            </a:r>
            <a:br>
              <a:rPr lang="en-US" sz="1467" b="1" dirty="0">
                <a:solidFill>
                  <a:schemeClr val="tx1"/>
                </a:solidFill>
              </a:rPr>
            </a:br>
            <a:r>
              <a:rPr lang="en-US" sz="1467" b="1" dirty="0">
                <a:solidFill>
                  <a:schemeClr val="tx1"/>
                </a:solidFill>
              </a:rPr>
              <a:t>CVD, CAD, PVD)</a:t>
            </a:r>
            <a:endParaRPr lang="en-GB" sz="1467" b="1" dirty="0">
              <a:solidFill>
                <a:schemeClr val="tx1"/>
              </a:solidFill>
            </a:endParaRPr>
          </a:p>
        </p:txBody>
      </p:sp>
      <p:sp>
        <p:nvSpPr>
          <p:cNvPr id="31" name="Rectangle 30">
            <a:extLst>
              <a:ext uri="{FF2B5EF4-FFF2-40B4-BE49-F238E27FC236}">
                <a16:creationId xmlns:a16="http://schemas.microsoft.com/office/drawing/2014/main" id="{41C97E2F-B9B2-4E51-AC90-25518E37B2B7}"/>
              </a:ext>
            </a:extLst>
          </p:cNvPr>
          <p:cNvSpPr/>
          <p:nvPr/>
        </p:nvSpPr>
        <p:spPr>
          <a:xfrm>
            <a:off x="3815181" y="3916960"/>
            <a:ext cx="1062972" cy="492443"/>
          </a:xfrm>
          <a:prstGeom prst="rect">
            <a:avLst/>
          </a:prstGeom>
          <a:solidFill>
            <a:schemeClr val="bg1"/>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Heart</a:t>
            </a:r>
          </a:p>
          <a:p>
            <a:pPr algn="ctr"/>
            <a:r>
              <a:rPr lang="en-US" sz="1467" b="1" dirty="0">
                <a:solidFill>
                  <a:schemeClr val="tx1"/>
                </a:solidFill>
              </a:rPr>
              <a:t>(HFPEF)</a:t>
            </a:r>
            <a:endParaRPr lang="en-GB" sz="1467" b="1" dirty="0">
              <a:solidFill>
                <a:schemeClr val="tx1"/>
              </a:solidFill>
            </a:endParaRPr>
          </a:p>
        </p:txBody>
      </p:sp>
      <p:sp>
        <p:nvSpPr>
          <p:cNvPr id="43" name="Rectangle 42">
            <a:extLst>
              <a:ext uri="{FF2B5EF4-FFF2-40B4-BE49-F238E27FC236}">
                <a16:creationId xmlns:a16="http://schemas.microsoft.com/office/drawing/2014/main" id="{DBA533AA-6AF3-40E8-BA3C-9C619037E309}"/>
              </a:ext>
            </a:extLst>
          </p:cNvPr>
          <p:cNvSpPr/>
          <p:nvPr/>
        </p:nvSpPr>
        <p:spPr>
          <a:xfrm>
            <a:off x="7900589" y="3916961"/>
            <a:ext cx="1185222" cy="475577"/>
          </a:xfrm>
          <a:prstGeom prst="rect">
            <a:avLst/>
          </a:prstGeom>
          <a:solidFill>
            <a:schemeClr val="bg1"/>
          </a:solidFill>
          <a:ln>
            <a:solidFill>
              <a:srgbClr val="EEB5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Pancreas</a:t>
            </a:r>
            <a:br>
              <a:rPr lang="en-US" sz="1600" b="1" dirty="0">
                <a:solidFill>
                  <a:schemeClr val="tx1"/>
                </a:solidFill>
              </a:rPr>
            </a:br>
            <a:r>
              <a:rPr lang="en-US" sz="1467" b="1" dirty="0">
                <a:solidFill>
                  <a:schemeClr val="tx1"/>
                </a:solidFill>
              </a:rPr>
              <a:t>(T2DM)</a:t>
            </a:r>
            <a:endParaRPr lang="en-GB" sz="1600" b="1" dirty="0">
              <a:solidFill>
                <a:schemeClr val="tx1"/>
              </a:solidFill>
            </a:endParaRPr>
          </a:p>
        </p:txBody>
      </p:sp>
      <p:sp>
        <p:nvSpPr>
          <p:cNvPr id="44" name="Rectangle 43">
            <a:extLst>
              <a:ext uri="{FF2B5EF4-FFF2-40B4-BE49-F238E27FC236}">
                <a16:creationId xmlns:a16="http://schemas.microsoft.com/office/drawing/2014/main" id="{B6BF774A-CE54-4F5B-AF29-82F7ABD62821}"/>
              </a:ext>
            </a:extLst>
          </p:cNvPr>
          <p:cNvSpPr/>
          <p:nvPr/>
        </p:nvSpPr>
        <p:spPr>
          <a:xfrm>
            <a:off x="9908416" y="3916961"/>
            <a:ext cx="923053" cy="531353"/>
          </a:xfrm>
          <a:prstGeom prst="rect">
            <a:avLst/>
          </a:prstGeom>
          <a:solidFill>
            <a:schemeClr val="bg1"/>
          </a:solidFill>
          <a:ln>
            <a:solidFill>
              <a:srgbClr val="831F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Kidney</a:t>
            </a:r>
          </a:p>
          <a:p>
            <a:pPr algn="ctr"/>
            <a:r>
              <a:rPr lang="en-US" sz="1467" b="1" dirty="0">
                <a:solidFill>
                  <a:schemeClr val="tx1"/>
                </a:solidFill>
              </a:rPr>
              <a:t>(CKD)</a:t>
            </a:r>
            <a:endParaRPr lang="en-GB" sz="1467" b="1" dirty="0">
              <a:solidFill>
                <a:schemeClr val="tx1"/>
              </a:solidFill>
            </a:endParaRPr>
          </a:p>
        </p:txBody>
      </p:sp>
      <p:sp>
        <p:nvSpPr>
          <p:cNvPr id="45" name="Title 2">
            <a:extLst>
              <a:ext uri="{FF2B5EF4-FFF2-40B4-BE49-F238E27FC236}">
                <a16:creationId xmlns:a16="http://schemas.microsoft.com/office/drawing/2014/main" id="{DCE5C46C-F07E-4AFD-BD8B-EBBC875DF61B}"/>
              </a:ext>
            </a:extLst>
          </p:cNvPr>
          <p:cNvSpPr>
            <a:spLocks noGrp="1"/>
          </p:cNvSpPr>
          <p:nvPr>
            <p:ph type="title"/>
          </p:nvPr>
        </p:nvSpPr>
        <p:spPr>
          <a:xfrm>
            <a:off x="297132" y="109853"/>
            <a:ext cx="11559713" cy="1325563"/>
          </a:xfrm>
        </p:spPr>
        <p:txBody>
          <a:bodyPr>
            <a:noAutofit/>
          </a:bodyPr>
          <a:lstStyle/>
          <a:p>
            <a:r>
              <a:rPr lang="en-US" sz="3200" dirty="0">
                <a:solidFill>
                  <a:srgbClr val="0000FF"/>
                </a:solidFill>
                <a:latin typeface="+mn-lt"/>
              </a:rPr>
              <a:t>Many NCDs cluster together bound by common biological root causes- but several are not even recognized as NCDs</a:t>
            </a:r>
          </a:p>
        </p:txBody>
      </p:sp>
      <p:sp>
        <p:nvSpPr>
          <p:cNvPr id="46" name="Text Box 4">
            <a:extLst>
              <a:ext uri="{FF2B5EF4-FFF2-40B4-BE49-F238E27FC236}">
                <a16:creationId xmlns:a16="http://schemas.microsoft.com/office/drawing/2014/main" id="{F913E340-A99F-41B0-9E51-59ADA2F5A168}"/>
              </a:ext>
            </a:extLst>
          </p:cNvPr>
          <p:cNvSpPr txBox="1">
            <a:spLocks noChangeArrowheads="1"/>
          </p:cNvSpPr>
          <p:nvPr/>
        </p:nvSpPr>
        <p:spPr bwMode="auto">
          <a:xfrm>
            <a:off x="223320" y="6086006"/>
            <a:ext cx="114826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000" dirty="0"/>
              <a:t>CAD, coronary artery disease; CKD, chronic kidney disease; CVD, cerebrovascular disease; CVS, cardiovascular system; HFPEF, heart failure with preserved ejection fraction; PVD, peripheral vascular disease; T2DM, type 2 diabetes mellitus. </a:t>
            </a:r>
          </a:p>
        </p:txBody>
      </p:sp>
      <p:grpSp>
        <p:nvGrpSpPr>
          <p:cNvPr id="2" name="Group 1">
            <a:extLst>
              <a:ext uri="{FF2B5EF4-FFF2-40B4-BE49-F238E27FC236}">
                <a16:creationId xmlns:a16="http://schemas.microsoft.com/office/drawing/2014/main" id="{F4F7E855-51C3-4A9B-877D-50F1D44CF5F3}"/>
              </a:ext>
            </a:extLst>
          </p:cNvPr>
          <p:cNvGrpSpPr/>
          <p:nvPr/>
        </p:nvGrpSpPr>
        <p:grpSpPr>
          <a:xfrm>
            <a:off x="5327591" y="2987941"/>
            <a:ext cx="1866144" cy="1691236"/>
            <a:chOff x="5327591" y="2987941"/>
            <a:chExt cx="1866144" cy="1691236"/>
          </a:xfrm>
        </p:grpSpPr>
        <p:sp>
          <p:nvSpPr>
            <p:cNvPr id="67" name="Down Arrow 19">
              <a:extLst>
                <a:ext uri="{FF2B5EF4-FFF2-40B4-BE49-F238E27FC236}">
                  <a16:creationId xmlns:a16="http://schemas.microsoft.com/office/drawing/2014/main" id="{D53371A4-022D-4F33-9406-BB62184206E2}"/>
                </a:ext>
              </a:extLst>
            </p:cNvPr>
            <p:cNvSpPr/>
            <p:nvPr/>
          </p:nvSpPr>
          <p:spPr>
            <a:xfrm>
              <a:off x="5977579" y="2987941"/>
              <a:ext cx="265347" cy="689939"/>
            </a:xfrm>
            <a:prstGeom prst="downArrow">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9" name="Freeform 49">
              <a:extLst>
                <a:ext uri="{FF2B5EF4-FFF2-40B4-BE49-F238E27FC236}">
                  <a16:creationId xmlns:a16="http://schemas.microsoft.com/office/drawing/2014/main" id="{711A0182-DD90-4DDD-BE97-9E8034B1CAF6}"/>
                </a:ext>
              </a:extLst>
            </p:cNvPr>
            <p:cNvSpPr>
              <a:spLocks/>
            </p:cNvSpPr>
            <p:nvPr/>
          </p:nvSpPr>
          <p:spPr bwMode="auto">
            <a:xfrm>
              <a:off x="5327591" y="3706929"/>
              <a:ext cx="1866144" cy="972248"/>
            </a:xfrm>
            <a:custGeom>
              <a:avLst/>
              <a:gdLst>
                <a:gd name="T0" fmla="*/ 2584 w 4353"/>
                <a:gd name="T1" fmla="*/ 201 h 2953"/>
                <a:gd name="T2" fmla="*/ 2512 w 4353"/>
                <a:gd name="T3" fmla="*/ 201 h 2953"/>
                <a:gd name="T4" fmla="*/ 2345 w 4353"/>
                <a:gd name="T5" fmla="*/ 231 h 2953"/>
                <a:gd name="T6" fmla="*/ 2299 w 4353"/>
                <a:gd name="T7" fmla="*/ 372 h 2953"/>
                <a:gd name="T8" fmla="*/ 2325 w 4353"/>
                <a:gd name="T9" fmla="*/ 396 h 2953"/>
                <a:gd name="T10" fmla="*/ 2371 w 4353"/>
                <a:gd name="T11" fmla="*/ 456 h 2953"/>
                <a:gd name="T12" fmla="*/ 2413 w 4353"/>
                <a:gd name="T13" fmla="*/ 641 h 2953"/>
                <a:gd name="T14" fmla="*/ 2467 w 4353"/>
                <a:gd name="T15" fmla="*/ 1436 h 2953"/>
                <a:gd name="T16" fmla="*/ 2401 w 4353"/>
                <a:gd name="T17" fmla="*/ 1582 h 2953"/>
                <a:gd name="T18" fmla="*/ 2196 w 4353"/>
                <a:gd name="T19" fmla="*/ 1709 h 2953"/>
                <a:gd name="T20" fmla="*/ 1887 w 4353"/>
                <a:gd name="T21" fmla="*/ 1855 h 2953"/>
                <a:gd name="T22" fmla="*/ 1642 w 4353"/>
                <a:gd name="T23" fmla="*/ 2035 h 2953"/>
                <a:gd name="T24" fmla="*/ 1142 w 4353"/>
                <a:gd name="T25" fmla="*/ 2551 h 2953"/>
                <a:gd name="T26" fmla="*/ 835 w 4353"/>
                <a:gd name="T27" fmla="*/ 2866 h 2953"/>
                <a:gd name="T28" fmla="*/ 551 w 4353"/>
                <a:gd name="T29" fmla="*/ 2809 h 2953"/>
                <a:gd name="T30" fmla="*/ 262 w 4353"/>
                <a:gd name="T31" fmla="*/ 2058 h 2953"/>
                <a:gd name="T32" fmla="*/ 101 w 4353"/>
                <a:gd name="T33" fmla="*/ 1623 h 2953"/>
                <a:gd name="T34" fmla="*/ 17 w 4353"/>
                <a:gd name="T35" fmla="*/ 1308 h 2953"/>
                <a:gd name="T36" fmla="*/ 138 w 4353"/>
                <a:gd name="T37" fmla="*/ 632 h 2953"/>
                <a:gd name="T38" fmla="*/ 473 w 4353"/>
                <a:gd name="T39" fmla="*/ 285 h 2953"/>
                <a:gd name="T40" fmla="*/ 1194 w 4353"/>
                <a:gd name="T41" fmla="*/ 29 h 2953"/>
                <a:gd name="T42" fmla="*/ 1900 w 4353"/>
                <a:gd name="T43" fmla="*/ 41 h 2953"/>
                <a:gd name="T44" fmla="*/ 2242 w 4353"/>
                <a:gd name="T45" fmla="*/ 64 h 2953"/>
                <a:gd name="T46" fmla="*/ 2690 w 4353"/>
                <a:gd name="T47" fmla="*/ 72 h 2953"/>
                <a:gd name="T48" fmla="*/ 3364 w 4353"/>
                <a:gd name="T49" fmla="*/ 95 h 2953"/>
                <a:gd name="T50" fmla="*/ 3942 w 4353"/>
                <a:gd name="T51" fmla="*/ 134 h 2953"/>
                <a:gd name="T52" fmla="*/ 4211 w 4353"/>
                <a:gd name="T53" fmla="*/ 161 h 2953"/>
                <a:gd name="T54" fmla="*/ 4318 w 4353"/>
                <a:gd name="T55" fmla="*/ 337 h 2953"/>
                <a:gd name="T56" fmla="*/ 4234 w 4353"/>
                <a:gd name="T57" fmla="*/ 476 h 2953"/>
                <a:gd name="T58" fmla="*/ 3491 w 4353"/>
                <a:gd name="T59" fmla="*/ 1137 h 2953"/>
                <a:gd name="T60" fmla="*/ 2926 w 4353"/>
                <a:gd name="T61" fmla="*/ 1432 h 2953"/>
                <a:gd name="T62" fmla="*/ 2706 w 4353"/>
                <a:gd name="T63" fmla="*/ 1442 h 2953"/>
                <a:gd name="T64" fmla="*/ 2594 w 4353"/>
                <a:gd name="T65" fmla="*/ 1354 h 2953"/>
                <a:gd name="T66" fmla="*/ 2548 w 4353"/>
                <a:gd name="T67" fmla="*/ 1204 h 2953"/>
                <a:gd name="T68" fmla="*/ 2494 w 4353"/>
                <a:gd name="T69" fmla="*/ 607 h 2953"/>
                <a:gd name="T70" fmla="*/ 2577 w 4353"/>
                <a:gd name="T71" fmla="*/ 219 h 2953"/>
                <a:gd name="T72" fmla="*/ 2584 w 4353"/>
                <a:gd name="T73" fmla="*/ 201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53" h="2953">
                  <a:moveTo>
                    <a:pt x="2584" y="201"/>
                  </a:moveTo>
                  <a:cubicBezTo>
                    <a:pt x="2558" y="201"/>
                    <a:pt x="2534" y="198"/>
                    <a:pt x="2512" y="201"/>
                  </a:cubicBezTo>
                  <a:cubicBezTo>
                    <a:pt x="2456" y="209"/>
                    <a:pt x="2400" y="218"/>
                    <a:pt x="2345" y="231"/>
                  </a:cubicBezTo>
                  <a:cubicBezTo>
                    <a:pt x="2284" y="245"/>
                    <a:pt x="2260" y="322"/>
                    <a:pt x="2299" y="372"/>
                  </a:cubicBezTo>
                  <a:cubicBezTo>
                    <a:pt x="2306" y="381"/>
                    <a:pt x="2315" y="390"/>
                    <a:pt x="2325" y="396"/>
                  </a:cubicBezTo>
                  <a:cubicBezTo>
                    <a:pt x="2350" y="409"/>
                    <a:pt x="2365" y="430"/>
                    <a:pt x="2371" y="456"/>
                  </a:cubicBezTo>
                  <a:cubicBezTo>
                    <a:pt x="2387" y="517"/>
                    <a:pt x="2404" y="578"/>
                    <a:pt x="2413" y="641"/>
                  </a:cubicBezTo>
                  <a:cubicBezTo>
                    <a:pt x="2451" y="904"/>
                    <a:pt x="2463" y="1170"/>
                    <a:pt x="2467" y="1436"/>
                  </a:cubicBezTo>
                  <a:cubicBezTo>
                    <a:pt x="2468" y="1497"/>
                    <a:pt x="2445" y="1543"/>
                    <a:pt x="2401" y="1582"/>
                  </a:cubicBezTo>
                  <a:cubicBezTo>
                    <a:pt x="2341" y="1637"/>
                    <a:pt x="2269" y="1674"/>
                    <a:pt x="2196" y="1709"/>
                  </a:cubicBezTo>
                  <a:cubicBezTo>
                    <a:pt x="2094" y="1758"/>
                    <a:pt x="1990" y="1806"/>
                    <a:pt x="1887" y="1855"/>
                  </a:cubicBezTo>
                  <a:cubicBezTo>
                    <a:pt x="1794" y="1900"/>
                    <a:pt x="1714" y="1962"/>
                    <a:pt x="1642" y="2035"/>
                  </a:cubicBezTo>
                  <a:cubicBezTo>
                    <a:pt x="1474" y="2206"/>
                    <a:pt x="1309" y="2379"/>
                    <a:pt x="1142" y="2551"/>
                  </a:cubicBezTo>
                  <a:cubicBezTo>
                    <a:pt x="1040" y="2656"/>
                    <a:pt x="940" y="2763"/>
                    <a:pt x="835" y="2866"/>
                  </a:cubicBezTo>
                  <a:cubicBezTo>
                    <a:pt x="745" y="2953"/>
                    <a:pt x="605" y="2924"/>
                    <a:pt x="551" y="2809"/>
                  </a:cubicBezTo>
                  <a:cubicBezTo>
                    <a:pt x="435" y="2566"/>
                    <a:pt x="346" y="2313"/>
                    <a:pt x="262" y="2058"/>
                  </a:cubicBezTo>
                  <a:cubicBezTo>
                    <a:pt x="213" y="1911"/>
                    <a:pt x="155" y="1768"/>
                    <a:pt x="101" y="1623"/>
                  </a:cubicBezTo>
                  <a:cubicBezTo>
                    <a:pt x="62" y="1521"/>
                    <a:pt x="24" y="1418"/>
                    <a:pt x="17" y="1308"/>
                  </a:cubicBezTo>
                  <a:cubicBezTo>
                    <a:pt x="0" y="1073"/>
                    <a:pt x="21" y="844"/>
                    <a:pt x="138" y="632"/>
                  </a:cubicBezTo>
                  <a:cubicBezTo>
                    <a:pt x="218" y="486"/>
                    <a:pt x="335" y="376"/>
                    <a:pt x="473" y="285"/>
                  </a:cubicBezTo>
                  <a:cubicBezTo>
                    <a:pt x="692" y="141"/>
                    <a:pt x="935" y="61"/>
                    <a:pt x="1194" y="29"/>
                  </a:cubicBezTo>
                  <a:cubicBezTo>
                    <a:pt x="1430" y="0"/>
                    <a:pt x="1664" y="9"/>
                    <a:pt x="1900" y="41"/>
                  </a:cubicBezTo>
                  <a:cubicBezTo>
                    <a:pt x="2013" y="57"/>
                    <a:pt x="2128" y="59"/>
                    <a:pt x="2242" y="64"/>
                  </a:cubicBezTo>
                  <a:cubicBezTo>
                    <a:pt x="2392" y="69"/>
                    <a:pt x="2541" y="74"/>
                    <a:pt x="2690" y="72"/>
                  </a:cubicBezTo>
                  <a:cubicBezTo>
                    <a:pt x="2915" y="68"/>
                    <a:pt x="3139" y="83"/>
                    <a:pt x="3364" y="95"/>
                  </a:cubicBezTo>
                  <a:cubicBezTo>
                    <a:pt x="3557" y="106"/>
                    <a:pt x="3749" y="119"/>
                    <a:pt x="3942" y="134"/>
                  </a:cubicBezTo>
                  <a:cubicBezTo>
                    <a:pt x="4032" y="140"/>
                    <a:pt x="4121" y="150"/>
                    <a:pt x="4211" y="161"/>
                  </a:cubicBezTo>
                  <a:cubicBezTo>
                    <a:pt x="4315" y="174"/>
                    <a:pt x="4353" y="237"/>
                    <a:pt x="4318" y="337"/>
                  </a:cubicBezTo>
                  <a:cubicBezTo>
                    <a:pt x="4299" y="389"/>
                    <a:pt x="4272" y="436"/>
                    <a:pt x="4234" y="476"/>
                  </a:cubicBezTo>
                  <a:cubicBezTo>
                    <a:pt x="4009" y="721"/>
                    <a:pt x="3765" y="946"/>
                    <a:pt x="3491" y="1137"/>
                  </a:cubicBezTo>
                  <a:cubicBezTo>
                    <a:pt x="3316" y="1259"/>
                    <a:pt x="3127" y="1358"/>
                    <a:pt x="2926" y="1432"/>
                  </a:cubicBezTo>
                  <a:cubicBezTo>
                    <a:pt x="2854" y="1459"/>
                    <a:pt x="2780" y="1461"/>
                    <a:pt x="2706" y="1442"/>
                  </a:cubicBezTo>
                  <a:cubicBezTo>
                    <a:pt x="2656" y="1428"/>
                    <a:pt x="2619" y="1399"/>
                    <a:pt x="2594" y="1354"/>
                  </a:cubicBezTo>
                  <a:cubicBezTo>
                    <a:pt x="2569" y="1307"/>
                    <a:pt x="2557" y="1256"/>
                    <a:pt x="2548" y="1204"/>
                  </a:cubicBezTo>
                  <a:cubicBezTo>
                    <a:pt x="2516" y="1006"/>
                    <a:pt x="2494" y="808"/>
                    <a:pt x="2494" y="607"/>
                  </a:cubicBezTo>
                  <a:cubicBezTo>
                    <a:pt x="2494" y="472"/>
                    <a:pt x="2523" y="343"/>
                    <a:pt x="2577" y="219"/>
                  </a:cubicBezTo>
                  <a:cubicBezTo>
                    <a:pt x="2579" y="214"/>
                    <a:pt x="2581" y="209"/>
                    <a:pt x="2584" y="201"/>
                  </a:cubicBezTo>
                  <a:close/>
                </a:path>
              </a:pathLst>
            </a:custGeom>
            <a:solidFill>
              <a:srgbClr val="CC3300"/>
            </a:solidFill>
            <a:ln>
              <a:noFill/>
            </a:ln>
          </p:spPr>
          <p:txBody>
            <a:bodyPr vert="horz" wrap="square" lIns="91440" tIns="45720" rIns="91440" bIns="45720" numCol="1" anchor="t" anchorCtr="0" compatLnSpc="1">
              <a:prstTxWarp prst="textNoShape">
                <a:avLst/>
              </a:prstTxWarp>
            </a:bodyPr>
            <a:lstStyle/>
            <a:p>
              <a:pPr>
                <a:defRPr/>
              </a:pPr>
              <a:endParaRPr lang="en-US" sz="2400">
                <a:solidFill>
                  <a:srgbClr val="001965"/>
                </a:solidFill>
                <a:latin typeface="Verdana"/>
              </a:endParaRPr>
            </a:p>
          </p:txBody>
        </p:sp>
        <p:sp>
          <p:nvSpPr>
            <p:cNvPr id="40" name="Rectangle 39">
              <a:extLst>
                <a:ext uri="{FF2B5EF4-FFF2-40B4-BE49-F238E27FC236}">
                  <a16:creationId xmlns:a16="http://schemas.microsoft.com/office/drawing/2014/main" id="{D625C201-6687-40C4-BA7C-3F99DD176831}"/>
                </a:ext>
              </a:extLst>
            </p:cNvPr>
            <p:cNvSpPr/>
            <p:nvPr/>
          </p:nvSpPr>
          <p:spPr>
            <a:xfrm>
              <a:off x="5640972" y="3916961"/>
              <a:ext cx="1086423" cy="521053"/>
            </a:xfrm>
            <a:prstGeom prst="rect">
              <a:avLst/>
            </a:prstGeom>
            <a:solidFill>
              <a:schemeClr val="bg1"/>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Liver</a:t>
              </a:r>
            </a:p>
            <a:p>
              <a:pPr algn="ctr"/>
              <a:r>
                <a:rPr lang="en-US" sz="1467" b="1" dirty="0">
                  <a:solidFill>
                    <a:schemeClr val="tx1"/>
                  </a:solidFill>
                </a:rPr>
                <a:t>(NAFLD)</a:t>
              </a:r>
            </a:p>
          </p:txBody>
        </p:sp>
      </p:grpSp>
      <p:sp>
        <p:nvSpPr>
          <p:cNvPr id="33" name="Rectangle 32">
            <a:extLst>
              <a:ext uri="{FF2B5EF4-FFF2-40B4-BE49-F238E27FC236}">
                <a16:creationId xmlns:a16="http://schemas.microsoft.com/office/drawing/2014/main" id="{EC311FD0-9118-4E2A-B244-B9EF5DBC9369}"/>
              </a:ext>
            </a:extLst>
          </p:cNvPr>
          <p:cNvSpPr/>
          <p:nvPr/>
        </p:nvSpPr>
        <p:spPr>
          <a:xfrm>
            <a:off x="4118303" y="2337468"/>
            <a:ext cx="3917372" cy="767801"/>
          </a:xfrm>
          <a:prstGeom prst="rect">
            <a:avLst/>
          </a:prstGeom>
          <a:solidFill>
            <a:srgbClr val="0000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t>Metabolic stress</a:t>
            </a:r>
          </a:p>
          <a:p>
            <a:pPr algn="ctr"/>
            <a:r>
              <a:rPr lang="en-US" sz="1867" b="1" dirty="0"/>
              <a:t>Systemic inflammation and fibrosis</a:t>
            </a:r>
            <a:endParaRPr lang="en-GB" sz="1867" b="1" dirty="0"/>
          </a:p>
        </p:txBody>
      </p:sp>
      <p:grpSp>
        <p:nvGrpSpPr>
          <p:cNvPr id="35" name="Group 34">
            <a:extLst>
              <a:ext uri="{FF2B5EF4-FFF2-40B4-BE49-F238E27FC236}">
                <a16:creationId xmlns:a16="http://schemas.microsoft.com/office/drawing/2014/main" id="{FA695091-3131-4CC1-86A8-FABAC35EBBCC}"/>
              </a:ext>
            </a:extLst>
          </p:cNvPr>
          <p:cNvGrpSpPr/>
          <p:nvPr/>
        </p:nvGrpSpPr>
        <p:grpSpPr>
          <a:xfrm>
            <a:off x="10343792" y="6488668"/>
            <a:ext cx="1508140" cy="369332"/>
            <a:chOff x="10609338" y="6488668"/>
            <a:chExt cx="1508140" cy="369332"/>
          </a:xfrm>
        </p:grpSpPr>
        <p:pic>
          <p:nvPicPr>
            <p:cNvPr id="36" name="Picture 188">
              <a:extLst>
                <a:ext uri="{FF2B5EF4-FFF2-40B4-BE49-F238E27FC236}">
                  <a16:creationId xmlns:a16="http://schemas.microsoft.com/office/drawing/2014/main" id="{47168558-D3F3-4E40-B42D-B38CA959285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a:extLst>
                <a:ext uri="{FF2B5EF4-FFF2-40B4-BE49-F238E27FC236}">
                  <a16:creationId xmlns:a16="http://schemas.microsoft.com/office/drawing/2014/main" id="{D55038EA-0CBD-4181-815E-9FE222142727}"/>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334196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F8A144-B9B0-4ADB-82BD-16907A7C345B}"/>
              </a:ext>
            </a:extLst>
          </p:cNvPr>
          <p:cNvSpPr txBox="1">
            <a:spLocks/>
          </p:cNvSpPr>
          <p:nvPr/>
        </p:nvSpPr>
        <p:spPr>
          <a:xfrm>
            <a:off x="981914" y="4052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nivers" panose="020B0503020202020204" pitchFamily="34" charset="0"/>
                <a:ea typeface="+mj-ea"/>
                <a:cs typeface="+mj-cs"/>
              </a:defRPr>
            </a:lvl1pPr>
          </a:lstStyle>
          <a:p>
            <a:r>
              <a:rPr lang="en-US" sz="2800" dirty="0">
                <a:solidFill>
                  <a:srgbClr val="0000FF"/>
                </a:solidFill>
              </a:rPr>
              <a:t>Metabolic dysfunction associated steatotic liver disease (MASLD) is the hepatic phenotype of a systemic disorder of metabo-inflammation and ill health</a:t>
            </a:r>
          </a:p>
        </p:txBody>
      </p:sp>
      <p:grpSp>
        <p:nvGrpSpPr>
          <p:cNvPr id="4" name="Group 3">
            <a:extLst>
              <a:ext uri="{FF2B5EF4-FFF2-40B4-BE49-F238E27FC236}">
                <a16:creationId xmlns:a16="http://schemas.microsoft.com/office/drawing/2014/main" id="{D594909F-303A-4073-90C6-6B1BC1BB335C}"/>
              </a:ext>
            </a:extLst>
          </p:cNvPr>
          <p:cNvGrpSpPr/>
          <p:nvPr/>
        </p:nvGrpSpPr>
        <p:grpSpPr>
          <a:xfrm>
            <a:off x="838200" y="1738304"/>
            <a:ext cx="4891146" cy="4752143"/>
            <a:chOff x="1320828" y="1740732"/>
            <a:chExt cx="4891146" cy="4752143"/>
          </a:xfrm>
        </p:grpSpPr>
        <p:sp>
          <p:nvSpPr>
            <p:cNvPr id="5" name="Rectangle 4">
              <a:extLst>
                <a:ext uri="{FF2B5EF4-FFF2-40B4-BE49-F238E27FC236}">
                  <a16:creationId xmlns:a16="http://schemas.microsoft.com/office/drawing/2014/main" id="{17430B1E-66D5-4993-9556-2C408ED9AE1A}"/>
                </a:ext>
              </a:extLst>
            </p:cNvPr>
            <p:cNvSpPr>
              <a:spLocks/>
            </p:cNvSpPr>
            <p:nvPr/>
          </p:nvSpPr>
          <p:spPr bwMode="auto">
            <a:xfrm>
              <a:off x="1320828" y="1823295"/>
              <a:ext cx="4891146" cy="4669580"/>
            </a:xfrm>
            <a:prstGeom prst="rect">
              <a:avLst/>
            </a:prstGeom>
            <a:solidFill>
              <a:srgbClr val="F3F3F3"/>
            </a:solidFill>
            <a:ln w="9525">
              <a:solidFill>
                <a:schemeClr val="tx1"/>
              </a:solidFill>
              <a:miter lim="800000"/>
              <a:headEnd/>
              <a:tailEnd/>
            </a:ln>
          </p:spPr>
          <p:txBody>
            <a:bodyPr rot="0" spcFirstLastPara="0" vertOverflow="overflow" horzOverflow="overflow" vert="horz" wrap="square" lIns="122767" tIns="121920" rIns="122767" bIns="121920" numCol="1" spcCol="0" rtlCol="0" fromWordArt="0" anchor="ctr" anchorCtr="0" forceAA="0" compatLnSpc="1">
              <a:prstTxWarp prst="textNoShape">
                <a:avLst/>
              </a:prstTxWarp>
              <a:noAutofit/>
            </a:bodyPr>
            <a:lstStyle/>
            <a:p>
              <a:pPr algn="ctr" eaLnBrk="0" fontAlgn="base" hangingPunct="0">
                <a:spcBef>
                  <a:spcPts val="400"/>
                </a:spcBef>
                <a:spcAft>
                  <a:spcPts val="400"/>
                </a:spcAft>
              </a:pPr>
              <a:endParaRPr lang="en-US" sz="1600" b="1" dirty="0">
                <a:solidFill>
                  <a:schemeClr val="bg1"/>
                </a:solidFill>
                <a:cs typeface="Arial" pitchFamily="34" charset="0"/>
              </a:endParaRPr>
            </a:p>
          </p:txBody>
        </p:sp>
        <p:grpSp>
          <p:nvGrpSpPr>
            <p:cNvPr id="6" name="Group 5">
              <a:extLst>
                <a:ext uri="{FF2B5EF4-FFF2-40B4-BE49-F238E27FC236}">
                  <a16:creationId xmlns:a16="http://schemas.microsoft.com/office/drawing/2014/main" id="{8CCD24B0-4B00-46A3-93B8-D2187DC54054}"/>
                </a:ext>
              </a:extLst>
            </p:cNvPr>
            <p:cNvGrpSpPr>
              <a:grpSpLocks noChangeAspect="1"/>
            </p:cNvGrpSpPr>
            <p:nvPr/>
          </p:nvGrpSpPr>
          <p:grpSpPr>
            <a:xfrm>
              <a:off x="3940291" y="3753127"/>
              <a:ext cx="769756" cy="775334"/>
              <a:chOff x="2074011" y="1965364"/>
              <a:chExt cx="1380744" cy="1376172"/>
            </a:xfrm>
            <a:effectLst>
              <a:outerShdw blurRad="50800" dist="38100" dir="2700000" algn="tl" rotWithShape="0">
                <a:prstClr val="black">
                  <a:alpha val="40000"/>
                </a:prstClr>
              </a:outerShdw>
            </a:effectLst>
          </p:grpSpPr>
          <p:pic>
            <p:nvPicPr>
              <p:cNvPr id="163" name="Picture 162">
                <a:extLst>
                  <a:ext uri="{FF2B5EF4-FFF2-40B4-BE49-F238E27FC236}">
                    <a16:creationId xmlns:a16="http://schemas.microsoft.com/office/drawing/2014/main" id="{9201F2F3-78B4-4670-B748-C35352981A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r="12500"/>
              <a:stretch/>
            </p:blipFill>
            <p:spPr>
              <a:xfrm>
                <a:off x="2083155" y="1969936"/>
                <a:ext cx="1371600" cy="1371600"/>
              </a:xfrm>
              <a:prstGeom prst="ellipse">
                <a:avLst/>
              </a:prstGeom>
              <a:ln w="0">
                <a:solidFill>
                  <a:srgbClr val="595959"/>
                </a:solidFill>
              </a:ln>
            </p:spPr>
          </p:pic>
          <p:sp>
            <p:nvSpPr>
              <p:cNvPr id="164" name="Oval 163">
                <a:extLst>
                  <a:ext uri="{FF2B5EF4-FFF2-40B4-BE49-F238E27FC236}">
                    <a16:creationId xmlns:a16="http://schemas.microsoft.com/office/drawing/2014/main" id="{EA33B90E-72E9-49D3-9BC2-B4F140DE92F5}"/>
                  </a:ext>
                </a:extLst>
              </p:cNvPr>
              <p:cNvSpPr/>
              <p:nvPr/>
            </p:nvSpPr>
            <p:spPr>
              <a:xfrm>
                <a:off x="2074011" y="1965364"/>
                <a:ext cx="1371600" cy="1371600"/>
              </a:xfrm>
              <a:prstGeom prst="ellipse">
                <a:avLst/>
              </a:prstGeom>
              <a:noFill/>
              <a:ln w="317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prstClr val="black"/>
                  </a:solidFill>
                </a:endParaRPr>
              </a:p>
            </p:txBody>
          </p:sp>
        </p:grpSp>
        <p:sp>
          <p:nvSpPr>
            <p:cNvPr id="7" name="Rectangle 6">
              <a:extLst>
                <a:ext uri="{FF2B5EF4-FFF2-40B4-BE49-F238E27FC236}">
                  <a16:creationId xmlns:a16="http://schemas.microsoft.com/office/drawing/2014/main" id="{035749B9-C518-4C4B-8442-3E868FB05FAF}"/>
                </a:ext>
              </a:extLst>
            </p:cNvPr>
            <p:cNvSpPr>
              <a:spLocks noChangeArrowheads="1"/>
            </p:cNvSpPr>
            <p:nvPr/>
          </p:nvSpPr>
          <p:spPr bwMode="auto">
            <a:xfrm>
              <a:off x="4844455" y="3974270"/>
              <a:ext cx="1280271" cy="535067"/>
            </a:xfrm>
            <a:prstGeom prst="rect">
              <a:avLst/>
            </a:prstGeom>
            <a:solidFill>
              <a:schemeClr val="accent1">
                <a:lumMod val="20000"/>
                <a:lumOff val="80000"/>
              </a:schemeClr>
            </a:solidFill>
            <a:ln w="9525" algn="ctr">
              <a:solidFill>
                <a:schemeClr val="bg1">
                  <a:lumMod val="65000"/>
                </a:schemeClr>
              </a:solidFill>
              <a:prstDash val="sysDash"/>
              <a:miter lim="800000"/>
              <a:headEnd type="none" w="sm" len="sm"/>
              <a:tailEnd type="none" w="sm" len="sm"/>
            </a:ln>
            <a:effectLst/>
          </p:spPr>
          <p:txBody>
            <a:bodyPr lIns="60960" rIns="60960" anchor="ctr"/>
            <a:lstStyle/>
            <a:p>
              <a:pPr algn="ctr" defTabSz="1015975" eaLnBrk="0" fontAlgn="base" hangingPunct="0">
                <a:lnSpc>
                  <a:spcPct val="85000"/>
                </a:lnSpc>
                <a:spcBef>
                  <a:spcPct val="0"/>
                </a:spcBef>
                <a:spcAft>
                  <a:spcPct val="0"/>
                </a:spcAft>
                <a:defRPr/>
              </a:pPr>
              <a:r>
                <a:rPr lang="en-US" sz="1400" b="1" kern="0" dirty="0">
                  <a:solidFill>
                    <a:srgbClr val="000000"/>
                  </a:solidFill>
                  <a:cs typeface="Arial" pitchFamily="34" charset="0"/>
                </a:rPr>
                <a:t>Harmful Steatosis</a:t>
              </a:r>
            </a:p>
          </p:txBody>
        </p:sp>
        <p:sp>
          <p:nvSpPr>
            <p:cNvPr id="8" name="Freeform 22">
              <a:extLst>
                <a:ext uri="{FF2B5EF4-FFF2-40B4-BE49-F238E27FC236}">
                  <a16:creationId xmlns:a16="http://schemas.microsoft.com/office/drawing/2014/main" id="{E18D1BA2-3999-4685-897A-C44059DEAC3B}"/>
                </a:ext>
              </a:extLst>
            </p:cNvPr>
            <p:cNvSpPr/>
            <p:nvPr/>
          </p:nvSpPr>
          <p:spPr>
            <a:xfrm>
              <a:off x="1719661" y="2126077"/>
              <a:ext cx="902540" cy="675953"/>
            </a:xfrm>
            <a:custGeom>
              <a:avLst/>
              <a:gdLst>
                <a:gd name="connsiteX0" fmla="*/ 152128 w 2783194"/>
                <a:gd name="connsiteY0" fmla="*/ 2029275 h 2062602"/>
                <a:gd name="connsiteX1" fmla="*/ 18778 w 2783194"/>
                <a:gd name="connsiteY1" fmla="*/ 1610175 h 2062602"/>
                <a:gd name="connsiteX2" fmla="*/ 23541 w 2783194"/>
                <a:gd name="connsiteY2" fmla="*/ 852938 h 2062602"/>
                <a:gd name="connsiteX3" fmla="*/ 228328 w 2783194"/>
                <a:gd name="connsiteY3" fmla="*/ 343350 h 2062602"/>
                <a:gd name="connsiteX4" fmla="*/ 671241 w 2783194"/>
                <a:gd name="connsiteY4" fmla="*/ 67125 h 2062602"/>
                <a:gd name="connsiteX5" fmla="*/ 1261791 w 2783194"/>
                <a:gd name="connsiteY5" fmla="*/ 450 h 2062602"/>
                <a:gd name="connsiteX6" fmla="*/ 1566591 w 2783194"/>
                <a:gd name="connsiteY6" fmla="*/ 86175 h 2062602"/>
                <a:gd name="connsiteX7" fmla="*/ 1704703 w 2783194"/>
                <a:gd name="connsiteY7" fmla="*/ 205238 h 2062602"/>
                <a:gd name="connsiteX8" fmla="*/ 1757091 w 2783194"/>
                <a:gd name="connsiteY8" fmla="*/ 190950 h 2062602"/>
                <a:gd name="connsiteX9" fmla="*/ 2133328 w 2783194"/>
                <a:gd name="connsiteY9" fmla="*/ 162375 h 2062602"/>
                <a:gd name="connsiteX10" fmla="*/ 2633391 w 2783194"/>
                <a:gd name="connsiteY10" fmla="*/ 314775 h 2062602"/>
                <a:gd name="connsiteX11" fmla="*/ 2757216 w 2783194"/>
                <a:gd name="connsiteY11" fmla="*/ 381450 h 2062602"/>
                <a:gd name="connsiteX12" fmla="*/ 2766741 w 2783194"/>
                <a:gd name="connsiteY12" fmla="*/ 462413 h 2062602"/>
                <a:gd name="connsiteX13" fmla="*/ 2571478 w 2783194"/>
                <a:gd name="connsiteY13" fmla="*/ 567188 h 2062602"/>
                <a:gd name="connsiteX14" fmla="*/ 2404791 w 2783194"/>
                <a:gd name="connsiteY14" fmla="*/ 743400 h 2062602"/>
                <a:gd name="connsiteX15" fmla="*/ 2204766 w 2783194"/>
                <a:gd name="connsiteY15" fmla="*/ 876750 h 2062602"/>
                <a:gd name="connsiteX16" fmla="*/ 1852341 w 2783194"/>
                <a:gd name="connsiteY16" fmla="*/ 1043438 h 2062602"/>
                <a:gd name="connsiteX17" fmla="*/ 1714228 w 2783194"/>
                <a:gd name="connsiteY17" fmla="*/ 1076775 h 2062602"/>
                <a:gd name="connsiteX18" fmla="*/ 1657078 w 2783194"/>
                <a:gd name="connsiteY18" fmla="*/ 1038675 h 2062602"/>
                <a:gd name="connsiteX19" fmla="*/ 1623741 w 2783194"/>
                <a:gd name="connsiteY19" fmla="*/ 1124400 h 2062602"/>
                <a:gd name="connsiteX20" fmla="*/ 1523728 w 2783194"/>
                <a:gd name="connsiteY20" fmla="*/ 1248225 h 2062602"/>
                <a:gd name="connsiteX21" fmla="*/ 1280841 w 2783194"/>
                <a:gd name="connsiteY21" fmla="*/ 1343475 h 2062602"/>
                <a:gd name="connsiteX22" fmla="*/ 1009378 w 2783194"/>
                <a:gd name="connsiteY22" fmla="*/ 1400625 h 2062602"/>
                <a:gd name="connsiteX23" fmla="*/ 776016 w 2783194"/>
                <a:gd name="connsiteY23" fmla="*/ 1572075 h 2062602"/>
                <a:gd name="connsiteX24" fmla="*/ 637903 w 2783194"/>
                <a:gd name="connsiteY24" fmla="*/ 1710188 h 2062602"/>
                <a:gd name="connsiteX25" fmla="*/ 423591 w 2783194"/>
                <a:gd name="connsiteY25" fmla="*/ 1848300 h 2062602"/>
                <a:gd name="connsiteX26" fmla="*/ 271191 w 2783194"/>
                <a:gd name="connsiteY26" fmla="*/ 2014988 h 2062602"/>
                <a:gd name="connsiteX27" fmla="*/ 152128 w 2783194"/>
                <a:gd name="connsiteY27" fmla="*/ 2029275 h 206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83194" h="2062602">
                  <a:moveTo>
                    <a:pt x="152128" y="2029275"/>
                  </a:moveTo>
                  <a:cubicBezTo>
                    <a:pt x="110059" y="1961806"/>
                    <a:pt x="40209" y="1806231"/>
                    <a:pt x="18778" y="1610175"/>
                  </a:cubicBezTo>
                  <a:cubicBezTo>
                    <a:pt x="-2653" y="1414119"/>
                    <a:pt x="-11384" y="1064075"/>
                    <a:pt x="23541" y="852938"/>
                  </a:cubicBezTo>
                  <a:cubicBezTo>
                    <a:pt x="58466" y="641801"/>
                    <a:pt x="120378" y="474319"/>
                    <a:pt x="228328" y="343350"/>
                  </a:cubicBezTo>
                  <a:cubicBezTo>
                    <a:pt x="336278" y="212381"/>
                    <a:pt x="498997" y="124275"/>
                    <a:pt x="671241" y="67125"/>
                  </a:cubicBezTo>
                  <a:cubicBezTo>
                    <a:pt x="843485" y="9975"/>
                    <a:pt x="1112566" y="-2725"/>
                    <a:pt x="1261791" y="450"/>
                  </a:cubicBezTo>
                  <a:cubicBezTo>
                    <a:pt x="1411016" y="3625"/>
                    <a:pt x="1492772" y="52044"/>
                    <a:pt x="1566591" y="86175"/>
                  </a:cubicBezTo>
                  <a:cubicBezTo>
                    <a:pt x="1640410" y="120306"/>
                    <a:pt x="1672953" y="187776"/>
                    <a:pt x="1704703" y="205238"/>
                  </a:cubicBezTo>
                  <a:cubicBezTo>
                    <a:pt x="1736453" y="222700"/>
                    <a:pt x="1685654" y="198094"/>
                    <a:pt x="1757091" y="190950"/>
                  </a:cubicBezTo>
                  <a:cubicBezTo>
                    <a:pt x="1828528" y="183806"/>
                    <a:pt x="1987278" y="141737"/>
                    <a:pt x="2133328" y="162375"/>
                  </a:cubicBezTo>
                  <a:cubicBezTo>
                    <a:pt x="2279378" y="183012"/>
                    <a:pt x="2529410" y="278263"/>
                    <a:pt x="2633391" y="314775"/>
                  </a:cubicBezTo>
                  <a:cubicBezTo>
                    <a:pt x="2737372" y="351287"/>
                    <a:pt x="2734991" y="356844"/>
                    <a:pt x="2757216" y="381450"/>
                  </a:cubicBezTo>
                  <a:cubicBezTo>
                    <a:pt x="2779441" y="406056"/>
                    <a:pt x="2797697" y="431457"/>
                    <a:pt x="2766741" y="462413"/>
                  </a:cubicBezTo>
                  <a:cubicBezTo>
                    <a:pt x="2735785" y="493369"/>
                    <a:pt x="2631803" y="520357"/>
                    <a:pt x="2571478" y="567188"/>
                  </a:cubicBezTo>
                  <a:cubicBezTo>
                    <a:pt x="2511153" y="614019"/>
                    <a:pt x="2465910" y="691806"/>
                    <a:pt x="2404791" y="743400"/>
                  </a:cubicBezTo>
                  <a:cubicBezTo>
                    <a:pt x="2343672" y="794994"/>
                    <a:pt x="2296841" y="826744"/>
                    <a:pt x="2204766" y="876750"/>
                  </a:cubicBezTo>
                  <a:cubicBezTo>
                    <a:pt x="2112691" y="926756"/>
                    <a:pt x="1934097" y="1010100"/>
                    <a:pt x="1852341" y="1043438"/>
                  </a:cubicBezTo>
                  <a:cubicBezTo>
                    <a:pt x="1770585" y="1076775"/>
                    <a:pt x="1746772" y="1077569"/>
                    <a:pt x="1714228" y="1076775"/>
                  </a:cubicBezTo>
                  <a:cubicBezTo>
                    <a:pt x="1681684" y="1075981"/>
                    <a:pt x="1672159" y="1030738"/>
                    <a:pt x="1657078" y="1038675"/>
                  </a:cubicBezTo>
                  <a:cubicBezTo>
                    <a:pt x="1641997" y="1046612"/>
                    <a:pt x="1645966" y="1089475"/>
                    <a:pt x="1623741" y="1124400"/>
                  </a:cubicBezTo>
                  <a:cubicBezTo>
                    <a:pt x="1601516" y="1159325"/>
                    <a:pt x="1580878" y="1211712"/>
                    <a:pt x="1523728" y="1248225"/>
                  </a:cubicBezTo>
                  <a:cubicBezTo>
                    <a:pt x="1466578" y="1284737"/>
                    <a:pt x="1366566" y="1318075"/>
                    <a:pt x="1280841" y="1343475"/>
                  </a:cubicBezTo>
                  <a:cubicBezTo>
                    <a:pt x="1195116" y="1368875"/>
                    <a:pt x="1093516" y="1362525"/>
                    <a:pt x="1009378" y="1400625"/>
                  </a:cubicBezTo>
                  <a:cubicBezTo>
                    <a:pt x="925241" y="1438725"/>
                    <a:pt x="837928" y="1520481"/>
                    <a:pt x="776016" y="1572075"/>
                  </a:cubicBezTo>
                  <a:cubicBezTo>
                    <a:pt x="714104" y="1623669"/>
                    <a:pt x="696640" y="1664151"/>
                    <a:pt x="637903" y="1710188"/>
                  </a:cubicBezTo>
                  <a:cubicBezTo>
                    <a:pt x="579166" y="1756225"/>
                    <a:pt x="484710" y="1797500"/>
                    <a:pt x="423591" y="1848300"/>
                  </a:cubicBezTo>
                  <a:cubicBezTo>
                    <a:pt x="362472" y="1899100"/>
                    <a:pt x="317229" y="1984032"/>
                    <a:pt x="271191" y="2014988"/>
                  </a:cubicBezTo>
                  <a:cubicBezTo>
                    <a:pt x="225154" y="2045944"/>
                    <a:pt x="194197" y="2096744"/>
                    <a:pt x="152128" y="2029275"/>
                  </a:cubicBezTo>
                  <a:close/>
                </a:path>
              </a:pathLst>
            </a:custGeom>
            <a:solidFill>
              <a:srgbClr val="993300"/>
            </a:solidFill>
            <a:ln w="9525" cap="flat" cmpd="sng" algn="ctr">
              <a:solidFill>
                <a:srgbClr val="000000"/>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9" name="TextBox 8">
              <a:extLst>
                <a:ext uri="{FF2B5EF4-FFF2-40B4-BE49-F238E27FC236}">
                  <a16:creationId xmlns:a16="http://schemas.microsoft.com/office/drawing/2014/main" id="{7D41ECA8-0551-4E35-907C-224EFD058546}"/>
                </a:ext>
              </a:extLst>
            </p:cNvPr>
            <p:cNvSpPr txBox="1"/>
            <p:nvPr/>
          </p:nvSpPr>
          <p:spPr>
            <a:xfrm>
              <a:off x="2012568" y="2619940"/>
              <a:ext cx="925553" cy="184666"/>
            </a:xfrm>
            <a:prstGeom prst="rect">
              <a:avLst/>
            </a:prstGeom>
            <a:noFill/>
          </p:spPr>
          <p:txBody>
            <a:bodyPr wrap="square" lIns="0" tIns="0" rIns="0" bIns="0" rtlCol="0" anchor="ctr">
              <a:spAutoFit/>
            </a:bodyPr>
            <a:lstStyle/>
            <a:p>
              <a:pPr algn="ctr" fontAlgn="base">
                <a:spcBef>
                  <a:spcPct val="0"/>
                </a:spcBef>
                <a:spcAft>
                  <a:spcPct val="0"/>
                </a:spcAft>
              </a:pPr>
              <a:r>
                <a:rPr lang="en-US" sz="1200" b="1" dirty="0">
                  <a:solidFill>
                    <a:srgbClr val="000000"/>
                  </a:solidFill>
                  <a:cs typeface="Arial" pitchFamily="34" charset="0"/>
                </a:rPr>
                <a:t>Normal Liver</a:t>
              </a:r>
            </a:p>
          </p:txBody>
        </p:sp>
        <p:grpSp>
          <p:nvGrpSpPr>
            <p:cNvPr id="10" name="Group 9">
              <a:extLst>
                <a:ext uri="{FF2B5EF4-FFF2-40B4-BE49-F238E27FC236}">
                  <a16:creationId xmlns:a16="http://schemas.microsoft.com/office/drawing/2014/main" id="{ACCE68DC-A163-42A7-928F-209807796C4C}"/>
                </a:ext>
              </a:extLst>
            </p:cNvPr>
            <p:cNvGrpSpPr>
              <a:grpSpLocks noChangeAspect="1"/>
            </p:cNvGrpSpPr>
            <p:nvPr/>
          </p:nvGrpSpPr>
          <p:grpSpPr>
            <a:xfrm>
              <a:off x="3958210" y="4591459"/>
              <a:ext cx="769756" cy="777910"/>
              <a:chOff x="2073821" y="3430512"/>
              <a:chExt cx="1380744" cy="1380744"/>
            </a:xfrm>
            <a:effectLst>
              <a:outerShdw blurRad="50800" dist="38100" dir="2700000" algn="tl" rotWithShape="0">
                <a:prstClr val="black">
                  <a:alpha val="40000"/>
                </a:prstClr>
              </a:outerShdw>
            </a:effectLst>
          </p:grpSpPr>
          <p:pic>
            <p:nvPicPr>
              <p:cNvPr id="161" name="Picture 160">
                <a:extLst>
                  <a:ext uri="{FF2B5EF4-FFF2-40B4-BE49-F238E27FC236}">
                    <a16:creationId xmlns:a16="http://schemas.microsoft.com/office/drawing/2014/main" id="{59F82E29-E398-4B6D-B0B6-8FD9A4A671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r="12500"/>
              <a:stretch/>
            </p:blipFill>
            <p:spPr>
              <a:xfrm>
                <a:off x="2078393" y="3435084"/>
                <a:ext cx="1371600" cy="1371600"/>
              </a:xfrm>
              <a:prstGeom prst="ellipse">
                <a:avLst/>
              </a:prstGeom>
              <a:ln>
                <a:solidFill>
                  <a:srgbClr val="595959"/>
                </a:solidFill>
              </a:ln>
            </p:spPr>
          </p:pic>
          <p:sp>
            <p:nvSpPr>
              <p:cNvPr id="162" name="Oval 161">
                <a:extLst>
                  <a:ext uri="{FF2B5EF4-FFF2-40B4-BE49-F238E27FC236}">
                    <a16:creationId xmlns:a16="http://schemas.microsoft.com/office/drawing/2014/main" id="{A997CDB4-C6B6-4471-B6E4-DA730EB9D10D}"/>
                  </a:ext>
                </a:extLst>
              </p:cNvPr>
              <p:cNvSpPr/>
              <p:nvPr/>
            </p:nvSpPr>
            <p:spPr>
              <a:xfrm>
                <a:off x="2073821" y="3430512"/>
                <a:ext cx="1380744" cy="1380744"/>
              </a:xfrm>
              <a:prstGeom prst="ellipse">
                <a:avLst/>
              </a:prstGeom>
              <a:noFill/>
              <a:ln w="317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prstClr val="black"/>
                  </a:solidFill>
                </a:endParaRPr>
              </a:p>
            </p:txBody>
          </p:sp>
        </p:grpSp>
        <p:sp>
          <p:nvSpPr>
            <p:cNvPr id="11" name="Rectangle 10">
              <a:extLst>
                <a:ext uri="{FF2B5EF4-FFF2-40B4-BE49-F238E27FC236}">
                  <a16:creationId xmlns:a16="http://schemas.microsoft.com/office/drawing/2014/main" id="{23C0A344-7F0F-4BDC-AB19-7D4EDD1E2215}"/>
                </a:ext>
              </a:extLst>
            </p:cNvPr>
            <p:cNvSpPr>
              <a:spLocks noChangeArrowheads="1"/>
            </p:cNvSpPr>
            <p:nvPr/>
          </p:nvSpPr>
          <p:spPr bwMode="auto">
            <a:xfrm>
              <a:off x="4790391" y="4779811"/>
              <a:ext cx="1421583" cy="535067"/>
            </a:xfrm>
            <a:prstGeom prst="rect">
              <a:avLst/>
            </a:prstGeom>
            <a:solidFill>
              <a:schemeClr val="accent1">
                <a:lumMod val="20000"/>
                <a:lumOff val="80000"/>
              </a:schemeClr>
            </a:solidFill>
            <a:ln w="9525" algn="ctr">
              <a:solidFill>
                <a:schemeClr val="bg1">
                  <a:lumMod val="65000"/>
                </a:schemeClr>
              </a:solidFill>
              <a:prstDash val="sysDash"/>
              <a:miter lim="800000"/>
              <a:headEnd type="none" w="sm" len="sm"/>
              <a:tailEnd type="none" w="sm" len="sm"/>
            </a:ln>
            <a:effectLst/>
          </p:spPr>
          <p:txBody>
            <a:bodyPr lIns="60960" rIns="60960" anchor="ctr"/>
            <a:lstStyle/>
            <a:p>
              <a:pPr algn="ctr" defTabSz="1015975" eaLnBrk="0" fontAlgn="base" hangingPunct="0">
                <a:lnSpc>
                  <a:spcPct val="85000"/>
                </a:lnSpc>
                <a:spcBef>
                  <a:spcPct val="0"/>
                </a:spcBef>
                <a:spcAft>
                  <a:spcPct val="0"/>
                </a:spcAft>
              </a:pPr>
              <a:r>
                <a:rPr lang="en-US" sz="1400" b="1" kern="0" dirty="0">
                  <a:solidFill>
                    <a:srgbClr val="000000"/>
                  </a:solidFill>
                  <a:cs typeface="Arial" pitchFamily="34" charset="0"/>
                </a:rPr>
                <a:t>Lobular inflammation</a:t>
              </a:r>
            </a:p>
          </p:txBody>
        </p:sp>
        <p:grpSp>
          <p:nvGrpSpPr>
            <p:cNvPr id="12" name="Group 11">
              <a:extLst>
                <a:ext uri="{FF2B5EF4-FFF2-40B4-BE49-F238E27FC236}">
                  <a16:creationId xmlns:a16="http://schemas.microsoft.com/office/drawing/2014/main" id="{6ECCAFF2-498B-4560-A908-361FDC3B34BD}"/>
                </a:ext>
              </a:extLst>
            </p:cNvPr>
            <p:cNvGrpSpPr>
              <a:grpSpLocks noChangeAspect="1"/>
            </p:cNvGrpSpPr>
            <p:nvPr/>
          </p:nvGrpSpPr>
          <p:grpSpPr>
            <a:xfrm>
              <a:off x="3969337" y="5474484"/>
              <a:ext cx="769756" cy="777910"/>
              <a:chOff x="2075059" y="4895850"/>
              <a:chExt cx="1380744" cy="1380744"/>
            </a:xfrm>
            <a:effectLst>
              <a:outerShdw blurRad="50800" dist="38100" dir="2700000" algn="tl" rotWithShape="0">
                <a:prstClr val="black">
                  <a:alpha val="40000"/>
                </a:prstClr>
              </a:outerShdw>
            </a:effectLst>
          </p:grpSpPr>
          <p:pic>
            <p:nvPicPr>
              <p:cNvPr id="159" name="Picture 158">
                <a:extLst>
                  <a:ext uri="{FF2B5EF4-FFF2-40B4-BE49-F238E27FC236}">
                    <a16:creationId xmlns:a16="http://schemas.microsoft.com/office/drawing/2014/main" id="{CE39FB73-4648-42B1-AE4E-2598A36181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58" r="16958"/>
              <a:stretch/>
            </p:blipFill>
            <p:spPr>
              <a:xfrm>
                <a:off x="2079631" y="4900422"/>
                <a:ext cx="1371600" cy="1371600"/>
              </a:xfrm>
              <a:prstGeom prst="ellipse">
                <a:avLst/>
              </a:prstGeom>
              <a:ln>
                <a:solidFill>
                  <a:srgbClr val="595959"/>
                </a:solidFill>
              </a:ln>
            </p:spPr>
          </p:pic>
          <p:sp>
            <p:nvSpPr>
              <p:cNvPr id="160" name="Oval 159">
                <a:extLst>
                  <a:ext uri="{FF2B5EF4-FFF2-40B4-BE49-F238E27FC236}">
                    <a16:creationId xmlns:a16="http://schemas.microsoft.com/office/drawing/2014/main" id="{CBC731DC-D04B-4A54-8C55-64B9CBDDCC66}"/>
                  </a:ext>
                </a:extLst>
              </p:cNvPr>
              <p:cNvSpPr/>
              <p:nvPr/>
            </p:nvSpPr>
            <p:spPr>
              <a:xfrm>
                <a:off x="2075059" y="4895850"/>
                <a:ext cx="1380744" cy="1380744"/>
              </a:xfrm>
              <a:prstGeom prst="ellipse">
                <a:avLst/>
              </a:prstGeom>
              <a:noFill/>
              <a:ln w="317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prstClr val="black"/>
                  </a:solidFill>
                </a:endParaRPr>
              </a:p>
            </p:txBody>
          </p:sp>
        </p:grpSp>
        <p:sp>
          <p:nvSpPr>
            <p:cNvPr id="13" name="Rectangle 9">
              <a:extLst>
                <a:ext uri="{FF2B5EF4-FFF2-40B4-BE49-F238E27FC236}">
                  <a16:creationId xmlns:a16="http://schemas.microsoft.com/office/drawing/2014/main" id="{46E251DD-2810-40EB-B8AE-14C1FBD91B61}"/>
                </a:ext>
              </a:extLst>
            </p:cNvPr>
            <p:cNvSpPr>
              <a:spLocks noChangeArrowheads="1"/>
            </p:cNvSpPr>
            <p:nvPr/>
          </p:nvSpPr>
          <p:spPr bwMode="auto">
            <a:xfrm>
              <a:off x="4790391" y="5590483"/>
              <a:ext cx="1421583" cy="535067"/>
            </a:xfrm>
            <a:prstGeom prst="rect">
              <a:avLst/>
            </a:prstGeom>
            <a:solidFill>
              <a:schemeClr val="accent1">
                <a:lumMod val="20000"/>
                <a:lumOff val="80000"/>
              </a:schemeClr>
            </a:solidFill>
            <a:ln w="9525" algn="ctr">
              <a:solidFill>
                <a:schemeClr val="bg1">
                  <a:lumMod val="65000"/>
                </a:schemeClr>
              </a:solidFill>
              <a:prstDash val="sysDash"/>
              <a:miter lim="800000"/>
              <a:headEnd type="none" w="sm" len="sm"/>
              <a:tailEnd type="none" w="sm" len="sm"/>
            </a:ln>
            <a:effectLst/>
          </p:spPr>
          <p:txBody>
            <a:bodyPr lIns="60960" rIns="60960" anchor="ctr"/>
            <a:lstStyle/>
            <a:p>
              <a:pPr algn="ctr" defTabSz="1015975" eaLnBrk="0" fontAlgn="base" hangingPunct="0">
                <a:lnSpc>
                  <a:spcPct val="85000"/>
                </a:lnSpc>
                <a:spcBef>
                  <a:spcPct val="0"/>
                </a:spcBef>
                <a:spcAft>
                  <a:spcPct val="0"/>
                </a:spcAft>
              </a:pPr>
              <a:r>
                <a:rPr lang="en-US" sz="1400" b="1" kern="0" dirty="0">
                  <a:solidFill>
                    <a:srgbClr val="000000"/>
                  </a:solidFill>
                  <a:cs typeface="Arial" pitchFamily="34" charset="0"/>
                </a:rPr>
                <a:t>Ballooning degeneration</a:t>
              </a:r>
            </a:p>
          </p:txBody>
        </p:sp>
        <p:sp>
          <p:nvSpPr>
            <p:cNvPr id="14" name="Rectangle 13">
              <a:extLst>
                <a:ext uri="{FF2B5EF4-FFF2-40B4-BE49-F238E27FC236}">
                  <a16:creationId xmlns:a16="http://schemas.microsoft.com/office/drawing/2014/main" id="{D46134F1-6EB0-44E0-9995-1064161263A9}"/>
                </a:ext>
              </a:extLst>
            </p:cNvPr>
            <p:cNvSpPr>
              <a:spLocks/>
            </p:cNvSpPr>
            <p:nvPr/>
          </p:nvSpPr>
          <p:spPr bwMode="auto">
            <a:xfrm>
              <a:off x="1431416" y="3588652"/>
              <a:ext cx="1326863" cy="2785490"/>
            </a:xfrm>
            <a:prstGeom prst="rect">
              <a:avLst/>
            </a:prstGeom>
            <a:solidFill>
              <a:schemeClr val="bg1"/>
            </a:solidFill>
            <a:ln w="19050">
              <a:solidFill>
                <a:schemeClr val="accent4">
                  <a:lumMod val="75000"/>
                </a:schemeClr>
              </a:solidFill>
              <a:prstDash val="sysDash"/>
              <a:miter lim="800000"/>
              <a:headEnd/>
              <a:tailEnd/>
            </a:ln>
          </p:spPr>
          <p:txBody>
            <a:bodyPr rot="0" spcFirstLastPara="0" vertOverflow="overflow" horzOverflow="overflow" vert="horz" wrap="square" lIns="122767" tIns="121920" rIns="122767" bIns="121920" numCol="1" spcCol="0" rtlCol="0" fromWordArt="0" anchor="ctr" anchorCtr="0" forceAA="0" compatLnSpc="1">
              <a:prstTxWarp prst="textNoShape">
                <a:avLst/>
              </a:prstTxWarp>
              <a:noAutofit/>
            </a:bodyPr>
            <a:lstStyle/>
            <a:p>
              <a:pPr algn="ctr" eaLnBrk="0" fontAlgn="base" hangingPunct="0">
                <a:spcBef>
                  <a:spcPts val="400"/>
                </a:spcBef>
                <a:spcAft>
                  <a:spcPts val="400"/>
                </a:spcAft>
              </a:pPr>
              <a:endParaRPr lang="en-US" sz="1600" b="1" dirty="0">
                <a:solidFill>
                  <a:schemeClr val="bg1"/>
                </a:solidFill>
                <a:cs typeface="Arial" pitchFamily="34" charset="0"/>
              </a:endParaRPr>
            </a:p>
          </p:txBody>
        </p:sp>
        <p:cxnSp>
          <p:nvCxnSpPr>
            <p:cNvPr id="15" name="Elbow Connector 27">
              <a:extLst>
                <a:ext uri="{FF2B5EF4-FFF2-40B4-BE49-F238E27FC236}">
                  <a16:creationId xmlns:a16="http://schemas.microsoft.com/office/drawing/2014/main" id="{FC19CF9F-7527-4504-8DEB-BA9A1F40BB94}"/>
                </a:ext>
              </a:extLst>
            </p:cNvPr>
            <p:cNvCxnSpPr>
              <a:cxnSpLocks/>
              <a:stCxn id="16" idx="2"/>
              <a:endCxn id="14" idx="0"/>
            </p:cNvCxnSpPr>
            <p:nvPr/>
          </p:nvCxnSpPr>
          <p:spPr>
            <a:xfrm rot="5400000">
              <a:off x="2360444" y="2068867"/>
              <a:ext cx="1254188" cy="1785381"/>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FF0AB8-EB7A-47F7-8F46-D56B94881D9A}"/>
                </a:ext>
              </a:extLst>
            </p:cNvPr>
            <p:cNvSpPr txBox="1"/>
            <p:nvPr/>
          </p:nvSpPr>
          <p:spPr>
            <a:xfrm>
              <a:off x="3201313" y="2107332"/>
              <a:ext cx="1357829" cy="238363"/>
            </a:xfrm>
            <a:prstGeom prst="roundRect">
              <a:avLst/>
            </a:prstGeom>
            <a:solidFill>
              <a:schemeClr val="accent2">
                <a:lumMod val="20000"/>
                <a:lumOff val="80000"/>
              </a:schemeClr>
            </a:solidFill>
            <a:ln>
              <a:solidFill>
                <a:srgbClr val="005C42"/>
              </a:solidFill>
            </a:ln>
          </p:spPr>
          <p:txBody>
            <a:bodyPr wrap="square" lIns="0" tIns="0" rIns="0" bIns="0" rtlCol="0" anchor="ctr">
              <a:spAutoFit/>
            </a:bodyPr>
            <a:lstStyle/>
            <a:p>
              <a:pPr algn="ctr" fontAlgn="base">
                <a:spcBef>
                  <a:spcPct val="0"/>
                </a:spcBef>
                <a:spcAft>
                  <a:spcPct val="0"/>
                </a:spcAft>
              </a:pPr>
              <a:r>
                <a:rPr lang="en-US" sz="1400" b="1" i="1" dirty="0">
                  <a:solidFill>
                    <a:srgbClr val="000000"/>
                  </a:solidFill>
                  <a:cs typeface="Arial" pitchFamily="34" charset="0"/>
                </a:rPr>
                <a:t>Fat Accumulation</a:t>
              </a:r>
            </a:p>
          </p:txBody>
        </p:sp>
        <p:sp>
          <p:nvSpPr>
            <p:cNvPr id="17" name="Rectangle 16">
              <a:extLst>
                <a:ext uri="{FF2B5EF4-FFF2-40B4-BE49-F238E27FC236}">
                  <a16:creationId xmlns:a16="http://schemas.microsoft.com/office/drawing/2014/main" id="{D25D6F16-2602-4541-B81B-AF824C647A91}"/>
                </a:ext>
              </a:extLst>
            </p:cNvPr>
            <p:cNvSpPr/>
            <p:nvPr/>
          </p:nvSpPr>
          <p:spPr bwMode="auto">
            <a:xfrm>
              <a:off x="1320828" y="1740732"/>
              <a:ext cx="4891146" cy="248909"/>
            </a:xfrm>
            <a:prstGeom prst="rect">
              <a:avLst/>
            </a:prstGeom>
            <a:solidFill>
              <a:srgbClr val="C00000"/>
            </a:solidFill>
            <a:ln w="9525">
              <a:solidFill>
                <a:schemeClr val="tx1"/>
              </a:solidFill>
              <a:miter lim="800000"/>
              <a:headEnd/>
              <a:tailEnd/>
            </a:ln>
          </p:spPr>
          <p:txBody>
            <a:bodyPr rot="0" spcFirstLastPara="0" vertOverflow="overflow" horzOverflow="overflow" vert="horz" wrap="square" lIns="122767" tIns="121920" rIns="122767" bIns="121920" numCol="1" spcCol="0" rtlCol="0" fromWordArt="0" anchor="ctr" anchorCtr="0" forceAA="0" compatLnSpc="1">
              <a:prstTxWarp prst="textNoShape">
                <a:avLst/>
              </a:prstTxWarp>
              <a:noAutofit/>
            </a:bodyPr>
            <a:lstStyle/>
            <a:p>
              <a:pPr algn="ctr" eaLnBrk="0" fontAlgn="base" hangingPunct="0">
                <a:spcBef>
                  <a:spcPts val="400"/>
                </a:spcBef>
                <a:spcAft>
                  <a:spcPts val="400"/>
                </a:spcAft>
              </a:pPr>
              <a:r>
                <a:rPr lang="en-US" sz="1600" b="1" dirty="0">
                  <a:solidFill>
                    <a:schemeClr val="bg1"/>
                  </a:solidFill>
                  <a:cs typeface="Arial" pitchFamily="34" charset="0"/>
                </a:rPr>
                <a:t>MASLD Spectrum</a:t>
              </a:r>
            </a:p>
          </p:txBody>
        </p:sp>
        <p:cxnSp>
          <p:nvCxnSpPr>
            <p:cNvPr id="18" name="Straight Arrow Connector 17">
              <a:extLst>
                <a:ext uri="{FF2B5EF4-FFF2-40B4-BE49-F238E27FC236}">
                  <a16:creationId xmlns:a16="http://schemas.microsoft.com/office/drawing/2014/main" id="{AFED6EC8-CD9D-4698-90FB-6827CB5C5BC4}"/>
                </a:ext>
              </a:extLst>
            </p:cNvPr>
            <p:cNvCxnSpPr>
              <a:cxnSpLocks/>
              <a:endCxn id="16" idx="1"/>
            </p:cNvCxnSpPr>
            <p:nvPr/>
          </p:nvCxnSpPr>
          <p:spPr>
            <a:xfrm>
              <a:off x="2713386" y="2226513"/>
              <a:ext cx="487927"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31">
              <a:extLst>
                <a:ext uri="{FF2B5EF4-FFF2-40B4-BE49-F238E27FC236}">
                  <a16:creationId xmlns:a16="http://schemas.microsoft.com/office/drawing/2014/main" id="{61DA69C2-6F2F-4652-9A43-18576E4CD2F4}"/>
                </a:ext>
              </a:extLst>
            </p:cNvPr>
            <p:cNvCxnSpPr>
              <a:cxnSpLocks/>
              <a:endCxn id="14" idx="0"/>
            </p:cNvCxnSpPr>
            <p:nvPr/>
          </p:nvCxnSpPr>
          <p:spPr>
            <a:xfrm rot="10800000" flipV="1">
              <a:off x="2094850" y="3268332"/>
              <a:ext cx="2259143" cy="320320"/>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0EA1CF7-E1C3-43EE-934F-00E15AE32204}"/>
                </a:ext>
              </a:extLst>
            </p:cNvPr>
            <p:cNvSpPr/>
            <p:nvPr/>
          </p:nvSpPr>
          <p:spPr bwMode="auto">
            <a:xfrm>
              <a:off x="4412725" y="2482175"/>
              <a:ext cx="1728294" cy="1167007"/>
            </a:xfrm>
            <a:prstGeom prst="rect">
              <a:avLst/>
            </a:prstGeom>
            <a:solidFill>
              <a:schemeClr val="bg1"/>
            </a:solidFill>
            <a:ln w="9525">
              <a:solidFill>
                <a:schemeClr val="tx1"/>
              </a:solidFill>
              <a:miter lim="800000"/>
              <a:headEnd/>
              <a:tailEnd/>
            </a:ln>
          </p:spPr>
          <p:txBody>
            <a:bodyPr rot="0" spcFirstLastPara="0" vertOverflow="overflow" horzOverflow="overflow" vert="horz" wrap="square" lIns="122767" tIns="121920" rIns="122767" bIns="121920" numCol="1" spcCol="0" rtlCol="0" fromWordArt="0" anchor="ctr" anchorCtr="0" forceAA="0" compatLnSpc="1">
              <a:prstTxWarp prst="textNoShape">
                <a:avLst/>
              </a:prstTxWarp>
              <a:noAutofit/>
            </a:bodyPr>
            <a:lstStyle/>
            <a:p>
              <a:pPr algn="ctr" eaLnBrk="0" fontAlgn="base" hangingPunct="0">
                <a:spcBef>
                  <a:spcPts val="400"/>
                </a:spcBef>
                <a:spcAft>
                  <a:spcPts val="400"/>
                </a:spcAft>
              </a:pPr>
              <a:endParaRPr lang="en-US" sz="1600" b="1" dirty="0">
                <a:solidFill>
                  <a:schemeClr val="bg1"/>
                </a:solidFill>
                <a:cs typeface="Arial" pitchFamily="34" charset="0"/>
              </a:endParaRPr>
            </a:p>
          </p:txBody>
        </p:sp>
        <p:grpSp>
          <p:nvGrpSpPr>
            <p:cNvPr id="21" name="Group 20">
              <a:extLst>
                <a:ext uri="{FF2B5EF4-FFF2-40B4-BE49-F238E27FC236}">
                  <a16:creationId xmlns:a16="http://schemas.microsoft.com/office/drawing/2014/main" id="{D01B45C9-1CEA-4DE8-826B-13718D0A60FE}"/>
                </a:ext>
              </a:extLst>
            </p:cNvPr>
            <p:cNvGrpSpPr/>
            <p:nvPr/>
          </p:nvGrpSpPr>
          <p:grpSpPr>
            <a:xfrm>
              <a:off x="4592298" y="2938894"/>
              <a:ext cx="1521430" cy="614501"/>
              <a:chOff x="376097" y="2095761"/>
              <a:chExt cx="2255414" cy="901407"/>
            </a:xfrm>
          </p:grpSpPr>
          <p:grpSp>
            <p:nvGrpSpPr>
              <p:cNvPr id="147" name="Group 146">
                <a:extLst>
                  <a:ext uri="{FF2B5EF4-FFF2-40B4-BE49-F238E27FC236}">
                    <a16:creationId xmlns:a16="http://schemas.microsoft.com/office/drawing/2014/main" id="{43F372B6-41F9-446D-96B7-48E05D7BE7AA}"/>
                  </a:ext>
                </a:extLst>
              </p:cNvPr>
              <p:cNvGrpSpPr/>
              <p:nvPr/>
            </p:nvGrpSpPr>
            <p:grpSpPr>
              <a:xfrm>
                <a:off x="376097" y="2095761"/>
                <a:ext cx="1216322" cy="901407"/>
                <a:chOff x="376097" y="1860664"/>
                <a:chExt cx="1216322" cy="901407"/>
              </a:xfrm>
            </p:grpSpPr>
            <p:sp>
              <p:nvSpPr>
                <p:cNvPr id="149" name="Freeform 158">
                  <a:extLst>
                    <a:ext uri="{FF2B5EF4-FFF2-40B4-BE49-F238E27FC236}">
                      <a16:creationId xmlns:a16="http://schemas.microsoft.com/office/drawing/2014/main" id="{16F17E83-016C-4F5F-AE20-E2D32EB63C73}"/>
                    </a:ext>
                  </a:extLst>
                </p:cNvPr>
                <p:cNvSpPr/>
                <p:nvPr/>
              </p:nvSpPr>
              <p:spPr>
                <a:xfrm>
                  <a:off x="376097" y="1860664"/>
                  <a:ext cx="1216322" cy="901407"/>
                </a:xfrm>
                <a:custGeom>
                  <a:avLst/>
                  <a:gdLst>
                    <a:gd name="connsiteX0" fmla="*/ 152128 w 2783194"/>
                    <a:gd name="connsiteY0" fmla="*/ 2029275 h 2062602"/>
                    <a:gd name="connsiteX1" fmla="*/ 18778 w 2783194"/>
                    <a:gd name="connsiteY1" fmla="*/ 1610175 h 2062602"/>
                    <a:gd name="connsiteX2" fmla="*/ 23541 w 2783194"/>
                    <a:gd name="connsiteY2" fmla="*/ 852938 h 2062602"/>
                    <a:gd name="connsiteX3" fmla="*/ 228328 w 2783194"/>
                    <a:gd name="connsiteY3" fmla="*/ 343350 h 2062602"/>
                    <a:gd name="connsiteX4" fmla="*/ 671241 w 2783194"/>
                    <a:gd name="connsiteY4" fmla="*/ 67125 h 2062602"/>
                    <a:gd name="connsiteX5" fmla="*/ 1261791 w 2783194"/>
                    <a:gd name="connsiteY5" fmla="*/ 450 h 2062602"/>
                    <a:gd name="connsiteX6" fmla="*/ 1566591 w 2783194"/>
                    <a:gd name="connsiteY6" fmla="*/ 86175 h 2062602"/>
                    <a:gd name="connsiteX7" fmla="*/ 1704703 w 2783194"/>
                    <a:gd name="connsiteY7" fmla="*/ 205238 h 2062602"/>
                    <a:gd name="connsiteX8" fmla="*/ 1757091 w 2783194"/>
                    <a:gd name="connsiteY8" fmla="*/ 190950 h 2062602"/>
                    <a:gd name="connsiteX9" fmla="*/ 2133328 w 2783194"/>
                    <a:gd name="connsiteY9" fmla="*/ 162375 h 2062602"/>
                    <a:gd name="connsiteX10" fmla="*/ 2633391 w 2783194"/>
                    <a:gd name="connsiteY10" fmla="*/ 314775 h 2062602"/>
                    <a:gd name="connsiteX11" fmla="*/ 2757216 w 2783194"/>
                    <a:gd name="connsiteY11" fmla="*/ 381450 h 2062602"/>
                    <a:gd name="connsiteX12" fmla="*/ 2766741 w 2783194"/>
                    <a:gd name="connsiteY12" fmla="*/ 462413 h 2062602"/>
                    <a:gd name="connsiteX13" fmla="*/ 2571478 w 2783194"/>
                    <a:gd name="connsiteY13" fmla="*/ 567188 h 2062602"/>
                    <a:gd name="connsiteX14" fmla="*/ 2404791 w 2783194"/>
                    <a:gd name="connsiteY14" fmla="*/ 743400 h 2062602"/>
                    <a:gd name="connsiteX15" fmla="*/ 2204766 w 2783194"/>
                    <a:gd name="connsiteY15" fmla="*/ 876750 h 2062602"/>
                    <a:gd name="connsiteX16" fmla="*/ 1852341 w 2783194"/>
                    <a:gd name="connsiteY16" fmla="*/ 1043438 h 2062602"/>
                    <a:gd name="connsiteX17" fmla="*/ 1714228 w 2783194"/>
                    <a:gd name="connsiteY17" fmla="*/ 1076775 h 2062602"/>
                    <a:gd name="connsiteX18" fmla="*/ 1657078 w 2783194"/>
                    <a:gd name="connsiteY18" fmla="*/ 1038675 h 2062602"/>
                    <a:gd name="connsiteX19" fmla="*/ 1623741 w 2783194"/>
                    <a:gd name="connsiteY19" fmla="*/ 1124400 h 2062602"/>
                    <a:gd name="connsiteX20" fmla="*/ 1523728 w 2783194"/>
                    <a:gd name="connsiteY20" fmla="*/ 1248225 h 2062602"/>
                    <a:gd name="connsiteX21" fmla="*/ 1280841 w 2783194"/>
                    <a:gd name="connsiteY21" fmla="*/ 1343475 h 2062602"/>
                    <a:gd name="connsiteX22" fmla="*/ 1009378 w 2783194"/>
                    <a:gd name="connsiteY22" fmla="*/ 1400625 h 2062602"/>
                    <a:gd name="connsiteX23" fmla="*/ 776016 w 2783194"/>
                    <a:gd name="connsiteY23" fmla="*/ 1572075 h 2062602"/>
                    <a:gd name="connsiteX24" fmla="*/ 637903 w 2783194"/>
                    <a:gd name="connsiteY24" fmla="*/ 1710188 h 2062602"/>
                    <a:gd name="connsiteX25" fmla="*/ 423591 w 2783194"/>
                    <a:gd name="connsiteY25" fmla="*/ 1848300 h 2062602"/>
                    <a:gd name="connsiteX26" fmla="*/ 271191 w 2783194"/>
                    <a:gd name="connsiteY26" fmla="*/ 2014988 h 2062602"/>
                    <a:gd name="connsiteX27" fmla="*/ 152128 w 2783194"/>
                    <a:gd name="connsiteY27" fmla="*/ 2029275 h 206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83194" h="2062602">
                      <a:moveTo>
                        <a:pt x="152128" y="2029275"/>
                      </a:moveTo>
                      <a:cubicBezTo>
                        <a:pt x="110059" y="1961806"/>
                        <a:pt x="40209" y="1806231"/>
                        <a:pt x="18778" y="1610175"/>
                      </a:cubicBezTo>
                      <a:cubicBezTo>
                        <a:pt x="-2653" y="1414119"/>
                        <a:pt x="-11384" y="1064075"/>
                        <a:pt x="23541" y="852938"/>
                      </a:cubicBezTo>
                      <a:cubicBezTo>
                        <a:pt x="58466" y="641801"/>
                        <a:pt x="120378" y="474319"/>
                        <a:pt x="228328" y="343350"/>
                      </a:cubicBezTo>
                      <a:cubicBezTo>
                        <a:pt x="336278" y="212381"/>
                        <a:pt x="498997" y="124275"/>
                        <a:pt x="671241" y="67125"/>
                      </a:cubicBezTo>
                      <a:cubicBezTo>
                        <a:pt x="843485" y="9975"/>
                        <a:pt x="1112566" y="-2725"/>
                        <a:pt x="1261791" y="450"/>
                      </a:cubicBezTo>
                      <a:cubicBezTo>
                        <a:pt x="1411016" y="3625"/>
                        <a:pt x="1492772" y="52044"/>
                        <a:pt x="1566591" y="86175"/>
                      </a:cubicBezTo>
                      <a:cubicBezTo>
                        <a:pt x="1640410" y="120306"/>
                        <a:pt x="1672953" y="187776"/>
                        <a:pt x="1704703" y="205238"/>
                      </a:cubicBezTo>
                      <a:cubicBezTo>
                        <a:pt x="1736453" y="222700"/>
                        <a:pt x="1685654" y="198094"/>
                        <a:pt x="1757091" y="190950"/>
                      </a:cubicBezTo>
                      <a:cubicBezTo>
                        <a:pt x="1828528" y="183806"/>
                        <a:pt x="1987278" y="141737"/>
                        <a:pt x="2133328" y="162375"/>
                      </a:cubicBezTo>
                      <a:cubicBezTo>
                        <a:pt x="2279378" y="183012"/>
                        <a:pt x="2529410" y="278263"/>
                        <a:pt x="2633391" y="314775"/>
                      </a:cubicBezTo>
                      <a:cubicBezTo>
                        <a:pt x="2737372" y="351287"/>
                        <a:pt x="2734991" y="356844"/>
                        <a:pt x="2757216" y="381450"/>
                      </a:cubicBezTo>
                      <a:cubicBezTo>
                        <a:pt x="2779441" y="406056"/>
                        <a:pt x="2797697" y="431457"/>
                        <a:pt x="2766741" y="462413"/>
                      </a:cubicBezTo>
                      <a:cubicBezTo>
                        <a:pt x="2735785" y="493369"/>
                        <a:pt x="2631803" y="520357"/>
                        <a:pt x="2571478" y="567188"/>
                      </a:cubicBezTo>
                      <a:cubicBezTo>
                        <a:pt x="2511153" y="614019"/>
                        <a:pt x="2465910" y="691806"/>
                        <a:pt x="2404791" y="743400"/>
                      </a:cubicBezTo>
                      <a:cubicBezTo>
                        <a:pt x="2343672" y="794994"/>
                        <a:pt x="2296841" y="826744"/>
                        <a:pt x="2204766" y="876750"/>
                      </a:cubicBezTo>
                      <a:cubicBezTo>
                        <a:pt x="2112691" y="926756"/>
                        <a:pt x="1934097" y="1010100"/>
                        <a:pt x="1852341" y="1043438"/>
                      </a:cubicBezTo>
                      <a:cubicBezTo>
                        <a:pt x="1770585" y="1076775"/>
                        <a:pt x="1746772" y="1077569"/>
                        <a:pt x="1714228" y="1076775"/>
                      </a:cubicBezTo>
                      <a:cubicBezTo>
                        <a:pt x="1681684" y="1075981"/>
                        <a:pt x="1672159" y="1030738"/>
                        <a:pt x="1657078" y="1038675"/>
                      </a:cubicBezTo>
                      <a:cubicBezTo>
                        <a:pt x="1641997" y="1046612"/>
                        <a:pt x="1645966" y="1089475"/>
                        <a:pt x="1623741" y="1124400"/>
                      </a:cubicBezTo>
                      <a:cubicBezTo>
                        <a:pt x="1601516" y="1159325"/>
                        <a:pt x="1580878" y="1211712"/>
                        <a:pt x="1523728" y="1248225"/>
                      </a:cubicBezTo>
                      <a:cubicBezTo>
                        <a:pt x="1466578" y="1284737"/>
                        <a:pt x="1366566" y="1318075"/>
                        <a:pt x="1280841" y="1343475"/>
                      </a:cubicBezTo>
                      <a:cubicBezTo>
                        <a:pt x="1195116" y="1368875"/>
                        <a:pt x="1093516" y="1362525"/>
                        <a:pt x="1009378" y="1400625"/>
                      </a:cubicBezTo>
                      <a:cubicBezTo>
                        <a:pt x="925241" y="1438725"/>
                        <a:pt x="837928" y="1520481"/>
                        <a:pt x="776016" y="1572075"/>
                      </a:cubicBezTo>
                      <a:cubicBezTo>
                        <a:pt x="714104" y="1623669"/>
                        <a:pt x="696640" y="1664151"/>
                        <a:pt x="637903" y="1710188"/>
                      </a:cubicBezTo>
                      <a:cubicBezTo>
                        <a:pt x="579166" y="1756225"/>
                        <a:pt x="484710" y="1797500"/>
                        <a:pt x="423591" y="1848300"/>
                      </a:cubicBezTo>
                      <a:cubicBezTo>
                        <a:pt x="362472" y="1899100"/>
                        <a:pt x="317229" y="1984032"/>
                        <a:pt x="271191" y="2014988"/>
                      </a:cubicBezTo>
                      <a:cubicBezTo>
                        <a:pt x="225154" y="2045944"/>
                        <a:pt x="194197" y="2096744"/>
                        <a:pt x="152128" y="2029275"/>
                      </a:cubicBezTo>
                      <a:close/>
                    </a:path>
                  </a:pathLst>
                </a:custGeom>
                <a:solidFill>
                  <a:srgbClr val="993300"/>
                </a:solidFill>
                <a:ln w="9525" cap="flat" cmpd="sng" algn="ctr">
                  <a:solidFill>
                    <a:srgbClr val="000000"/>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0" name="Oval 149">
                  <a:extLst>
                    <a:ext uri="{FF2B5EF4-FFF2-40B4-BE49-F238E27FC236}">
                      <a16:creationId xmlns:a16="http://schemas.microsoft.com/office/drawing/2014/main" id="{A959B9EA-349D-4B37-9C5D-AA799379F130}"/>
                    </a:ext>
                  </a:extLst>
                </p:cNvPr>
                <p:cNvSpPr/>
                <p:nvPr/>
              </p:nvSpPr>
              <p:spPr>
                <a:xfrm>
                  <a:off x="532595" y="2144734"/>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1" name="Oval 150">
                  <a:extLst>
                    <a:ext uri="{FF2B5EF4-FFF2-40B4-BE49-F238E27FC236}">
                      <a16:creationId xmlns:a16="http://schemas.microsoft.com/office/drawing/2014/main" id="{DA8FDA65-6E75-4F07-865F-2D7E8538B8A1}"/>
                    </a:ext>
                  </a:extLst>
                </p:cNvPr>
                <p:cNvSpPr/>
                <p:nvPr/>
              </p:nvSpPr>
              <p:spPr>
                <a:xfrm>
                  <a:off x="441155" y="2299515"/>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2" name="Oval 151">
                  <a:extLst>
                    <a:ext uri="{FF2B5EF4-FFF2-40B4-BE49-F238E27FC236}">
                      <a16:creationId xmlns:a16="http://schemas.microsoft.com/office/drawing/2014/main" id="{DF480EC8-0729-4717-BC97-0AFBA51FA316}"/>
                    </a:ext>
                  </a:extLst>
                </p:cNvPr>
                <p:cNvSpPr/>
                <p:nvPr/>
              </p:nvSpPr>
              <p:spPr>
                <a:xfrm>
                  <a:off x="841205" y="2208075"/>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3" name="Oval 152">
                  <a:extLst>
                    <a:ext uri="{FF2B5EF4-FFF2-40B4-BE49-F238E27FC236}">
                      <a16:creationId xmlns:a16="http://schemas.microsoft.com/office/drawing/2014/main" id="{4E12757B-03CD-4126-B6C8-427D39503410}"/>
                    </a:ext>
                  </a:extLst>
                </p:cNvPr>
                <p:cNvSpPr/>
                <p:nvPr/>
              </p:nvSpPr>
              <p:spPr>
                <a:xfrm>
                  <a:off x="744526" y="2017575"/>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4" name="Oval 153">
                  <a:extLst>
                    <a:ext uri="{FF2B5EF4-FFF2-40B4-BE49-F238E27FC236}">
                      <a16:creationId xmlns:a16="http://schemas.microsoft.com/office/drawing/2014/main" id="{908E44AC-18BE-4E18-A140-FE73F7653C92}"/>
                    </a:ext>
                  </a:extLst>
                </p:cNvPr>
                <p:cNvSpPr/>
                <p:nvPr/>
              </p:nvSpPr>
              <p:spPr>
                <a:xfrm>
                  <a:off x="532595" y="2548118"/>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5" name="Oval 154">
                  <a:extLst>
                    <a:ext uri="{FF2B5EF4-FFF2-40B4-BE49-F238E27FC236}">
                      <a16:creationId xmlns:a16="http://schemas.microsoft.com/office/drawing/2014/main" id="{E098A57F-764A-4C69-B36E-AA98B963FF13}"/>
                    </a:ext>
                  </a:extLst>
                </p:cNvPr>
                <p:cNvSpPr/>
                <p:nvPr/>
              </p:nvSpPr>
              <p:spPr>
                <a:xfrm>
                  <a:off x="1045516" y="2148544"/>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6" name="Oval 155">
                  <a:extLst>
                    <a:ext uri="{FF2B5EF4-FFF2-40B4-BE49-F238E27FC236}">
                      <a16:creationId xmlns:a16="http://schemas.microsoft.com/office/drawing/2014/main" id="{FFB93456-DB0B-47DF-982D-065080E0F92B}"/>
                    </a:ext>
                  </a:extLst>
                </p:cNvPr>
                <p:cNvSpPr/>
                <p:nvPr/>
              </p:nvSpPr>
              <p:spPr>
                <a:xfrm>
                  <a:off x="932645" y="2414924"/>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7" name="Oval 156">
                  <a:extLst>
                    <a:ext uri="{FF2B5EF4-FFF2-40B4-BE49-F238E27FC236}">
                      <a16:creationId xmlns:a16="http://schemas.microsoft.com/office/drawing/2014/main" id="{E87A1C97-E851-48F4-8314-2BCEB30E3222}"/>
                    </a:ext>
                  </a:extLst>
                </p:cNvPr>
                <p:cNvSpPr/>
                <p:nvPr/>
              </p:nvSpPr>
              <p:spPr>
                <a:xfrm>
                  <a:off x="1308882" y="2148544"/>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158" name="Oval 157">
                  <a:extLst>
                    <a:ext uri="{FF2B5EF4-FFF2-40B4-BE49-F238E27FC236}">
                      <a16:creationId xmlns:a16="http://schemas.microsoft.com/office/drawing/2014/main" id="{A8A13CDC-BD9D-4E71-B5EC-7B37107E20DB}"/>
                    </a:ext>
                  </a:extLst>
                </p:cNvPr>
                <p:cNvSpPr/>
                <p:nvPr/>
              </p:nvSpPr>
              <p:spPr>
                <a:xfrm>
                  <a:off x="578315" y="2345235"/>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grpSp>
          <p:sp>
            <p:nvSpPr>
              <p:cNvPr id="148" name="TextBox 147">
                <a:extLst>
                  <a:ext uri="{FF2B5EF4-FFF2-40B4-BE49-F238E27FC236}">
                    <a16:creationId xmlns:a16="http://schemas.microsoft.com/office/drawing/2014/main" id="{4EB43B58-F204-48F0-97E6-3973EA44C1F0}"/>
                  </a:ext>
                </a:extLst>
              </p:cNvPr>
              <p:cNvSpPr txBox="1"/>
              <p:nvPr/>
            </p:nvSpPr>
            <p:spPr>
              <a:xfrm>
                <a:off x="1259445" y="2317083"/>
                <a:ext cx="1372066" cy="541770"/>
              </a:xfrm>
              <a:prstGeom prst="rect">
                <a:avLst/>
              </a:prstGeom>
              <a:noFill/>
            </p:spPr>
            <p:txBody>
              <a:bodyPr wrap="square" lIns="0" tIns="0" rIns="0" bIns="0" rtlCol="0" anchor="ctr">
                <a:spAutoFit/>
              </a:bodyPr>
              <a:lstStyle/>
              <a:p>
                <a:pPr algn="ctr" fontAlgn="base">
                  <a:spcBef>
                    <a:spcPct val="0"/>
                  </a:spcBef>
                  <a:spcAft>
                    <a:spcPct val="0"/>
                  </a:spcAft>
                </a:pPr>
                <a:r>
                  <a:rPr lang="en-US" sz="1200" b="1" dirty="0">
                    <a:solidFill>
                      <a:srgbClr val="000000"/>
                    </a:solidFill>
                    <a:cs typeface="Arial" pitchFamily="34" charset="0"/>
                  </a:rPr>
                  <a:t>Simple</a:t>
                </a:r>
              </a:p>
              <a:p>
                <a:pPr algn="ctr" fontAlgn="base">
                  <a:spcBef>
                    <a:spcPct val="0"/>
                  </a:spcBef>
                  <a:spcAft>
                    <a:spcPct val="0"/>
                  </a:spcAft>
                </a:pPr>
                <a:r>
                  <a:rPr lang="en-US" sz="1200" b="1" dirty="0">
                    <a:solidFill>
                      <a:srgbClr val="000000"/>
                    </a:solidFill>
                    <a:cs typeface="Arial" pitchFamily="34" charset="0"/>
                  </a:rPr>
                  <a:t>Steatosis</a:t>
                </a:r>
              </a:p>
            </p:txBody>
          </p:sp>
        </p:grpSp>
        <p:sp>
          <p:nvSpPr>
            <p:cNvPr id="22" name="Text Box 60">
              <a:extLst>
                <a:ext uri="{FF2B5EF4-FFF2-40B4-BE49-F238E27FC236}">
                  <a16:creationId xmlns:a16="http://schemas.microsoft.com/office/drawing/2014/main" id="{E5762C3E-5C0E-435C-AAA3-E8D7F27D429A}"/>
                </a:ext>
              </a:extLst>
            </p:cNvPr>
            <p:cNvSpPr txBox="1">
              <a:spLocks noChangeArrowheads="1"/>
            </p:cNvSpPr>
            <p:nvPr/>
          </p:nvSpPr>
          <p:spPr bwMode="auto">
            <a:xfrm>
              <a:off x="4482166" y="2530876"/>
              <a:ext cx="1589411" cy="410241"/>
            </a:xfrm>
            <a:prstGeom prst="rect">
              <a:avLst/>
            </a:prstGeom>
            <a:noFill/>
            <a:ln w="9525" algn="ctr">
              <a:noFill/>
              <a:miter lim="800000"/>
              <a:headEnd/>
              <a:tailEnd/>
            </a:ln>
          </p:spPr>
          <p:txBody>
            <a:bodyPr wrap="square" lIns="0" tIns="0" rIns="0" bIns="0">
              <a:spAutoFit/>
            </a:bodyPr>
            <a:lstStyle/>
            <a:p>
              <a:pPr algn="ctr" fontAlgn="base">
                <a:spcBef>
                  <a:spcPct val="0"/>
                </a:spcBef>
                <a:spcAft>
                  <a:spcPct val="0"/>
                </a:spcAft>
                <a:defRPr/>
              </a:pPr>
              <a:r>
                <a:rPr lang="en-US" sz="1333" b="1" kern="0" dirty="0">
                  <a:solidFill>
                    <a:srgbClr val="000000"/>
                  </a:solidFill>
                  <a:cs typeface="Arial" pitchFamily="34" charset="0"/>
                </a:rPr>
                <a:t>Nonalcoholic </a:t>
              </a:r>
            </a:p>
            <a:p>
              <a:pPr algn="ctr" fontAlgn="base">
                <a:spcBef>
                  <a:spcPct val="0"/>
                </a:spcBef>
                <a:spcAft>
                  <a:spcPct val="0"/>
                </a:spcAft>
                <a:defRPr/>
              </a:pPr>
              <a:r>
                <a:rPr lang="en-US" sz="1333" b="1" kern="0" dirty="0">
                  <a:solidFill>
                    <a:srgbClr val="000000"/>
                  </a:solidFill>
                  <a:cs typeface="Arial" pitchFamily="34" charset="0"/>
                </a:rPr>
                <a:t>Fatty Liver (MASL)</a:t>
              </a:r>
            </a:p>
          </p:txBody>
        </p:sp>
        <p:cxnSp>
          <p:nvCxnSpPr>
            <p:cNvPr id="23" name="Elbow Connector 35">
              <a:extLst>
                <a:ext uri="{FF2B5EF4-FFF2-40B4-BE49-F238E27FC236}">
                  <a16:creationId xmlns:a16="http://schemas.microsoft.com/office/drawing/2014/main" id="{577EF15D-0873-4323-B7F0-8F315B97962A}"/>
                </a:ext>
              </a:extLst>
            </p:cNvPr>
            <p:cNvCxnSpPr>
              <a:cxnSpLocks/>
              <a:stCxn id="16" idx="3"/>
              <a:endCxn id="20" idx="0"/>
            </p:cNvCxnSpPr>
            <p:nvPr/>
          </p:nvCxnSpPr>
          <p:spPr>
            <a:xfrm>
              <a:off x="4559142" y="2226513"/>
              <a:ext cx="717731" cy="255662"/>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7C2B0AC-DE73-4B2C-82CD-75FAE4DE7F52}"/>
                </a:ext>
              </a:extLst>
            </p:cNvPr>
            <p:cNvGrpSpPr/>
            <p:nvPr/>
          </p:nvGrpSpPr>
          <p:grpSpPr>
            <a:xfrm>
              <a:off x="1630805" y="4829678"/>
              <a:ext cx="902540" cy="675948"/>
              <a:chOff x="376097" y="5172923"/>
              <a:chExt cx="1216322" cy="901407"/>
            </a:xfrm>
          </p:grpSpPr>
          <p:sp>
            <p:nvSpPr>
              <p:cNvPr id="51" name="Freeform 60">
                <a:extLst>
                  <a:ext uri="{FF2B5EF4-FFF2-40B4-BE49-F238E27FC236}">
                    <a16:creationId xmlns:a16="http://schemas.microsoft.com/office/drawing/2014/main" id="{28D61208-2D58-4794-8CBA-08E82566089C}"/>
                  </a:ext>
                </a:extLst>
              </p:cNvPr>
              <p:cNvSpPr/>
              <p:nvPr/>
            </p:nvSpPr>
            <p:spPr>
              <a:xfrm>
                <a:off x="376097" y="5172923"/>
                <a:ext cx="1216322" cy="901407"/>
              </a:xfrm>
              <a:custGeom>
                <a:avLst/>
                <a:gdLst>
                  <a:gd name="connsiteX0" fmla="*/ 152128 w 2783194"/>
                  <a:gd name="connsiteY0" fmla="*/ 2029275 h 2062602"/>
                  <a:gd name="connsiteX1" fmla="*/ 18778 w 2783194"/>
                  <a:gd name="connsiteY1" fmla="*/ 1610175 h 2062602"/>
                  <a:gd name="connsiteX2" fmla="*/ 23541 w 2783194"/>
                  <a:gd name="connsiteY2" fmla="*/ 852938 h 2062602"/>
                  <a:gd name="connsiteX3" fmla="*/ 228328 w 2783194"/>
                  <a:gd name="connsiteY3" fmla="*/ 343350 h 2062602"/>
                  <a:gd name="connsiteX4" fmla="*/ 671241 w 2783194"/>
                  <a:gd name="connsiteY4" fmla="*/ 67125 h 2062602"/>
                  <a:gd name="connsiteX5" fmla="*/ 1261791 w 2783194"/>
                  <a:gd name="connsiteY5" fmla="*/ 450 h 2062602"/>
                  <a:gd name="connsiteX6" fmla="*/ 1566591 w 2783194"/>
                  <a:gd name="connsiteY6" fmla="*/ 86175 h 2062602"/>
                  <a:gd name="connsiteX7" fmla="*/ 1704703 w 2783194"/>
                  <a:gd name="connsiteY7" fmla="*/ 205238 h 2062602"/>
                  <a:gd name="connsiteX8" fmla="*/ 1757091 w 2783194"/>
                  <a:gd name="connsiteY8" fmla="*/ 190950 h 2062602"/>
                  <a:gd name="connsiteX9" fmla="*/ 2133328 w 2783194"/>
                  <a:gd name="connsiteY9" fmla="*/ 162375 h 2062602"/>
                  <a:gd name="connsiteX10" fmla="*/ 2633391 w 2783194"/>
                  <a:gd name="connsiteY10" fmla="*/ 314775 h 2062602"/>
                  <a:gd name="connsiteX11" fmla="*/ 2757216 w 2783194"/>
                  <a:gd name="connsiteY11" fmla="*/ 381450 h 2062602"/>
                  <a:gd name="connsiteX12" fmla="*/ 2766741 w 2783194"/>
                  <a:gd name="connsiteY12" fmla="*/ 462413 h 2062602"/>
                  <a:gd name="connsiteX13" fmla="*/ 2571478 w 2783194"/>
                  <a:gd name="connsiteY13" fmla="*/ 567188 h 2062602"/>
                  <a:gd name="connsiteX14" fmla="*/ 2404791 w 2783194"/>
                  <a:gd name="connsiteY14" fmla="*/ 743400 h 2062602"/>
                  <a:gd name="connsiteX15" fmla="*/ 2204766 w 2783194"/>
                  <a:gd name="connsiteY15" fmla="*/ 876750 h 2062602"/>
                  <a:gd name="connsiteX16" fmla="*/ 1852341 w 2783194"/>
                  <a:gd name="connsiteY16" fmla="*/ 1043438 h 2062602"/>
                  <a:gd name="connsiteX17" fmla="*/ 1714228 w 2783194"/>
                  <a:gd name="connsiteY17" fmla="*/ 1076775 h 2062602"/>
                  <a:gd name="connsiteX18" fmla="*/ 1657078 w 2783194"/>
                  <a:gd name="connsiteY18" fmla="*/ 1038675 h 2062602"/>
                  <a:gd name="connsiteX19" fmla="*/ 1623741 w 2783194"/>
                  <a:gd name="connsiteY19" fmla="*/ 1124400 h 2062602"/>
                  <a:gd name="connsiteX20" fmla="*/ 1523728 w 2783194"/>
                  <a:gd name="connsiteY20" fmla="*/ 1248225 h 2062602"/>
                  <a:gd name="connsiteX21" fmla="*/ 1280841 w 2783194"/>
                  <a:gd name="connsiteY21" fmla="*/ 1343475 h 2062602"/>
                  <a:gd name="connsiteX22" fmla="*/ 1009378 w 2783194"/>
                  <a:gd name="connsiteY22" fmla="*/ 1400625 h 2062602"/>
                  <a:gd name="connsiteX23" fmla="*/ 776016 w 2783194"/>
                  <a:gd name="connsiteY23" fmla="*/ 1572075 h 2062602"/>
                  <a:gd name="connsiteX24" fmla="*/ 637903 w 2783194"/>
                  <a:gd name="connsiteY24" fmla="*/ 1710188 h 2062602"/>
                  <a:gd name="connsiteX25" fmla="*/ 423591 w 2783194"/>
                  <a:gd name="connsiteY25" fmla="*/ 1848300 h 2062602"/>
                  <a:gd name="connsiteX26" fmla="*/ 271191 w 2783194"/>
                  <a:gd name="connsiteY26" fmla="*/ 2014988 h 2062602"/>
                  <a:gd name="connsiteX27" fmla="*/ 152128 w 2783194"/>
                  <a:gd name="connsiteY27" fmla="*/ 2029275 h 206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83194" h="2062602">
                    <a:moveTo>
                      <a:pt x="152128" y="2029275"/>
                    </a:moveTo>
                    <a:cubicBezTo>
                      <a:pt x="110059" y="1961806"/>
                      <a:pt x="40209" y="1806231"/>
                      <a:pt x="18778" y="1610175"/>
                    </a:cubicBezTo>
                    <a:cubicBezTo>
                      <a:pt x="-2653" y="1414119"/>
                      <a:pt x="-11384" y="1064075"/>
                      <a:pt x="23541" y="852938"/>
                    </a:cubicBezTo>
                    <a:cubicBezTo>
                      <a:pt x="58466" y="641801"/>
                      <a:pt x="120378" y="474319"/>
                      <a:pt x="228328" y="343350"/>
                    </a:cubicBezTo>
                    <a:cubicBezTo>
                      <a:pt x="336278" y="212381"/>
                      <a:pt x="498997" y="124275"/>
                      <a:pt x="671241" y="67125"/>
                    </a:cubicBezTo>
                    <a:cubicBezTo>
                      <a:pt x="843485" y="9975"/>
                      <a:pt x="1112566" y="-2725"/>
                      <a:pt x="1261791" y="450"/>
                    </a:cubicBezTo>
                    <a:cubicBezTo>
                      <a:pt x="1411016" y="3625"/>
                      <a:pt x="1492772" y="52044"/>
                      <a:pt x="1566591" y="86175"/>
                    </a:cubicBezTo>
                    <a:cubicBezTo>
                      <a:pt x="1640410" y="120306"/>
                      <a:pt x="1672953" y="187776"/>
                      <a:pt x="1704703" y="205238"/>
                    </a:cubicBezTo>
                    <a:cubicBezTo>
                      <a:pt x="1736453" y="222700"/>
                      <a:pt x="1685654" y="198094"/>
                      <a:pt x="1757091" y="190950"/>
                    </a:cubicBezTo>
                    <a:cubicBezTo>
                      <a:pt x="1828528" y="183806"/>
                      <a:pt x="1987278" y="141737"/>
                      <a:pt x="2133328" y="162375"/>
                    </a:cubicBezTo>
                    <a:cubicBezTo>
                      <a:pt x="2279378" y="183012"/>
                      <a:pt x="2529410" y="278263"/>
                      <a:pt x="2633391" y="314775"/>
                    </a:cubicBezTo>
                    <a:cubicBezTo>
                      <a:pt x="2737372" y="351287"/>
                      <a:pt x="2734991" y="356844"/>
                      <a:pt x="2757216" y="381450"/>
                    </a:cubicBezTo>
                    <a:cubicBezTo>
                      <a:pt x="2779441" y="406056"/>
                      <a:pt x="2797697" y="431457"/>
                      <a:pt x="2766741" y="462413"/>
                    </a:cubicBezTo>
                    <a:cubicBezTo>
                      <a:pt x="2735785" y="493369"/>
                      <a:pt x="2631803" y="520357"/>
                      <a:pt x="2571478" y="567188"/>
                    </a:cubicBezTo>
                    <a:cubicBezTo>
                      <a:pt x="2511153" y="614019"/>
                      <a:pt x="2465910" y="691806"/>
                      <a:pt x="2404791" y="743400"/>
                    </a:cubicBezTo>
                    <a:cubicBezTo>
                      <a:pt x="2343672" y="794994"/>
                      <a:pt x="2296841" y="826744"/>
                      <a:pt x="2204766" y="876750"/>
                    </a:cubicBezTo>
                    <a:cubicBezTo>
                      <a:pt x="2112691" y="926756"/>
                      <a:pt x="1934097" y="1010100"/>
                      <a:pt x="1852341" y="1043438"/>
                    </a:cubicBezTo>
                    <a:cubicBezTo>
                      <a:pt x="1770585" y="1076775"/>
                      <a:pt x="1746772" y="1077569"/>
                      <a:pt x="1714228" y="1076775"/>
                    </a:cubicBezTo>
                    <a:cubicBezTo>
                      <a:pt x="1681684" y="1075981"/>
                      <a:pt x="1672159" y="1030738"/>
                      <a:pt x="1657078" y="1038675"/>
                    </a:cubicBezTo>
                    <a:cubicBezTo>
                      <a:pt x="1641997" y="1046612"/>
                      <a:pt x="1645966" y="1089475"/>
                      <a:pt x="1623741" y="1124400"/>
                    </a:cubicBezTo>
                    <a:cubicBezTo>
                      <a:pt x="1601516" y="1159325"/>
                      <a:pt x="1580878" y="1211712"/>
                      <a:pt x="1523728" y="1248225"/>
                    </a:cubicBezTo>
                    <a:cubicBezTo>
                      <a:pt x="1466578" y="1284737"/>
                      <a:pt x="1366566" y="1318075"/>
                      <a:pt x="1280841" y="1343475"/>
                    </a:cubicBezTo>
                    <a:cubicBezTo>
                      <a:pt x="1195116" y="1368875"/>
                      <a:pt x="1093516" y="1362525"/>
                      <a:pt x="1009378" y="1400625"/>
                    </a:cubicBezTo>
                    <a:cubicBezTo>
                      <a:pt x="925241" y="1438725"/>
                      <a:pt x="837928" y="1520481"/>
                      <a:pt x="776016" y="1572075"/>
                    </a:cubicBezTo>
                    <a:cubicBezTo>
                      <a:pt x="714104" y="1623669"/>
                      <a:pt x="696640" y="1664151"/>
                      <a:pt x="637903" y="1710188"/>
                    </a:cubicBezTo>
                    <a:cubicBezTo>
                      <a:pt x="579166" y="1756225"/>
                      <a:pt x="484710" y="1797500"/>
                      <a:pt x="423591" y="1848300"/>
                    </a:cubicBezTo>
                    <a:cubicBezTo>
                      <a:pt x="362472" y="1899100"/>
                      <a:pt x="317229" y="1984032"/>
                      <a:pt x="271191" y="2014988"/>
                    </a:cubicBezTo>
                    <a:cubicBezTo>
                      <a:pt x="225154" y="2045944"/>
                      <a:pt x="194197" y="2096744"/>
                      <a:pt x="152128" y="2029275"/>
                    </a:cubicBezTo>
                    <a:close/>
                  </a:path>
                </a:pathLst>
              </a:custGeom>
              <a:solidFill>
                <a:srgbClr val="993300"/>
              </a:solidFill>
              <a:ln w="9525" cap="flat" cmpd="sng" algn="ctr">
                <a:solidFill>
                  <a:srgbClr val="000000"/>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grpSp>
            <p:nvGrpSpPr>
              <p:cNvPr id="52" name="Group 51">
                <a:extLst>
                  <a:ext uri="{FF2B5EF4-FFF2-40B4-BE49-F238E27FC236}">
                    <a16:creationId xmlns:a16="http://schemas.microsoft.com/office/drawing/2014/main" id="{83EB42DE-16B3-4786-91FE-7FEB5C423C1D}"/>
                  </a:ext>
                </a:extLst>
              </p:cNvPr>
              <p:cNvGrpSpPr/>
              <p:nvPr/>
            </p:nvGrpSpPr>
            <p:grpSpPr>
              <a:xfrm>
                <a:off x="390796" y="5528402"/>
                <a:ext cx="303333" cy="293679"/>
                <a:chOff x="908558" y="5378322"/>
                <a:chExt cx="303333" cy="293679"/>
              </a:xfrm>
              <a:solidFill>
                <a:srgbClr val="993300"/>
              </a:solidFill>
            </p:grpSpPr>
            <p:cxnSp>
              <p:nvCxnSpPr>
                <p:cNvPr id="129" name="Straight Connector 128">
                  <a:extLst>
                    <a:ext uri="{FF2B5EF4-FFF2-40B4-BE49-F238E27FC236}">
                      <a16:creationId xmlns:a16="http://schemas.microsoft.com/office/drawing/2014/main" id="{EA5E625A-F357-4994-96E9-862E193FC43B}"/>
                    </a:ext>
                  </a:extLst>
                </p:cNvPr>
                <p:cNvCxnSpPr/>
                <p:nvPr/>
              </p:nvCxnSpPr>
              <p:spPr>
                <a:xfrm>
                  <a:off x="976760" y="5392959"/>
                  <a:ext cx="0" cy="274320"/>
                </a:xfrm>
                <a:prstGeom prst="line">
                  <a:avLst/>
                </a:prstGeom>
                <a:grpFill/>
                <a:ln w="6350" cap="flat" cmpd="sng" algn="ctr">
                  <a:solidFill>
                    <a:srgbClr val="969696"/>
                  </a:solidFill>
                  <a:prstDash val="solid"/>
                  <a:tailEnd type="none"/>
                </a:ln>
                <a:effectLst/>
              </p:spPr>
            </p:cxnSp>
            <p:cxnSp>
              <p:nvCxnSpPr>
                <p:cNvPr id="130" name="Straight Connector 129">
                  <a:extLst>
                    <a:ext uri="{FF2B5EF4-FFF2-40B4-BE49-F238E27FC236}">
                      <a16:creationId xmlns:a16="http://schemas.microsoft.com/office/drawing/2014/main" id="{0111250B-D38C-483B-95D5-68AE43A283D2}"/>
                    </a:ext>
                  </a:extLst>
                </p:cNvPr>
                <p:cNvCxnSpPr/>
                <p:nvPr/>
              </p:nvCxnSpPr>
              <p:spPr>
                <a:xfrm>
                  <a:off x="1015949" y="5392959"/>
                  <a:ext cx="0" cy="274320"/>
                </a:xfrm>
                <a:prstGeom prst="line">
                  <a:avLst/>
                </a:prstGeom>
                <a:grpFill/>
                <a:ln w="6350" cap="flat" cmpd="sng" algn="ctr">
                  <a:solidFill>
                    <a:srgbClr val="969696"/>
                  </a:solidFill>
                  <a:prstDash val="solid"/>
                  <a:tailEnd type="none"/>
                </a:ln>
                <a:effectLst/>
              </p:spPr>
            </p:cxnSp>
            <p:cxnSp>
              <p:nvCxnSpPr>
                <p:cNvPr id="131" name="Straight Connector 130">
                  <a:extLst>
                    <a:ext uri="{FF2B5EF4-FFF2-40B4-BE49-F238E27FC236}">
                      <a16:creationId xmlns:a16="http://schemas.microsoft.com/office/drawing/2014/main" id="{E139B791-62E9-4C2F-B2F3-63C806329BAB}"/>
                    </a:ext>
                  </a:extLst>
                </p:cNvPr>
                <p:cNvCxnSpPr/>
                <p:nvPr/>
              </p:nvCxnSpPr>
              <p:spPr>
                <a:xfrm>
                  <a:off x="1133516" y="5392959"/>
                  <a:ext cx="0" cy="274320"/>
                </a:xfrm>
                <a:prstGeom prst="line">
                  <a:avLst/>
                </a:prstGeom>
                <a:grpFill/>
                <a:ln w="6350" cap="flat" cmpd="sng" algn="ctr">
                  <a:solidFill>
                    <a:srgbClr val="969696"/>
                  </a:solidFill>
                  <a:prstDash val="solid"/>
                  <a:tailEnd type="none"/>
                </a:ln>
                <a:effectLst/>
              </p:spPr>
            </p:cxnSp>
            <p:cxnSp>
              <p:nvCxnSpPr>
                <p:cNvPr id="132" name="Straight Connector 131">
                  <a:extLst>
                    <a:ext uri="{FF2B5EF4-FFF2-40B4-BE49-F238E27FC236}">
                      <a16:creationId xmlns:a16="http://schemas.microsoft.com/office/drawing/2014/main" id="{B68804EF-8767-4297-8A2B-D462E558F2C0}"/>
                    </a:ext>
                  </a:extLst>
                </p:cNvPr>
                <p:cNvCxnSpPr/>
                <p:nvPr/>
              </p:nvCxnSpPr>
              <p:spPr>
                <a:xfrm>
                  <a:off x="1055138" y="5392959"/>
                  <a:ext cx="0" cy="274320"/>
                </a:xfrm>
                <a:prstGeom prst="line">
                  <a:avLst/>
                </a:prstGeom>
                <a:grpFill/>
                <a:ln w="6350" cap="flat" cmpd="sng" algn="ctr">
                  <a:solidFill>
                    <a:srgbClr val="969696"/>
                  </a:solidFill>
                  <a:prstDash val="solid"/>
                  <a:tailEnd type="none"/>
                </a:ln>
                <a:effectLst/>
              </p:spPr>
            </p:cxnSp>
            <p:cxnSp>
              <p:nvCxnSpPr>
                <p:cNvPr id="133" name="Straight Connector 132">
                  <a:extLst>
                    <a:ext uri="{FF2B5EF4-FFF2-40B4-BE49-F238E27FC236}">
                      <a16:creationId xmlns:a16="http://schemas.microsoft.com/office/drawing/2014/main" id="{2EED57E8-65B3-4AC8-99A1-DCC04427F030}"/>
                    </a:ext>
                  </a:extLst>
                </p:cNvPr>
                <p:cNvCxnSpPr/>
                <p:nvPr/>
              </p:nvCxnSpPr>
              <p:spPr>
                <a:xfrm>
                  <a:off x="1094327" y="5392959"/>
                  <a:ext cx="0" cy="274320"/>
                </a:xfrm>
                <a:prstGeom prst="line">
                  <a:avLst/>
                </a:prstGeom>
                <a:grpFill/>
                <a:ln w="6350" cap="flat" cmpd="sng" algn="ctr">
                  <a:solidFill>
                    <a:srgbClr val="969696"/>
                  </a:solidFill>
                  <a:prstDash val="solid"/>
                  <a:tailEnd type="none"/>
                </a:ln>
                <a:effectLst/>
              </p:spPr>
            </p:cxnSp>
            <p:cxnSp>
              <p:nvCxnSpPr>
                <p:cNvPr id="134" name="Straight Connector 133">
                  <a:extLst>
                    <a:ext uri="{FF2B5EF4-FFF2-40B4-BE49-F238E27FC236}">
                      <a16:creationId xmlns:a16="http://schemas.microsoft.com/office/drawing/2014/main" id="{DC2DE824-0DC4-487E-9841-CEEE196BA200}"/>
                    </a:ext>
                  </a:extLst>
                </p:cNvPr>
                <p:cNvCxnSpPr/>
                <p:nvPr/>
              </p:nvCxnSpPr>
              <p:spPr>
                <a:xfrm>
                  <a:off x="1172705" y="5392959"/>
                  <a:ext cx="0" cy="274320"/>
                </a:xfrm>
                <a:prstGeom prst="line">
                  <a:avLst/>
                </a:prstGeom>
                <a:grpFill/>
                <a:ln w="6350" cap="flat" cmpd="sng" algn="ctr">
                  <a:solidFill>
                    <a:srgbClr val="969696"/>
                  </a:solidFill>
                  <a:prstDash val="solid"/>
                  <a:tailEnd type="none"/>
                </a:ln>
                <a:effectLst/>
              </p:spPr>
            </p:cxnSp>
            <p:cxnSp>
              <p:nvCxnSpPr>
                <p:cNvPr id="135" name="Straight Connector 134">
                  <a:extLst>
                    <a:ext uri="{FF2B5EF4-FFF2-40B4-BE49-F238E27FC236}">
                      <a16:creationId xmlns:a16="http://schemas.microsoft.com/office/drawing/2014/main" id="{CC6002C1-3FB2-4278-99D5-C81AB16FD236}"/>
                    </a:ext>
                  </a:extLst>
                </p:cNvPr>
                <p:cNvCxnSpPr/>
                <p:nvPr/>
              </p:nvCxnSpPr>
              <p:spPr>
                <a:xfrm rot="5400000">
                  <a:off x="1074731" y="5294988"/>
                  <a:ext cx="0" cy="274320"/>
                </a:xfrm>
                <a:prstGeom prst="line">
                  <a:avLst/>
                </a:prstGeom>
                <a:grpFill/>
                <a:ln w="6350" cap="flat" cmpd="sng" algn="ctr">
                  <a:solidFill>
                    <a:srgbClr val="969696"/>
                  </a:solidFill>
                  <a:prstDash val="solid"/>
                  <a:tailEnd type="none"/>
                </a:ln>
                <a:effectLst/>
              </p:spPr>
            </p:cxnSp>
            <p:cxnSp>
              <p:nvCxnSpPr>
                <p:cNvPr id="136" name="Straight Connector 135">
                  <a:extLst>
                    <a:ext uri="{FF2B5EF4-FFF2-40B4-BE49-F238E27FC236}">
                      <a16:creationId xmlns:a16="http://schemas.microsoft.com/office/drawing/2014/main" id="{40420D3E-5365-41FE-93CA-80310426C26B}"/>
                    </a:ext>
                  </a:extLst>
                </p:cNvPr>
                <p:cNvCxnSpPr/>
                <p:nvPr/>
              </p:nvCxnSpPr>
              <p:spPr>
                <a:xfrm rot="5400000">
                  <a:off x="1074731" y="5334177"/>
                  <a:ext cx="0" cy="274320"/>
                </a:xfrm>
                <a:prstGeom prst="line">
                  <a:avLst/>
                </a:prstGeom>
                <a:grpFill/>
                <a:ln w="6350" cap="flat" cmpd="sng" algn="ctr">
                  <a:solidFill>
                    <a:srgbClr val="969696"/>
                  </a:solidFill>
                  <a:prstDash val="solid"/>
                  <a:tailEnd type="none"/>
                </a:ln>
                <a:effectLst/>
              </p:spPr>
            </p:cxnSp>
            <p:cxnSp>
              <p:nvCxnSpPr>
                <p:cNvPr id="137" name="Straight Connector 136">
                  <a:extLst>
                    <a:ext uri="{FF2B5EF4-FFF2-40B4-BE49-F238E27FC236}">
                      <a16:creationId xmlns:a16="http://schemas.microsoft.com/office/drawing/2014/main" id="{877C44CD-A303-49A5-81D4-7B7DA0D9B330}"/>
                    </a:ext>
                  </a:extLst>
                </p:cNvPr>
                <p:cNvCxnSpPr/>
                <p:nvPr/>
              </p:nvCxnSpPr>
              <p:spPr>
                <a:xfrm rot="5400000">
                  <a:off x="1074731" y="5451744"/>
                  <a:ext cx="0" cy="274320"/>
                </a:xfrm>
                <a:prstGeom prst="line">
                  <a:avLst/>
                </a:prstGeom>
                <a:grpFill/>
                <a:ln w="6350" cap="flat" cmpd="sng" algn="ctr">
                  <a:solidFill>
                    <a:srgbClr val="969696"/>
                  </a:solidFill>
                  <a:prstDash val="solid"/>
                  <a:tailEnd type="none"/>
                </a:ln>
                <a:effectLst/>
              </p:spPr>
            </p:cxnSp>
            <p:cxnSp>
              <p:nvCxnSpPr>
                <p:cNvPr id="138" name="Straight Connector 137">
                  <a:extLst>
                    <a:ext uri="{FF2B5EF4-FFF2-40B4-BE49-F238E27FC236}">
                      <a16:creationId xmlns:a16="http://schemas.microsoft.com/office/drawing/2014/main" id="{46C8A0B8-999A-4891-9E8A-7DBA69C64538}"/>
                    </a:ext>
                  </a:extLst>
                </p:cNvPr>
                <p:cNvCxnSpPr/>
                <p:nvPr/>
              </p:nvCxnSpPr>
              <p:spPr>
                <a:xfrm rot="5400000">
                  <a:off x="1074731" y="5373366"/>
                  <a:ext cx="0" cy="274320"/>
                </a:xfrm>
                <a:prstGeom prst="line">
                  <a:avLst/>
                </a:prstGeom>
                <a:grpFill/>
                <a:ln w="6350" cap="flat" cmpd="sng" algn="ctr">
                  <a:solidFill>
                    <a:srgbClr val="969696"/>
                  </a:solidFill>
                  <a:prstDash val="solid"/>
                  <a:tailEnd type="none"/>
                </a:ln>
                <a:effectLst/>
              </p:spPr>
            </p:cxnSp>
            <p:cxnSp>
              <p:nvCxnSpPr>
                <p:cNvPr id="139" name="Straight Connector 138">
                  <a:extLst>
                    <a:ext uri="{FF2B5EF4-FFF2-40B4-BE49-F238E27FC236}">
                      <a16:creationId xmlns:a16="http://schemas.microsoft.com/office/drawing/2014/main" id="{684FB4B4-200A-44DE-8470-34C922FB3232}"/>
                    </a:ext>
                  </a:extLst>
                </p:cNvPr>
                <p:cNvCxnSpPr/>
                <p:nvPr/>
              </p:nvCxnSpPr>
              <p:spPr>
                <a:xfrm rot="5400000">
                  <a:off x="1074731" y="5412555"/>
                  <a:ext cx="0" cy="274320"/>
                </a:xfrm>
                <a:prstGeom prst="line">
                  <a:avLst/>
                </a:prstGeom>
                <a:grpFill/>
                <a:ln w="6350" cap="flat" cmpd="sng" algn="ctr">
                  <a:solidFill>
                    <a:srgbClr val="969696"/>
                  </a:solidFill>
                  <a:prstDash val="solid"/>
                  <a:tailEnd type="none"/>
                </a:ln>
                <a:effectLst/>
              </p:spPr>
            </p:cxnSp>
            <p:cxnSp>
              <p:nvCxnSpPr>
                <p:cNvPr id="140" name="Straight Connector 139">
                  <a:extLst>
                    <a:ext uri="{FF2B5EF4-FFF2-40B4-BE49-F238E27FC236}">
                      <a16:creationId xmlns:a16="http://schemas.microsoft.com/office/drawing/2014/main" id="{379913EF-D5AC-4832-B4B0-23E0E84AAAA7}"/>
                    </a:ext>
                  </a:extLst>
                </p:cNvPr>
                <p:cNvCxnSpPr/>
                <p:nvPr/>
              </p:nvCxnSpPr>
              <p:spPr>
                <a:xfrm rot="5400000">
                  <a:off x="1074731" y="5490933"/>
                  <a:ext cx="0" cy="274320"/>
                </a:xfrm>
                <a:prstGeom prst="line">
                  <a:avLst/>
                </a:prstGeom>
                <a:grpFill/>
                <a:ln w="6350" cap="flat" cmpd="sng" algn="ctr">
                  <a:solidFill>
                    <a:srgbClr val="969696"/>
                  </a:solidFill>
                  <a:prstDash val="solid"/>
                  <a:tailEnd type="none"/>
                </a:ln>
                <a:effectLst/>
              </p:spPr>
            </p:cxnSp>
            <p:cxnSp>
              <p:nvCxnSpPr>
                <p:cNvPr id="141" name="Straight Connector 140">
                  <a:extLst>
                    <a:ext uri="{FF2B5EF4-FFF2-40B4-BE49-F238E27FC236}">
                      <a16:creationId xmlns:a16="http://schemas.microsoft.com/office/drawing/2014/main" id="{50AB10C0-83B7-4B5C-B91B-7CE5862BA38C}"/>
                    </a:ext>
                  </a:extLst>
                </p:cNvPr>
                <p:cNvCxnSpPr/>
                <p:nvPr/>
              </p:nvCxnSpPr>
              <p:spPr>
                <a:xfrm flipH="1">
                  <a:off x="908558" y="5378322"/>
                  <a:ext cx="218770" cy="69424"/>
                </a:xfrm>
                <a:prstGeom prst="line">
                  <a:avLst/>
                </a:prstGeom>
                <a:grpFill/>
                <a:ln w="9525" cap="flat" cmpd="sng" algn="ctr">
                  <a:solidFill>
                    <a:srgbClr val="969696"/>
                  </a:solidFill>
                  <a:prstDash val="solid"/>
                </a:ln>
                <a:effectLst/>
              </p:spPr>
            </p:cxnSp>
            <p:cxnSp>
              <p:nvCxnSpPr>
                <p:cNvPr id="142" name="Straight Connector 141">
                  <a:extLst>
                    <a:ext uri="{FF2B5EF4-FFF2-40B4-BE49-F238E27FC236}">
                      <a16:creationId xmlns:a16="http://schemas.microsoft.com/office/drawing/2014/main" id="{47F0C49C-1860-452E-A178-77A30DC36980}"/>
                    </a:ext>
                  </a:extLst>
                </p:cNvPr>
                <p:cNvCxnSpPr/>
                <p:nvPr/>
              </p:nvCxnSpPr>
              <p:spPr>
                <a:xfrm rot="15000000" flipH="1" flipV="1">
                  <a:off x="1098197" y="5559916"/>
                  <a:ext cx="96902" cy="61481"/>
                </a:xfrm>
                <a:prstGeom prst="line">
                  <a:avLst/>
                </a:prstGeom>
                <a:grpFill/>
                <a:ln w="9525" cap="flat" cmpd="sng" algn="ctr">
                  <a:solidFill>
                    <a:srgbClr val="969696"/>
                  </a:solidFill>
                  <a:prstDash val="solid"/>
                </a:ln>
                <a:effectLst/>
              </p:spPr>
            </p:cxnSp>
            <p:sp>
              <p:nvSpPr>
                <p:cNvPr id="143" name="Freeform 152">
                  <a:extLst>
                    <a:ext uri="{FF2B5EF4-FFF2-40B4-BE49-F238E27FC236}">
                      <a16:creationId xmlns:a16="http://schemas.microsoft.com/office/drawing/2014/main" id="{8D505784-19BD-4FAB-B0B4-F1897D08BC0E}"/>
                    </a:ext>
                  </a:extLst>
                </p:cNvPr>
                <p:cNvSpPr/>
                <p:nvPr/>
              </p:nvSpPr>
              <p:spPr>
                <a:xfrm>
                  <a:off x="1044360" y="5438329"/>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144" name="Freeform 153">
                  <a:extLst>
                    <a:ext uri="{FF2B5EF4-FFF2-40B4-BE49-F238E27FC236}">
                      <a16:creationId xmlns:a16="http://schemas.microsoft.com/office/drawing/2014/main" id="{F1E18BF1-3DDF-4D1D-9F64-332298E71FE1}"/>
                    </a:ext>
                  </a:extLst>
                </p:cNvPr>
                <p:cNvSpPr/>
                <p:nvPr/>
              </p:nvSpPr>
              <p:spPr>
                <a:xfrm rot="2002373">
                  <a:off x="1037104" y="5560615"/>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145" name="Freeform 154">
                  <a:extLst>
                    <a:ext uri="{FF2B5EF4-FFF2-40B4-BE49-F238E27FC236}">
                      <a16:creationId xmlns:a16="http://schemas.microsoft.com/office/drawing/2014/main" id="{E96CDEA1-D3DF-4F23-B823-36F96838BF2F}"/>
                    </a:ext>
                  </a:extLst>
                </p:cNvPr>
                <p:cNvSpPr/>
                <p:nvPr/>
              </p:nvSpPr>
              <p:spPr>
                <a:xfrm rot="18466249">
                  <a:off x="938258" y="5404901"/>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cxnSp>
              <p:nvCxnSpPr>
                <p:cNvPr id="146" name="Straight Connector 145">
                  <a:extLst>
                    <a:ext uri="{FF2B5EF4-FFF2-40B4-BE49-F238E27FC236}">
                      <a16:creationId xmlns:a16="http://schemas.microsoft.com/office/drawing/2014/main" id="{C7A296C8-33E4-4022-9FF3-163487C7D508}"/>
                    </a:ext>
                  </a:extLst>
                </p:cNvPr>
                <p:cNvCxnSpPr/>
                <p:nvPr/>
              </p:nvCxnSpPr>
              <p:spPr>
                <a:xfrm flipH="1" flipV="1">
                  <a:off x="976539" y="5509221"/>
                  <a:ext cx="96902" cy="61481"/>
                </a:xfrm>
                <a:prstGeom prst="line">
                  <a:avLst/>
                </a:prstGeom>
                <a:grpFill/>
                <a:ln w="9525" cap="flat" cmpd="sng" algn="ctr">
                  <a:solidFill>
                    <a:srgbClr val="969696"/>
                  </a:solidFill>
                  <a:prstDash val="solid"/>
                </a:ln>
                <a:effectLst/>
              </p:spPr>
            </p:cxnSp>
          </p:grpSp>
          <p:grpSp>
            <p:nvGrpSpPr>
              <p:cNvPr id="53" name="Group 52">
                <a:extLst>
                  <a:ext uri="{FF2B5EF4-FFF2-40B4-BE49-F238E27FC236}">
                    <a16:creationId xmlns:a16="http://schemas.microsoft.com/office/drawing/2014/main" id="{E1A78F41-2490-4D8A-A2BF-E86F161CEBB2}"/>
                  </a:ext>
                </a:extLst>
              </p:cNvPr>
              <p:cNvGrpSpPr/>
              <p:nvPr/>
            </p:nvGrpSpPr>
            <p:grpSpPr>
              <a:xfrm rot="4327671">
                <a:off x="477219" y="5329947"/>
                <a:ext cx="303333" cy="293679"/>
                <a:chOff x="908558" y="5378322"/>
                <a:chExt cx="303333" cy="293679"/>
              </a:xfrm>
              <a:solidFill>
                <a:srgbClr val="993300"/>
              </a:solidFill>
            </p:grpSpPr>
            <p:cxnSp>
              <p:nvCxnSpPr>
                <p:cNvPr id="111" name="Straight Connector 110">
                  <a:extLst>
                    <a:ext uri="{FF2B5EF4-FFF2-40B4-BE49-F238E27FC236}">
                      <a16:creationId xmlns:a16="http://schemas.microsoft.com/office/drawing/2014/main" id="{7D250624-3973-4E23-8CF8-842733D91197}"/>
                    </a:ext>
                  </a:extLst>
                </p:cNvPr>
                <p:cNvCxnSpPr/>
                <p:nvPr/>
              </p:nvCxnSpPr>
              <p:spPr>
                <a:xfrm>
                  <a:off x="976760" y="5392959"/>
                  <a:ext cx="0" cy="274320"/>
                </a:xfrm>
                <a:prstGeom prst="line">
                  <a:avLst/>
                </a:prstGeom>
                <a:grpFill/>
                <a:ln w="6350" cap="flat" cmpd="sng" algn="ctr">
                  <a:solidFill>
                    <a:srgbClr val="969696"/>
                  </a:solidFill>
                  <a:prstDash val="solid"/>
                  <a:tailEnd type="none"/>
                </a:ln>
                <a:effectLst/>
              </p:spPr>
            </p:cxnSp>
            <p:cxnSp>
              <p:nvCxnSpPr>
                <p:cNvPr id="112" name="Straight Connector 111">
                  <a:extLst>
                    <a:ext uri="{FF2B5EF4-FFF2-40B4-BE49-F238E27FC236}">
                      <a16:creationId xmlns:a16="http://schemas.microsoft.com/office/drawing/2014/main" id="{9FD004E7-BC50-477F-9DCC-3FAD7BEECC6F}"/>
                    </a:ext>
                  </a:extLst>
                </p:cNvPr>
                <p:cNvCxnSpPr/>
                <p:nvPr/>
              </p:nvCxnSpPr>
              <p:spPr>
                <a:xfrm>
                  <a:off x="1015949" y="5392959"/>
                  <a:ext cx="0" cy="274320"/>
                </a:xfrm>
                <a:prstGeom prst="line">
                  <a:avLst/>
                </a:prstGeom>
                <a:grpFill/>
                <a:ln w="6350" cap="flat" cmpd="sng" algn="ctr">
                  <a:solidFill>
                    <a:srgbClr val="969696"/>
                  </a:solidFill>
                  <a:prstDash val="solid"/>
                  <a:tailEnd type="none"/>
                </a:ln>
                <a:effectLst/>
              </p:spPr>
            </p:cxnSp>
            <p:cxnSp>
              <p:nvCxnSpPr>
                <p:cNvPr id="113" name="Straight Connector 112">
                  <a:extLst>
                    <a:ext uri="{FF2B5EF4-FFF2-40B4-BE49-F238E27FC236}">
                      <a16:creationId xmlns:a16="http://schemas.microsoft.com/office/drawing/2014/main" id="{2FCC6D51-3B18-4E29-B513-E0AE043A5568}"/>
                    </a:ext>
                  </a:extLst>
                </p:cNvPr>
                <p:cNvCxnSpPr/>
                <p:nvPr/>
              </p:nvCxnSpPr>
              <p:spPr>
                <a:xfrm>
                  <a:off x="1133516" y="5392959"/>
                  <a:ext cx="0" cy="274320"/>
                </a:xfrm>
                <a:prstGeom prst="line">
                  <a:avLst/>
                </a:prstGeom>
                <a:grpFill/>
                <a:ln w="6350" cap="flat" cmpd="sng" algn="ctr">
                  <a:solidFill>
                    <a:srgbClr val="969696"/>
                  </a:solidFill>
                  <a:prstDash val="solid"/>
                  <a:tailEnd type="none"/>
                </a:ln>
                <a:effectLst/>
              </p:spPr>
            </p:cxnSp>
            <p:cxnSp>
              <p:nvCxnSpPr>
                <p:cNvPr id="114" name="Straight Connector 113">
                  <a:extLst>
                    <a:ext uri="{FF2B5EF4-FFF2-40B4-BE49-F238E27FC236}">
                      <a16:creationId xmlns:a16="http://schemas.microsoft.com/office/drawing/2014/main" id="{4E61EBEE-465D-4472-839B-41A8F9D63FF7}"/>
                    </a:ext>
                  </a:extLst>
                </p:cNvPr>
                <p:cNvCxnSpPr/>
                <p:nvPr/>
              </p:nvCxnSpPr>
              <p:spPr>
                <a:xfrm>
                  <a:off x="1055138" y="5392959"/>
                  <a:ext cx="0" cy="274320"/>
                </a:xfrm>
                <a:prstGeom prst="line">
                  <a:avLst/>
                </a:prstGeom>
                <a:grpFill/>
                <a:ln w="6350" cap="flat" cmpd="sng" algn="ctr">
                  <a:solidFill>
                    <a:srgbClr val="969696"/>
                  </a:solidFill>
                  <a:prstDash val="solid"/>
                  <a:tailEnd type="none"/>
                </a:ln>
                <a:effectLst/>
              </p:spPr>
            </p:cxnSp>
            <p:cxnSp>
              <p:nvCxnSpPr>
                <p:cNvPr id="115" name="Straight Connector 114">
                  <a:extLst>
                    <a:ext uri="{FF2B5EF4-FFF2-40B4-BE49-F238E27FC236}">
                      <a16:creationId xmlns:a16="http://schemas.microsoft.com/office/drawing/2014/main" id="{7B87B72A-C77D-41A1-AF65-1539C6E48FA1}"/>
                    </a:ext>
                  </a:extLst>
                </p:cNvPr>
                <p:cNvCxnSpPr/>
                <p:nvPr/>
              </p:nvCxnSpPr>
              <p:spPr>
                <a:xfrm>
                  <a:off x="1094327" y="5392959"/>
                  <a:ext cx="0" cy="274320"/>
                </a:xfrm>
                <a:prstGeom prst="line">
                  <a:avLst/>
                </a:prstGeom>
                <a:grpFill/>
                <a:ln w="6350" cap="flat" cmpd="sng" algn="ctr">
                  <a:solidFill>
                    <a:srgbClr val="969696"/>
                  </a:solidFill>
                  <a:prstDash val="solid"/>
                  <a:tailEnd type="none"/>
                </a:ln>
                <a:effectLst/>
              </p:spPr>
            </p:cxnSp>
            <p:cxnSp>
              <p:nvCxnSpPr>
                <p:cNvPr id="116" name="Straight Connector 115">
                  <a:extLst>
                    <a:ext uri="{FF2B5EF4-FFF2-40B4-BE49-F238E27FC236}">
                      <a16:creationId xmlns:a16="http://schemas.microsoft.com/office/drawing/2014/main" id="{3C17025C-3D4A-474A-BCCE-F84A2D8C726B}"/>
                    </a:ext>
                  </a:extLst>
                </p:cNvPr>
                <p:cNvCxnSpPr/>
                <p:nvPr/>
              </p:nvCxnSpPr>
              <p:spPr>
                <a:xfrm>
                  <a:off x="1172705" y="5392959"/>
                  <a:ext cx="0" cy="274320"/>
                </a:xfrm>
                <a:prstGeom prst="line">
                  <a:avLst/>
                </a:prstGeom>
                <a:grpFill/>
                <a:ln w="6350" cap="flat" cmpd="sng" algn="ctr">
                  <a:solidFill>
                    <a:srgbClr val="969696"/>
                  </a:solidFill>
                  <a:prstDash val="solid"/>
                  <a:tailEnd type="none"/>
                </a:ln>
                <a:effectLst/>
              </p:spPr>
            </p:cxnSp>
            <p:cxnSp>
              <p:nvCxnSpPr>
                <p:cNvPr id="117" name="Straight Connector 116">
                  <a:extLst>
                    <a:ext uri="{FF2B5EF4-FFF2-40B4-BE49-F238E27FC236}">
                      <a16:creationId xmlns:a16="http://schemas.microsoft.com/office/drawing/2014/main" id="{331BD40B-7430-4720-A95E-057A1B7A5836}"/>
                    </a:ext>
                  </a:extLst>
                </p:cNvPr>
                <p:cNvCxnSpPr/>
                <p:nvPr/>
              </p:nvCxnSpPr>
              <p:spPr>
                <a:xfrm rot="5400000">
                  <a:off x="1074731" y="5294988"/>
                  <a:ext cx="0" cy="274320"/>
                </a:xfrm>
                <a:prstGeom prst="line">
                  <a:avLst/>
                </a:prstGeom>
                <a:grpFill/>
                <a:ln w="6350" cap="flat" cmpd="sng" algn="ctr">
                  <a:solidFill>
                    <a:srgbClr val="969696"/>
                  </a:solidFill>
                  <a:prstDash val="solid"/>
                  <a:tailEnd type="none"/>
                </a:ln>
                <a:effectLst/>
              </p:spPr>
            </p:cxnSp>
            <p:cxnSp>
              <p:nvCxnSpPr>
                <p:cNvPr id="118" name="Straight Connector 117">
                  <a:extLst>
                    <a:ext uri="{FF2B5EF4-FFF2-40B4-BE49-F238E27FC236}">
                      <a16:creationId xmlns:a16="http://schemas.microsoft.com/office/drawing/2014/main" id="{5D83379B-B708-49AC-8EE2-8C39ABB43A2A}"/>
                    </a:ext>
                  </a:extLst>
                </p:cNvPr>
                <p:cNvCxnSpPr/>
                <p:nvPr/>
              </p:nvCxnSpPr>
              <p:spPr>
                <a:xfrm rot="5400000">
                  <a:off x="1074731" y="5334177"/>
                  <a:ext cx="0" cy="274320"/>
                </a:xfrm>
                <a:prstGeom prst="line">
                  <a:avLst/>
                </a:prstGeom>
                <a:grpFill/>
                <a:ln w="6350" cap="flat" cmpd="sng" algn="ctr">
                  <a:solidFill>
                    <a:srgbClr val="969696"/>
                  </a:solidFill>
                  <a:prstDash val="solid"/>
                  <a:tailEnd type="none"/>
                </a:ln>
                <a:effectLst/>
              </p:spPr>
            </p:cxnSp>
            <p:cxnSp>
              <p:nvCxnSpPr>
                <p:cNvPr id="119" name="Straight Connector 118">
                  <a:extLst>
                    <a:ext uri="{FF2B5EF4-FFF2-40B4-BE49-F238E27FC236}">
                      <a16:creationId xmlns:a16="http://schemas.microsoft.com/office/drawing/2014/main" id="{A1DD8342-B441-4612-8800-79DE91157E0F}"/>
                    </a:ext>
                  </a:extLst>
                </p:cNvPr>
                <p:cNvCxnSpPr/>
                <p:nvPr/>
              </p:nvCxnSpPr>
              <p:spPr>
                <a:xfrm rot="5400000">
                  <a:off x="1074731" y="5451744"/>
                  <a:ext cx="0" cy="274320"/>
                </a:xfrm>
                <a:prstGeom prst="line">
                  <a:avLst/>
                </a:prstGeom>
                <a:grpFill/>
                <a:ln w="6350" cap="flat" cmpd="sng" algn="ctr">
                  <a:solidFill>
                    <a:srgbClr val="969696"/>
                  </a:solidFill>
                  <a:prstDash val="solid"/>
                  <a:tailEnd type="none"/>
                </a:ln>
                <a:effectLst/>
              </p:spPr>
            </p:cxnSp>
            <p:cxnSp>
              <p:nvCxnSpPr>
                <p:cNvPr id="120" name="Straight Connector 119">
                  <a:extLst>
                    <a:ext uri="{FF2B5EF4-FFF2-40B4-BE49-F238E27FC236}">
                      <a16:creationId xmlns:a16="http://schemas.microsoft.com/office/drawing/2014/main" id="{A64F83EA-DC3A-4F0D-B046-4DC7EFFFAE2C}"/>
                    </a:ext>
                  </a:extLst>
                </p:cNvPr>
                <p:cNvCxnSpPr/>
                <p:nvPr/>
              </p:nvCxnSpPr>
              <p:spPr>
                <a:xfrm rot="5400000">
                  <a:off x="1074731" y="5373366"/>
                  <a:ext cx="0" cy="274320"/>
                </a:xfrm>
                <a:prstGeom prst="line">
                  <a:avLst/>
                </a:prstGeom>
                <a:grpFill/>
                <a:ln w="6350" cap="flat" cmpd="sng" algn="ctr">
                  <a:solidFill>
                    <a:srgbClr val="969696"/>
                  </a:solidFill>
                  <a:prstDash val="solid"/>
                  <a:tailEnd type="none"/>
                </a:ln>
                <a:effectLst/>
              </p:spPr>
            </p:cxnSp>
            <p:cxnSp>
              <p:nvCxnSpPr>
                <p:cNvPr id="121" name="Straight Connector 120">
                  <a:extLst>
                    <a:ext uri="{FF2B5EF4-FFF2-40B4-BE49-F238E27FC236}">
                      <a16:creationId xmlns:a16="http://schemas.microsoft.com/office/drawing/2014/main" id="{D1F8BB5B-C688-4CDD-A2FB-632CFC199FED}"/>
                    </a:ext>
                  </a:extLst>
                </p:cNvPr>
                <p:cNvCxnSpPr/>
                <p:nvPr/>
              </p:nvCxnSpPr>
              <p:spPr>
                <a:xfrm rot="5400000">
                  <a:off x="1074731" y="5412555"/>
                  <a:ext cx="0" cy="274320"/>
                </a:xfrm>
                <a:prstGeom prst="line">
                  <a:avLst/>
                </a:prstGeom>
                <a:grpFill/>
                <a:ln w="6350" cap="flat" cmpd="sng" algn="ctr">
                  <a:solidFill>
                    <a:srgbClr val="969696"/>
                  </a:solidFill>
                  <a:prstDash val="solid"/>
                  <a:tailEnd type="none"/>
                </a:ln>
                <a:effectLst/>
              </p:spPr>
            </p:cxnSp>
            <p:cxnSp>
              <p:nvCxnSpPr>
                <p:cNvPr id="122" name="Straight Connector 121">
                  <a:extLst>
                    <a:ext uri="{FF2B5EF4-FFF2-40B4-BE49-F238E27FC236}">
                      <a16:creationId xmlns:a16="http://schemas.microsoft.com/office/drawing/2014/main" id="{C4BE8887-7D07-48E1-8401-9F22A7595B33}"/>
                    </a:ext>
                  </a:extLst>
                </p:cNvPr>
                <p:cNvCxnSpPr/>
                <p:nvPr/>
              </p:nvCxnSpPr>
              <p:spPr>
                <a:xfrm rot="5400000">
                  <a:off x="1074731" y="5490933"/>
                  <a:ext cx="0" cy="274320"/>
                </a:xfrm>
                <a:prstGeom prst="line">
                  <a:avLst/>
                </a:prstGeom>
                <a:grpFill/>
                <a:ln w="6350" cap="flat" cmpd="sng" algn="ctr">
                  <a:solidFill>
                    <a:srgbClr val="969696"/>
                  </a:solidFill>
                  <a:prstDash val="solid"/>
                  <a:tailEnd type="none"/>
                </a:ln>
                <a:effectLst/>
              </p:spPr>
            </p:cxnSp>
            <p:cxnSp>
              <p:nvCxnSpPr>
                <p:cNvPr id="123" name="Straight Connector 122">
                  <a:extLst>
                    <a:ext uri="{FF2B5EF4-FFF2-40B4-BE49-F238E27FC236}">
                      <a16:creationId xmlns:a16="http://schemas.microsoft.com/office/drawing/2014/main" id="{7293CEC6-138D-4E07-B0B1-486D467F34AC}"/>
                    </a:ext>
                  </a:extLst>
                </p:cNvPr>
                <p:cNvCxnSpPr/>
                <p:nvPr/>
              </p:nvCxnSpPr>
              <p:spPr>
                <a:xfrm flipH="1">
                  <a:off x="908558" y="5378322"/>
                  <a:ext cx="218770" cy="69424"/>
                </a:xfrm>
                <a:prstGeom prst="line">
                  <a:avLst/>
                </a:prstGeom>
                <a:grpFill/>
                <a:ln w="9525" cap="flat" cmpd="sng" algn="ctr">
                  <a:solidFill>
                    <a:srgbClr val="969696"/>
                  </a:solidFill>
                  <a:prstDash val="solid"/>
                </a:ln>
                <a:effectLst/>
              </p:spPr>
            </p:cxnSp>
            <p:cxnSp>
              <p:nvCxnSpPr>
                <p:cNvPr id="124" name="Straight Connector 123">
                  <a:extLst>
                    <a:ext uri="{FF2B5EF4-FFF2-40B4-BE49-F238E27FC236}">
                      <a16:creationId xmlns:a16="http://schemas.microsoft.com/office/drawing/2014/main" id="{2A9A6D79-7547-4BF1-84F4-ECC3B7C477FE}"/>
                    </a:ext>
                  </a:extLst>
                </p:cNvPr>
                <p:cNvCxnSpPr/>
                <p:nvPr/>
              </p:nvCxnSpPr>
              <p:spPr>
                <a:xfrm rot="15000000" flipH="1" flipV="1">
                  <a:off x="1098197" y="5559916"/>
                  <a:ext cx="96902" cy="61481"/>
                </a:xfrm>
                <a:prstGeom prst="line">
                  <a:avLst/>
                </a:prstGeom>
                <a:grpFill/>
                <a:ln w="9525" cap="flat" cmpd="sng" algn="ctr">
                  <a:solidFill>
                    <a:srgbClr val="969696"/>
                  </a:solidFill>
                  <a:prstDash val="solid"/>
                </a:ln>
                <a:effectLst/>
              </p:spPr>
            </p:cxnSp>
            <p:sp>
              <p:nvSpPr>
                <p:cNvPr id="125" name="Freeform 134">
                  <a:extLst>
                    <a:ext uri="{FF2B5EF4-FFF2-40B4-BE49-F238E27FC236}">
                      <a16:creationId xmlns:a16="http://schemas.microsoft.com/office/drawing/2014/main" id="{55CDBA55-E225-4342-BA7B-7D32C10F0B75}"/>
                    </a:ext>
                  </a:extLst>
                </p:cNvPr>
                <p:cNvSpPr/>
                <p:nvPr/>
              </p:nvSpPr>
              <p:spPr>
                <a:xfrm>
                  <a:off x="1044360" y="5438329"/>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126" name="Freeform 135">
                  <a:extLst>
                    <a:ext uri="{FF2B5EF4-FFF2-40B4-BE49-F238E27FC236}">
                      <a16:creationId xmlns:a16="http://schemas.microsoft.com/office/drawing/2014/main" id="{CCA8697E-F2C7-4E61-BF3A-9E4E83854D88}"/>
                    </a:ext>
                  </a:extLst>
                </p:cNvPr>
                <p:cNvSpPr/>
                <p:nvPr/>
              </p:nvSpPr>
              <p:spPr>
                <a:xfrm rot="2002373">
                  <a:off x="1037104" y="5560615"/>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127" name="Freeform 136">
                  <a:extLst>
                    <a:ext uri="{FF2B5EF4-FFF2-40B4-BE49-F238E27FC236}">
                      <a16:creationId xmlns:a16="http://schemas.microsoft.com/office/drawing/2014/main" id="{A34E77EF-72B4-4FBC-BFC0-1596A898F6C0}"/>
                    </a:ext>
                  </a:extLst>
                </p:cNvPr>
                <p:cNvSpPr/>
                <p:nvPr/>
              </p:nvSpPr>
              <p:spPr>
                <a:xfrm rot="18466249">
                  <a:off x="938258" y="5404901"/>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cxnSp>
              <p:nvCxnSpPr>
                <p:cNvPr id="128" name="Straight Connector 127">
                  <a:extLst>
                    <a:ext uri="{FF2B5EF4-FFF2-40B4-BE49-F238E27FC236}">
                      <a16:creationId xmlns:a16="http://schemas.microsoft.com/office/drawing/2014/main" id="{649ED900-A30A-4FA2-859B-8216F7C8BD77}"/>
                    </a:ext>
                  </a:extLst>
                </p:cNvPr>
                <p:cNvCxnSpPr/>
                <p:nvPr/>
              </p:nvCxnSpPr>
              <p:spPr>
                <a:xfrm flipH="1" flipV="1">
                  <a:off x="976539" y="5509221"/>
                  <a:ext cx="96902" cy="61481"/>
                </a:xfrm>
                <a:prstGeom prst="line">
                  <a:avLst/>
                </a:prstGeom>
                <a:grpFill/>
                <a:ln w="9525" cap="flat" cmpd="sng" algn="ctr">
                  <a:solidFill>
                    <a:srgbClr val="969696"/>
                  </a:solidFill>
                  <a:prstDash val="solid"/>
                </a:ln>
                <a:effectLst/>
              </p:spPr>
            </p:cxnSp>
          </p:grpSp>
          <p:grpSp>
            <p:nvGrpSpPr>
              <p:cNvPr id="54" name="Group 53">
                <a:extLst>
                  <a:ext uri="{FF2B5EF4-FFF2-40B4-BE49-F238E27FC236}">
                    <a16:creationId xmlns:a16="http://schemas.microsoft.com/office/drawing/2014/main" id="{5EDBEDB0-9F1C-48A5-81C2-9045A8556481}"/>
                  </a:ext>
                </a:extLst>
              </p:cNvPr>
              <p:cNvGrpSpPr/>
              <p:nvPr/>
            </p:nvGrpSpPr>
            <p:grpSpPr>
              <a:xfrm>
                <a:off x="674143" y="5447733"/>
                <a:ext cx="303333" cy="293679"/>
                <a:chOff x="908558" y="5378322"/>
                <a:chExt cx="303333" cy="293679"/>
              </a:xfrm>
              <a:solidFill>
                <a:srgbClr val="993300"/>
              </a:solidFill>
            </p:grpSpPr>
            <p:cxnSp>
              <p:nvCxnSpPr>
                <p:cNvPr id="93" name="Straight Connector 92">
                  <a:extLst>
                    <a:ext uri="{FF2B5EF4-FFF2-40B4-BE49-F238E27FC236}">
                      <a16:creationId xmlns:a16="http://schemas.microsoft.com/office/drawing/2014/main" id="{F98C45FA-81A2-4659-8B7A-CE5AE5725CCF}"/>
                    </a:ext>
                  </a:extLst>
                </p:cNvPr>
                <p:cNvCxnSpPr/>
                <p:nvPr/>
              </p:nvCxnSpPr>
              <p:spPr>
                <a:xfrm>
                  <a:off x="976760" y="5392959"/>
                  <a:ext cx="0" cy="274320"/>
                </a:xfrm>
                <a:prstGeom prst="line">
                  <a:avLst/>
                </a:prstGeom>
                <a:grpFill/>
                <a:ln w="6350" cap="flat" cmpd="sng" algn="ctr">
                  <a:solidFill>
                    <a:srgbClr val="969696"/>
                  </a:solidFill>
                  <a:prstDash val="solid"/>
                  <a:tailEnd type="none"/>
                </a:ln>
                <a:effectLst/>
              </p:spPr>
            </p:cxnSp>
            <p:cxnSp>
              <p:nvCxnSpPr>
                <p:cNvPr id="94" name="Straight Connector 93">
                  <a:extLst>
                    <a:ext uri="{FF2B5EF4-FFF2-40B4-BE49-F238E27FC236}">
                      <a16:creationId xmlns:a16="http://schemas.microsoft.com/office/drawing/2014/main" id="{FC2171AA-16E1-4DDC-BAD9-C50CCBD75C5D}"/>
                    </a:ext>
                  </a:extLst>
                </p:cNvPr>
                <p:cNvCxnSpPr/>
                <p:nvPr/>
              </p:nvCxnSpPr>
              <p:spPr>
                <a:xfrm>
                  <a:off x="1015949" y="5392959"/>
                  <a:ext cx="0" cy="274320"/>
                </a:xfrm>
                <a:prstGeom prst="line">
                  <a:avLst/>
                </a:prstGeom>
                <a:grpFill/>
                <a:ln w="6350" cap="flat" cmpd="sng" algn="ctr">
                  <a:solidFill>
                    <a:srgbClr val="969696"/>
                  </a:solidFill>
                  <a:prstDash val="solid"/>
                  <a:tailEnd type="none"/>
                </a:ln>
                <a:effectLst/>
              </p:spPr>
            </p:cxnSp>
            <p:cxnSp>
              <p:nvCxnSpPr>
                <p:cNvPr id="95" name="Straight Connector 94">
                  <a:extLst>
                    <a:ext uri="{FF2B5EF4-FFF2-40B4-BE49-F238E27FC236}">
                      <a16:creationId xmlns:a16="http://schemas.microsoft.com/office/drawing/2014/main" id="{7E9E81E4-9C15-40E4-B3D1-CF9FECE6A367}"/>
                    </a:ext>
                  </a:extLst>
                </p:cNvPr>
                <p:cNvCxnSpPr/>
                <p:nvPr/>
              </p:nvCxnSpPr>
              <p:spPr>
                <a:xfrm>
                  <a:off x="1133516" y="5392959"/>
                  <a:ext cx="0" cy="274320"/>
                </a:xfrm>
                <a:prstGeom prst="line">
                  <a:avLst/>
                </a:prstGeom>
                <a:grpFill/>
                <a:ln w="6350" cap="flat" cmpd="sng" algn="ctr">
                  <a:solidFill>
                    <a:srgbClr val="969696"/>
                  </a:solidFill>
                  <a:prstDash val="solid"/>
                  <a:tailEnd type="none"/>
                </a:ln>
                <a:effectLst/>
              </p:spPr>
            </p:cxnSp>
            <p:cxnSp>
              <p:nvCxnSpPr>
                <p:cNvPr id="96" name="Straight Connector 95">
                  <a:extLst>
                    <a:ext uri="{FF2B5EF4-FFF2-40B4-BE49-F238E27FC236}">
                      <a16:creationId xmlns:a16="http://schemas.microsoft.com/office/drawing/2014/main" id="{2DB83745-0A2A-4DAC-9226-47696E505721}"/>
                    </a:ext>
                  </a:extLst>
                </p:cNvPr>
                <p:cNvCxnSpPr/>
                <p:nvPr/>
              </p:nvCxnSpPr>
              <p:spPr>
                <a:xfrm>
                  <a:off x="1055138" y="5392959"/>
                  <a:ext cx="0" cy="274320"/>
                </a:xfrm>
                <a:prstGeom prst="line">
                  <a:avLst/>
                </a:prstGeom>
                <a:grpFill/>
                <a:ln w="6350" cap="flat" cmpd="sng" algn="ctr">
                  <a:solidFill>
                    <a:srgbClr val="969696"/>
                  </a:solidFill>
                  <a:prstDash val="solid"/>
                  <a:tailEnd type="none"/>
                </a:ln>
                <a:effectLst/>
              </p:spPr>
            </p:cxnSp>
            <p:cxnSp>
              <p:nvCxnSpPr>
                <p:cNvPr id="97" name="Straight Connector 96">
                  <a:extLst>
                    <a:ext uri="{FF2B5EF4-FFF2-40B4-BE49-F238E27FC236}">
                      <a16:creationId xmlns:a16="http://schemas.microsoft.com/office/drawing/2014/main" id="{A7B87454-6CAD-4704-B088-195F303E0816}"/>
                    </a:ext>
                  </a:extLst>
                </p:cNvPr>
                <p:cNvCxnSpPr/>
                <p:nvPr/>
              </p:nvCxnSpPr>
              <p:spPr>
                <a:xfrm>
                  <a:off x="1094327" y="5392959"/>
                  <a:ext cx="0" cy="274320"/>
                </a:xfrm>
                <a:prstGeom prst="line">
                  <a:avLst/>
                </a:prstGeom>
                <a:grpFill/>
                <a:ln w="6350" cap="flat" cmpd="sng" algn="ctr">
                  <a:solidFill>
                    <a:srgbClr val="969696"/>
                  </a:solidFill>
                  <a:prstDash val="solid"/>
                  <a:tailEnd type="none"/>
                </a:ln>
                <a:effectLst/>
              </p:spPr>
            </p:cxnSp>
            <p:cxnSp>
              <p:nvCxnSpPr>
                <p:cNvPr id="98" name="Straight Connector 97">
                  <a:extLst>
                    <a:ext uri="{FF2B5EF4-FFF2-40B4-BE49-F238E27FC236}">
                      <a16:creationId xmlns:a16="http://schemas.microsoft.com/office/drawing/2014/main" id="{132E4828-5B76-4412-8E4D-DBBE6EBD5C02}"/>
                    </a:ext>
                  </a:extLst>
                </p:cNvPr>
                <p:cNvCxnSpPr/>
                <p:nvPr/>
              </p:nvCxnSpPr>
              <p:spPr>
                <a:xfrm>
                  <a:off x="1172705" y="5392959"/>
                  <a:ext cx="0" cy="274320"/>
                </a:xfrm>
                <a:prstGeom prst="line">
                  <a:avLst/>
                </a:prstGeom>
                <a:grpFill/>
                <a:ln w="6350" cap="flat" cmpd="sng" algn="ctr">
                  <a:solidFill>
                    <a:srgbClr val="969696"/>
                  </a:solidFill>
                  <a:prstDash val="solid"/>
                  <a:tailEnd type="none"/>
                </a:ln>
                <a:effectLst/>
              </p:spPr>
            </p:cxnSp>
            <p:cxnSp>
              <p:nvCxnSpPr>
                <p:cNvPr id="99" name="Straight Connector 98">
                  <a:extLst>
                    <a:ext uri="{FF2B5EF4-FFF2-40B4-BE49-F238E27FC236}">
                      <a16:creationId xmlns:a16="http://schemas.microsoft.com/office/drawing/2014/main" id="{367D96CC-B0BB-4B96-9323-25B8C96A609F}"/>
                    </a:ext>
                  </a:extLst>
                </p:cNvPr>
                <p:cNvCxnSpPr/>
                <p:nvPr/>
              </p:nvCxnSpPr>
              <p:spPr>
                <a:xfrm rot="5400000">
                  <a:off x="1074731" y="5294988"/>
                  <a:ext cx="0" cy="274320"/>
                </a:xfrm>
                <a:prstGeom prst="line">
                  <a:avLst/>
                </a:prstGeom>
                <a:grpFill/>
                <a:ln w="6350" cap="flat" cmpd="sng" algn="ctr">
                  <a:solidFill>
                    <a:srgbClr val="969696"/>
                  </a:solidFill>
                  <a:prstDash val="solid"/>
                  <a:tailEnd type="none"/>
                </a:ln>
                <a:effectLst/>
              </p:spPr>
            </p:cxnSp>
            <p:cxnSp>
              <p:nvCxnSpPr>
                <p:cNvPr id="100" name="Straight Connector 99">
                  <a:extLst>
                    <a:ext uri="{FF2B5EF4-FFF2-40B4-BE49-F238E27FC236}">
                      <a16:creationId xmlns:a16="http://schemas.microsoft.com/office/drawing/2014/main" id="{39A02A01-E5C2-43A5-893C-FEC573327EBA}"/>
                    </a:ext>
                  </a:extLst>
                </p:cNvPr>
                <p:cNvCxnSpPr/>
                <p:nvPr/>
              </p:nvCxnSpPr>
              <p:spPr>
                <a:xfrm rot="5400000">
                  <a:off x="1074731" y="5334177"/>
                  <a:ext cx="0" cy="274320"/>
                </a:xfrm>
                <a:prstGeom prst="line">
                  <a:avLst/>
                </a:prstGeom>
                <a:grpFill/>
                <a:ln w="6350" cap="flat" cmpd="sng" algn="ctr">
                  <a:solidFill>
                    <a:srgbClr val="969696"/>
                  </a:solidFill>
                  <a:prstDash val="solid"/>
                  <a:tailEnd type="none"/>
                </a:ln>
                <a:effectLst/>
              </p:spPr>
            </p:cxnSp>
            <p:cxnSp>
              <p:nvCxnSpPr>
                <p:cNvPr id="101" name="Straight Connector 100">
                  <a:extLst>
                    <a:ext uri="{FF2B5EF4-FFF2-40B4-BE49-F238E27FC236}">
                      <a16:creationId xmlns:a16="http://schemas.microsoft.com/office/drawing/2014/main" id="{DD434668-BCA4-4F63-849C-22406209552A}"/>
                    </a:ext>
                  </a:extLst>
                </p:cNvPr>
                <p:cNvCxnSpPr/>
                <p:nvPr/>
              </p:nvCxnSpPr>
              <p:spPr>
                <a:xfrm rot="5400000">
                  <a:off x="1074731" y="5451744"/>
                  <a:ext cx="0" cy="274320"/>
                </a:xfrm>
                <a:prstGeom prst="line">
                  <a:avLst/>
                </a:prstGeom>
                <a:grpFill/>
                <a:ln w="6350" cap="flat" cmpd="sng" algn="ctr">
                  <a:solidFill>
                    <a:srgbClr val="969696"/>
                  </a:solidFill>
                  <a:prstDash val="solid"/>
                  <a:tailEnd type="none"/>
                </a:ln>
                <a:effectLst/>
              </p:spPr>
            </p:cxnSp>
            <p:cxnSp>
              <p:nvCxnSpPr>
                <p:cNvPr id="102" name="Straight Connector 101">
                  <a:extLst>
                    <a:ext uri="{FF2B5EF4-FFF2-40B4-BE49-F238E27FC236}">
                      <a16:creationId xmlns:a16="http://schemas.microsoft.com/office/drawing/2014/main" id="{394B21AD-A2A9-413A-BAF4-FFEE7E1978E6}"/>
                    </a:ext>
                  </a:extLst>
                </p:cNvPr>
                <p:cNvCxnSpPr/>
                <p:nvPr/>
              </p:nvCxnSpPr>
              <p:spPr>
                <a:xfrm rot="5400000">
                  <a:off x="1074731" y="5373366"/>
                  <a:ext cx="0" cy="274320"/>
                </a:xfrm>
                <a:prstGeom prst="line">
                  <a:avLst/>
                </a:prstGeom>
                <a:grpFill/>
                <a:ln w="6350" cap="flat" cmpd="sng" algn="ctr">
                  <a:solidFill>
                    <a:srgbClr val="969696"/>
                  </a:solidFill>
                  <a:prstDash val="solid"/>
                  <a:tailEnd type="none"/>
                </a:ln>
                <a:effectLst/>
              </p:spPr>
            </p:cxnSp>
            <p:cxnSp>
              <p:nvCxnSpPr>
                <p:cNvPr id="103" name="Straight Connector 102">
                  <a:extLst>
                    <a:ext uri="{FF2B5EF4-FFF2-40B4-BE49-F238E27FC236}">
                      <a16:creationId xmlns:a16="http://schemas.microsoft.com/office/drawing/2014/main" id="{2DCD6A2F-5C34-4B71-A829-C826C313A531}"/>
                    </a:ext>
                  </a:extLst>
                </p:cNvPr>
                <p:cNvCxnSpPr/>
                <p:nvPr/>
              </p:nvCxnSpPr>
              <p:spPr>
                <a:xfrm rot="5400000">
                  <a:off x="1074731" y="5412555"/>
                  <a:ext cx="0" cy="274320"/>
                </a:xfrm>
                <a:prstGeom prst="line">
                  <a:avLst/>
                </a:prstGeom>
                <a:grpFill/>
                <a:ln w="6350" cap="flat" cmpd="sng" algn="ctr">
                  <a:solidFill>
                    <a:srgbClr val="969696"/>
                  </a:solidFill>
                  <a:prstDash val="solid"/>
                  <a:tailEnd type="none"/>
                </a:ln>
                <a:effectLst/>
              </p:spPr>
            </p:cxnSp>
            <p:cxnSp>
              <p:nvCxnSpPr>
                <p:cNvPr id="104" name="Straight Connector 103">
                  <a:extLst>
                    <a:ext uri="{FF2B5EF4-FFF2-40B4-BE49-F238E27FC236}">
                      <a16:creationId xmlns:a16="http://schemas.microsoft.com/office/drawing/2014/main" id="{2DC0DE47-35D5-4306-8E6F-BCFF1DC588F2}"/>
                    </a:ext>
                  </a:extLst>
                </p:cNvPr>
                <p:cNvCxnSpPr/>
                <p:nvPr/>
              </p:nvCxnSpPr>
              <p:spPr>
                <a:xfrm rot="5400000">
                  <a:off x="1074731" y="5490933"/>
                  <a:ext cx="0" cy="274320"/>
                </a:xfrm>
                <a:prstGeom prst="line">
                  <a:avLst/>
                </a:prstGeom>
                <a:grpFill/>
                <a:ln w="6350" cap="flat" cmpd="sng" algn="ctr">
                  <a:solidFill>
                    <a:srgbClr val="969696"/>
                  </a:solidFill>
                  <a:prstDash val="solid"/>
                  <a:tailEnd type="none"/>
                </a:ln>
                <a:effectLst/>
              </p:spPr>
            </p:cxnSp>
            <p:cxnSp>
              <p:nvCxnSpPr>
                <p:cNvPr id="105" name="Straight Connector 104">
                  <a:extLst>
                    <a:ext uri="{FF2B5EF4-FFF2-40B4-BE49-F238E27FC236}">
                      <a16:creationId xmlns:a16="http://schemas.microsoft.com/office/drawing/2014/main" id="{52289428-D9D5-403E-90CF-AF8DD4DAD747}"/>
                    </a:ext>
                  </a:extLst>
                </p:cNvPr>
                <p:cNvCxnSpPr/>
                <p:nvPr/>
              </p:nvCxnSpPr>
              <p:spPr>
                <a:xfrm flipH="1">
                  <a:off x="908558" y="5378322"/>
                  <a:ext cx="218770" cy="69424"/>
                </a:xfrm>
                <a:prstGeom prst="line">
                  <a:avLst/>
                </a:prstGeom>
                <a:grpFill/>
                <a:ln w="9525" cap="flat" cmpd="sng" algn="ctr">
                  <a:solidFill>
                    <a:srgbClr val="969696"/>
                  </a:solidFill>
                  <a:prstDash val="solid"/>
                </a:ln>
                <a:effectLst/>
              </p:spPr>
            </p:cxnSp>
            <p:cxnSp>
              <p:nvCxnSpPr>
                <p:cNvPr id="106" name="Straight Connector 105">
                  <a:extLst>
                    <a:ext uri="{FF2B5EF4-FFF2-40B4-BE49-F238E27FC236}">
                      <a16:creationId xmlns:a16="http://schemas.microsoft.com/office/drawing/2014/main" id="{8A507A6B-BD76-4EDF-A75F-2E2B2B01E8C0}"/>
                    </a:ext>
                  </a:extLst>
                </p:cNvPr>
                <p:cNvCxnSpPr/>
                <p:nvPr/>
              </p:nvCxnSpPr>
              <p:spPr>
                <a:xfrm rot="15000000" flipH="1" flipV="1">
                  <a:off x="1098197" y="5559916"/>
                  <a:ext cx="96902" cy="61481"/>
                </a:xfrm>
                <a:prstGeom prst="line">
                  <a:avLst/>
                </a:prstGeom>
                <a:grpFill/>
                <a:ln w="9525" cap="flat" cmpd="sng" algn="ctr">
                  <a:solidFill>
                    <a:srgbClr val="969696"/>
                  </a:solidFill>
                  <a:prstDash val="solid"/>
                </a:ln>
                <a:effectLst/>
              </p:spPr>
            </p:cxnSp>
            <p:sp>
              <p:nvSpPr>
                <p:cNvPr id="107" name="Freeform 116">
                  <a:extLst>
                    <a:ext uri="{FF2B5EF4-FFF2-40B4-BE49-F238E27FC236}">
                      <a16:creationId xmlns:a16="http://schemas.microsoft.com/office/drawing/2014/main" id="{6EF2E0C4-9461-4CD6-B8A8-A1C7958E8CA2}"/>
                    </a:ext>
                  </a:extLst>
                </p:cNvPr>
                <p:cNvSpPr/>
                <p:nvPr/>
              </p:nvSpPr>
              <p:spPr>
                <a:xfrm>
                  <a:off x="1044360" y="5438329"/>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108" name="Freeform 117">
                  <a:extLst>
                    <a:ext uri="{FF2B5EF4-FFF2-40B4-BE49-F238E27FC236}">
                      <a16:creationId xmlns:a16="http://schemas.microsoft.com/office/drawing/2014/main" id="{4BFB5D1B-FAE4-4987-B163-384FDA3CCD16}"/>
                    </a:ext>
                  </a:extLst>
                </p:cNvPr>
                <p:cNvSpPr/>
                <p:nvPr/>
              </p:nvSpPr>
              <p:spPr>
                <a:xfrm rot="2002373">
                  <a:off x="1037104" y="5560615"/>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109" name="Freeform 118">
                  <a:extLst>
                    <a:ext uri="{FF2B5EF4-FFF2-40B4-BE49-F238E27FC236}">
                      <a16:creationId xmlns:a16="http://schemas.microsoft.com/office/drawing/2014/main" id="{6FCE74F8-7864-4995-B778-6CD8FE2D4146}"/>
                    </a:ext>
                  </a:extLst>
                </p:cNvPr>
                <p:cNvSpPr/>
                <p:nvPr/>
              </p:nvSpPr>
              <p:spPr>
                <a:xfrm rot="18466249">
                  <a:off x="938258" y="5404901"/>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cxnSp>
              <p:nvCxnSpPr>
                <p:cNvPr id="110" name="Straight Connector 109">
                  <a:extLst>
                    <a:ext uri="{FF2B5EF4-FFF2-40B4-BE49-F238E27FC236}">
                      <a16:creationId xmlns:a16="http://schemas.microsoft.com/office/drawing/2014/main" id="{C7D62C9E-3D51-4094-BC0D-B08F4B776325}"/>
                    </a:ext>
                  </a:extLst>
                </p:cNvPr>
                <p:cNvCxnSpPr/>
                <p:nvPr/>
              </p:nvCxnSpPr>
              <p:spPr>
                <a:xfrm flipH="1" flipV="1">
                  <a:off x="976539" y="5509221"/>
                  <a:ext cx="96902" cy="61481"/>
                </a:xfrm>
                <a:prstGeom prst="line">
                  <a:avLst/>
                </a:prstGeom>
                <a:grpFill/>
                <a:ln w="9525" cap="flat" cmpd="sng" algn="ctr">
                  <a:solidFill>
                    <a:srgbClr val="969696"/>
                  </a:solidFill>
                  <a:prstDash val="solid"/>
                </a:ln>
                <a:effectLst/>
              </p:spPr>
            </p:cxnSp>
          </p:grpSp>
          <p:grpSp>
            <p:nvGrpSpPr>
              <p:cNvPr id="55" name="Group 54">
                <a:extLst>
                  <a:ext uri="{FF2B5EF4-FFF2-40B4-BE49-F238E27FC236}">
                    <a16:creationId xmlns:a16="http://schemas.microsoft.com/office/drawing/2014/main" id="{16AE3F3D-E3AC-43C5-AA32-6C4EA66B5614}"/>
                  </a:ext>
                </a:extLst>
              </p:cNvPr>
              <p:cNvGrpSpPr/>
              <p:nvPr/>
            </p:nvGrpSpPr>
            <p:grpSpPr>
              <a:xfrm rot="1917857">
                <a:off x="736121" y="5247649"/>
                <a:ext cx="303333" cy="293679"/>
                <a:chOff x="908558" y="5378322"/>
                <a:chExt cx="303333" cy="293679"/>
              </a:xfrm>
              <a:solidFill>
                <a:srgbClr val="993300"/>
              </a:solidFill>
            </p:grpSpPr>
            <p:cxnSp>
              <p:nvCxnSpPr>
                <p:cNvPr id="75" name="Straight Connector 74">
                  <a:extLst>
                    <a:ext uri="{FF2B5EF4-FFF2-40B4-BE49-F238E27FC236}">
                      <a16:creationId xmlns:a16="http://schemas.microsoft.com/office/drawing/2014/main" id="{1A58CFE2-54AD-4546-BFA2-17AD88DBC37B}"/>
                    </a:ext>
                  </a:extLst>
                </p:cNvPr>
                <p:cNvCxnSpPr/>
                <p:nvPr/>
              </p:nvCxnSpPr>
              <p:spPr>
                <a:xfrm>
                  <a:off x="976760" y="5392959"/>
                  <a:ext cx="0" cy="274320"/>
                </a:xfrm>
                <a:prstGeom prst="line">
                  <a:avLst/>
                </a:prstGeom>
                <a:grpFill/>
                <a:ln w="6350" cap="flat" cmpd="sng" algn="ctr">
                  <a:solidFill>
                    <a:srgbClr val="969696"/>
                  </a:solidFill>
                  <a:prstDash val="solid"/>
                  <a:tailEnd type="none"/>
                </a:ln>
                <a:effectLst/>
              </p:spPr>
            </p:cxnSp>
            <p:cxnSp>
              <p:nvCxnSpPr>
                <p:cNvPr id="76" name="Straight Connector 75">
                  <a:extLst>
                    <a:ext uri="{FF2B5EF4-FFF2-40B4-BE49-F238E27FC236}">
                      <a16:creationId xmlns:a16="http://schemas.microsoft.com/office/drawing/2014/main" id="{98CAF58C-59D6-4C57-826D-D9653F3233C5}"/>
                    </a:ext>
                  </a:extLst>
                </p:cNvPr>
                <p:cNvCxnSpPr/>
                <p:nvPr/>
              </p:nvCxnSpPr>
              <p:spPr>
                <a:xfrm>
                  <a:off x="1015949" y="5392959"/>
                  <a:ext cx="0" cy="274320"/>
                </a:xfrm>
                <a:prstGeom prst="line">
                  <a:avLst/>
                </a:prstGeom>
                <a:grpFill/>
                <a:ln w="6350" cap="flat" cmpd="sng" algn="ctr">
                  <a:solidFill>
                    <a:srgbClr val="969696"/>
                  </a:solidFill>
                  <a:prstDash val="solid"/>
                  <a:tailEnd type="none"/>
                </a:ln>
                <a:effectLst/>
              </p:spPr>
            </p:cxnSp>
            <p:cxnSp>
              <p:nvCxnSpPr>
                <p:cNvPr id="77" name="Straight Connector 76">
                  <a:extLst>
                    <a:ext uri="{FF2B5EF4-FFF2-40B4-BE49-F238E27FC236}">
                      <a16:creationId xmlns:a16="http://schemas.microsoft.com/office/drawing/2014/main" id="{D8EAA3F9-4D17-4307-B5CE-19BC78CA77DB}"/>
                    </a:ext>
                  </a:extLst>
                </p:cNvPr>
                <p:cNvCxnSpPr/>
                <p:nvPr/>
              </p:nvCxnSpPr>
              <p:spPr>
                <a:xfrm>
                  <a:off x="1133516" y="5392959"/>
                  <a:ext cx="0" cy="274320"/>
                </a:xfrm>
                <a:prstGeom prst="line">
                  <a:avLst/>
                </a:prstGeom>
                <a:grpFill/>
                <a:ln w="6350" cap="flat" cmpd="sng" algn="ctr">
                  <a:solidFill>
                    <a:srgbClr val="969696"/>
                  </a:solidFill>
                  <a:prstDash val="solid"/>
                  <a:tailEnd type="none"/>
                </a:ln>
                <a:effectLst/>
              </p:spPr>
            </p:cxnSp>
            <p:cxnSp>
              <p:nvCxnSpPr>
                <p:cNvPr id="78" name="Straight Connector 77">
                  <a:extLst>
                    <a:ext uri="{FF2B5EF4-FFF2-40B4-BE49-F238E27FC236}">
                      <a16:creationId xmlns:a16="http://schemas.microsoft.com/office/drawing/2014/main" id="{F0D9D94F-CF5E-45E4-B493-0D825C70A28F}"/>
                    </a:ext>
                  </a:extLst>
                </p:cNvPr>
                <p:cNvCxnSpPr/>
                <p:nvPr/>
              </p:nvCxnSpPr>
              <p:spPr>
                <a:xfrm>
                  <a:off x="1055138" y="5392959"/>
                  <a:ext cx="0" cy="274320"/>
                </a:xfrm>
                <a:prstGeom prst="line">
                  <a:avLst/>
                </a:prstGeom>
                <a:grpFill/>
                <a:ln w="6350" cap="flat" cmpd="sng" algn="ctr">
                  <a:solidFill>
                    <a:srgbClr val="969696"/>
                  </a:solidFill>
                  <a:prstDash val="solid"/>
                  <a:tailEnd type="none"/>
                </a:ln>
                <a:effectLst/>
              </p:spPr>
            </p:cxnSp>
            <p:cxnSp>
              <p:nvCxnSpPr>
                <p:cNvPr id="79" name="Straight Connector 78">
                  <a:extLst>
                    <a:ext uri="{FF2B5EF4-FFF2-40B4-BE49-F238E27FC236}">
                      <a16:creationId xmlns:a16="http://schemas.microsoft.com/office/drawing/2014/main" id="{792E2BC0-5701-4BCE-8617-C53EC75B2F9A}"/>
                    </a:ext>
                  </a:extLst>
                </p:cNvPr>
                <p:cNvCxnSpPr/>
                <p:nvPr/>
              </p:nvCxnSpPr>
              <p:spPr>
                <a:xfrm>
                  <a:off x="1094327" y="5392959"/>
                  <a:ext cx="0" cy="274320"/>
                </a:xfrm>
                <a:prstGeom prst="line">
                  <a:avLst/>
                </a:prstGeom>
                <a:grpFill/>
                <a:ln w="6350" cap="flat" cmpd="sng" algn="ctr">
                  <a:solidFill>
                    <a:srgbClr val="969696"/>
                  </a:solidFill>
                  <a:prstDash val="solid"/>
                  <a:tailEnd type="none"/>
                </a:ln>
                <a:effectLst/>
              </p:spPr>
            </p:cxnSp>
            <p:cxnSp>
              <p:nvCxnSpPr>
                <p:cNvPr id="80" name="Straight Connector 79">
                  <a:extLst>
                    <a:ext uri="{FF2B5EF4-FFF2-40B4-BE49-F238E27FC236}">
                      <a16:creationId xmlns:a16="http://schemas.microsoft.com/office/drawing/2014/main" id="{B7690C0C-7F5C-42BA-B171-C743EC840292}"/>
                    </a:ext>
                  </a:extLst>
                </p:cNvPr>
                <p:cNvCxnSpPr/>
                <p:nvPr/>
              </p:nvCxnSpPr>
              <p:spPr>
                <a:xfrm>
                  <a:off x="1172705" y="5392959"/>
                  <a:ext cx="0" cy="274320"/>
                </a:xfrm>
                <a:prstGeom prst="line">
                  <a:avLst/>
                </a:prstGeom>
                <a:grpFill/>
                <a:ln w="6350" cap="flat" cmpd="sng" algn="ctr">
                  <a:solidFill>
                    <a:srgbClr val="969696"/>
                  </a:solidFill>
                  <a:prstDash val="solid"/>
                  <a:tailEnd type="none"/>
                </a:ln>
                <a:effectLst/>
              </p:spPr>
            </p:cxnSp>
            <p:cxnSp>
              <p:nvCxnSpPr>
                <p:cNvPr id="81" name="Straight Connector 80">
                  <a:extLst>
                    <a:ext uri="{FF2B5EF4-FFF2-40B4-BE49-F238E27FC236}">
                      <a16:creationId xmlns:a16="http://schemas.microsoft.com/office/drawing/2014/main" id="{BAB97028-E366-4D68-91C4-7191AEDC6F45}"/>
                    </a:ext>
                  </a:extLst>
                </p:cNvPr>
                <p:cNvCxnSpPr/>
                <p:nvPr/>
              </p:nvCxnSpPr>
              <p:spPr>
                <a:xfrm rot="5400000">
                  <a:off x="1074731" y="5294988"/>
                  <a:ext cx="0" cy="274320"/>
                </a:xfrm>
                <a:prstGeom prst="line">
                  <a:avLst/>
                </a:prstGeom>
                <a:grpFill/>
                <a:ln w="6350" cap="flat" cmpd="sng" algn="ctr">
                  <a:solidFill>
                    <a:srgbClr val="969696"/>
                  </a:solidFill>
                  <a:prstDash val="solid"/>
                  <a:tailEnd type="none"/>
                </a:ln>
                <a:effectLst/>
              </p:spPr>
            </p:cxnSp>
            <p:cxnSp>
              <p:nvCxnSpPr>
                <p:cNvPr id="82" name="Straight Connector 81">
                  <a:extLst>
                    <a:ext uri="{FF2B5EF4-FFF2-40B4-BE49-F238E27FC236}">
                      <a16:creationId xmlns:a16="http://schemas.microsoft.com/office/drawing/2014/main" id="{57AD8DC3-027F-4330-9E24-651A78B9C6D4}"/>
                    </a:ext>
                  </a:extLst>
                </p:cNvPr>
                <p:cNvCxnSpPr/>
                <p:nvPr/>
              </p:nvCxnSpPr>
              <p:spPr>
                <a:xfrm rot="5400000">
                  <a:off x="1074731" y="5334177"/>
                  <a:ext cx="0" cy="274320"/>
                </a:xfrm>
                <a:prstGeom prst="line">
                  <a:avLst/>
                </a:prstGeom>
                <a:grpFill/>
                <a:ln w="6350" cap="flat" cmpd="sng" algn="ctr">
                  <a:solidFill>
                    <a:srgbClr val="969696"/>
                  </a:solidFill>
                  <a:prstDash val="solid"/>
                  <a:tailEnd type="none"/>
                </a:ln>
                <a:effectLst/>
              </p:spPr>
            </p:cxnSp>
            <p:cxnSp>
              <p:nvCxnSpPr>
                <p:cNvPr id="83" name="Straight Connector 82">
                  <a:extLst>
                    <a:ext uri="{FF2B5EF4-FFF2-40B4-BE49-F238E27FC236}">
                      <a16:creationId xmlns:a16="http://schemas.microsoft.com/office/drawing/2014/main" id="{8BCF1E05-B05F-47BD-A2C4-9196641944C0}"/>
                    </a:ext>
                  </a:extLst>
                </p:cNvPr>
                <p:cNvCxnSpPr/>
                <p:nvPr/>
              </p:nvCxnSpPr>
              <p:spPr>
                <a:xfrm rot="5400000">
                  <a:off x="1074731" y="5451744"/>
                  <a:ext cx="0" cy="274320"/>
                </a:xfrm>
                <a:prstGeom prst="line">
                  <a:avLst/>
                </a:prstGeom>
                <a:grpFill/>
                <a:ln w="6350" cap="flat" cmpd="sng" algn="ctr">
                  <a:solidFill>
                    <a:srgbClr val="969696"/>
                  </a:solidFill>
                  <a:prstDash val="solid"/>
                  <a:tailEnd type="none"/>
                </a:ln>
                <a:effectLst/>
              </p:spPr>
            </p:cxnSp>
            <p:cxnSp>
              <p:nvCxnSpPr>
                <p:cNvPr id="84" name="Straight Connector 83">
                  <a:extLst>
                    <a:ext uri="{FF2B5EF4-FFF2-40B4-BE49-F238E27FC236}">
                      <a16:creationId xmlns:a16="http://schemas.microsoft.com/office/drawing/2014/main" id="{707ECB10-9B7D-4ADC-ADDE-CC71BC054E47}"/>
                    </a:ext>
                  </a:extLst>
                </p:cNvPr>
                <p:cNvCxnSpPr/>
                <p:nvPr/>
              </p:nvCxnSpPr>
              <p:spPr>
                <a:xfrm rot="5400000">
                  <a:off x="1074731" y="5373366"/>
                  <a:ext cx="0" cy="274320"/>
                </a:xfrm>
                <a:prstGeom prst="line">
                  <a:avLst/>
                </a:prstGeom>
                <a:grpFill/>
                <a:ln w="6350" cap="flat" cmpd="sng" algn="ctr">
                  <a:solidFill>
                    <a:srgbClr val="969696"/>
                  </a:solidFill>
                  <a:prstDash val="solid"/>
                  <a:tailEnd type="none"/>
                </a:ln>
                <a:effectLst/>
              </p:spPr>
            </p:cxnSp>
            <p:cxnSp>
              <p:nvCxnSpPr>
                <p:cNvPr id="85" name="Straight Connector 84">
                  <a:extLst>
                    <a:ext uri="{FF2B5EF4-FFF2-40B4-BE49-F238E27FC236}">
                      <a16:creationId xmlns:a16="http://schemas.microsoft.com/office/drawing/2014/main" id="{30657672-B401-49A9-974D-1E536C0F6838}"/>
                    </a:ext>
                  </a:extLst>
                </p:cNvPr>
                <p:cNvCxnSpPr/>
                <p:nvPr/>
              </p:nvCxnSpPr>
              <p:spPr>
                <a:xfrm rot="5400000">
                  <a:off x="1074731" y="5412555"/>
                  <a:ext cx="0" cy="274320"/>
                </a:xfrm>
                <a:prstGeom prst="line">
                  <a:avLst/>
                </a:prstGeom>
                <a:grpFill/>
                <a:ln w="6350" cap="flat" cmpd="sng" algn="ctr">
                  <a:solidFill>
                    <a:srgbClr val="969696"/>
                  </a:solidFill>
                  <a:prstDash val="solid"/>
                  <a:tailEnd type="none"/>
                </a:ln>
                <a:effectLst/>
              </p:spPr>
            </p:cxnSp>
            <p:cxnSp>
              <p:nvCxnSpPr>
                <p:cNvPr id="86" name="Straight Connector 85">
                  <a:extLst>
                    <a:ext uri="{FF2B5EF4-FFF2-40B4-BE49-F238E27FC236}">
                      <a16:creationId xmlns:a16="http://schemas.microsoft.com/office/drawing/2014/main" id="{56E46CC7-61C3-426C-9299-A6338BABCBCF}"/>
                    </a:ext>
                  </a:extLst>
                </p:cNvPr>
                <p:cNvCxnSpPr/>
                <p:nvPr/>
              </p:nvCxnSpPr>
              <p:spPr>
                <a:xfrm rot="5400000">
                  <a:off x="1074731" y="5490933"/>
                  <a:ext cx="0" cy="274320"/>
                </a:xfrm>
                <a:prstGeom prst="line">
                  <a:avLst/>
                </a:prstGeom>
                <a:grpFill/>
                <a:ln w="6350" cap="flat" cmpd="sng" algn="ctr">
                  <a:solidFill>
                    <a:srgbClr val="969696"/>
                  </a:solidFill>
                  <a:prstDash val="solid"/>
                  <a:tailEnd type="none"/>
                </a:ln>
                <a:effectLst/>
              </p:spPr>
            </p:cxnSp>
            <p:cxnSp>
              <p:nvCxnSpPr>
                <p:cNvPr id="87" name="Straight Connector 86">
                  <a:extLst>
                    <a:ext uri="{FF2B5EF4-FFF2-40B4-BE49-F238E27FC236}">
                      <a16:creationId xmlns:a16="http://schemas.microsoft.com/office/drawing/2014/main" id="{10E97B65-E2BE-4AB6-832D-3239B29768F7}"/>
                    </a:ext>
                  </a:extLst>
                </p:cNvPr>
                <p:cNvCxnSpPr/>
                <p:nvPr/>
              </p:nvCxnSpPr>
              <p:spPr>
                <a:xfrm flipH="1">
                  <a:off x="908558" y="5378322"/>
                  <a:ext cx="218770" cy="69424"/>
                </a:xfrm>
                <a:prstGeom prst="line">
                  <a:avLst/>
                </a:prstGeom>
                <a:grpFill/>
                <a:ln w="9525" cap="flat" cmpd="sng" algn="ctr">
                  <a:solidFill>
                    <a:srgbClr val="969696"/>
                  </a:solidFill>
                  <a:prstDash val="solid"/>
                </a:ln>
                <a:effectLst/>
              </p:spPr>
            </p:cxnSp>
            <p:cxnSp>
              <p:nvCxnSpPr>
                <p:cNvPr id="88" name="Straight Connector 87">
                  <a:extLst>
                    <a:ext uri="{FF2B5EF4-FFF2-40B4-BE49-F238E27FC236}">
                      <a16:creationId xmlns:a16="http://schemas.microsoft.com/office/drawing/2014/main" id="{D58D20A8-419F-4B42-A8A8-F0BD73226587}"/>
                    </a:ext>
                  </a:extLst>
                </p:cNvPr>
                <p:cNvCxnSpPr/>
                <p:nvPr/>
              </p:nvCxnSpPr>
              <p:spPr>
                <a:xfrm rot="15000000" flipH="1" flipV="1">
                  <a:off x="1098197" y="5559916"/>
                  <a:ext cx="96902" cy="61481"/>
                </a:xfrm>
                <a:prstGeom prst="line">
                  <a:avLst/>
                </a:prstGeom>
                <a:grpFill/>
                <a:ln w="9525" cap="flat" cmpd="sng" algn="ctr">
                  <a:solidFill>
                    <a:srgbClr val="969696"/>
                  </a:solidFill>
                  <a:prstDash val="solid"/>
                </a:ln>
                <a:effectLst/>
              </p:spPr>
            </p:cxnSp>
            <p:sp>
              <p:nvSpPr>
                <p:cNvPr id="89" name="Freeform 98">
                  <a:extLst>
                    <a:ext uri="{FF2B5EF4-FFF2-40B4-BE49-F238E27FC236}">
                      <a16:creationId xmlns:a16="http://schemas.microsoft.com/office/drawing/2014/main" id="{4BBD8FCB-485A-4246-A26D-70F937473654}"/>
                    </a:ext>
                  </a:extLst>
                </p:cNvPr>
                <p:cNvSpPr/>
                <p:nvPr/>
              </p:nvSpPr>
              <p:spPr>
                <a:xfrm>
                  <a:off x="1044360" y="5438329"/>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90" name="Freeform 99">
                  <a:extLst>
                    <a:ext uri="{FF2B5EF4-FFF2-40B4-BE49-F238E27FC236}">
                      <a16:creationId xmlns:a16="http://schemas.microsoft.com/office/drawing/2014/main" id="{9378AB55-A278-4DD9-B0EE-6E7547E2C55A}"/>
                    </a:ext>
                  </a:extLst>
                </p:cNvPr>
                <p:cNvSpPr/>
                <p:nvPr/>
              </p:nvSpPr>
              <p:spPr>
                <a:xfrm rot="2002373">
                  <a:off x="1037104" y="5560615"/>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91" name="Freeform 100">
                  <a:extLst>
                    <a:ext uri="{FF2B5EF4-FFF2-40B4-BE49-F238E27FC236}">
                      <a16:creationId xmlns:a16="http://schemas.microsoft.com/office/drawing/2014/main" id="{8A6F1C20-BD92-4216-B37F-CFF9D9723BE5}"/>
                    </a:ext>
                  </a:extLst>
                </p:cNvPr>
                <p:cNvSpPr/>
                <p:nvPr/>
              </p:nvSpPr>
              <p:spPr>
                <a:xfrm rot="18466249">
                  <a:off x="938258" y="5404901"/>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cxnSp>
              <p:nvCxnSpPr>
                <p:cNvPr id="92" name="Straight Connector 91">
                  <a:extLst>
                    <a:ext uri="{FF2B5EF4-FFF2-40B4-BE49-F238E27FC236}">
                      <a16:creationId xmlns:a16="http://schemas.microsoft.com/office/drawing/2014/main" id="{C1F461E4-B83D-4842-839B-8E05FF5F38C6}"/>
                    </a:ext>
                  </a:extLst>
                </p:cNvPr>
                <p:cNvCxnSpPr/>
                <p:nvPr/>
              </p:nvCxnSpPr>
              <p:spPr>
                <a:xfrm flipH="1" flipV="1">
                  <a:off x="976539" y="5509221"/>
                  <a:ext cx="96902" cy="61481"/>
                </a:xfrm>
                <a:prstGeom prst="line">
                  <a:avLst/>
                </a:prstGeom>
                <a:grpFill/>
                <a:ln w="9525" cap="flat" cmpd="sng" algn="ctr">
                  <a:solidFill>
                    <a:srgbClr val="969696"/>
                  </a:solidFill>
                  <a:prstDash val="solid"/>
                </a:ln>
                <a:effectLst/>
              </p:spPr>
            </p:cxnSp>
          </p:grpSp>
          <p:grpSp>
            <p:nvGrpSpPr>
              <p:cNvPr id="56" name="Group 55">
                <a:extLst>
                  <a:ext uri="{FF2B5EF4-FFF2-40B4-BE49-F238E27FC236}">
                    <a16:creationId xmlns:a16="http://schemas.microsoft.com/office/drawing/2014/main" id="{829AF58E-EDE9-48EA-8915-A82E2DEE286F}"/>
                  </a:ext>
                </a:extLst>
              </p:cNvPr>
              <p:cNvGrpSpPr/>
              <p:nvPr/>
            </p:nvGrpSpPr>
            <p:grpSpPr>
              <a:xfrm rot="19370961">
                <a:off x="1000129" y="5323098"/>
                <a:ext cx="303333" cy="293679"/>
                <a:chOff x="908558" y="5378322"/>
                <a:chExt cx="303333" cy="293679"/>
              </a:xfrm>
              <a:solidFill>
                <a:srgbClr val="993300"/>
              </a:solidFill>
            </p:grpSpPr>
            <p:cxnSp>
              <p:nvCxnSpPr>
                <p:cNvPr id="57" name="Straight Connector 56">
                  <a:extLst>
                    <a:ext uri="{FF2B5EF4-FFF2-40B4-BE49-F238E27FC236}">
                      <a16:creationId xmlns:a16="http://schemas.microsoft.com/office/drawing/2014/main" id="{51E26344-4BA0-4828-BC04-6021070B5EBF}"/>
                    </a:ext>
                  </a:extLst>
                </p:cNvPr>
                <p:cNvCxnSpPr/>
                <p:nvPr/>
              </p:nvCxnSpPr>
              <p:spPr>
                <a:xfrm>
                  <a:off x="976760" y="5392959"/>
                  <a:ext cx="0" cy="274320"/>
                </a:xfrm>
                <a:prstGeom prst="line">
                  <a:avLst/>
                </a:prstGeom>
                <a:grpFill/>
                <a:ln w="6350" cap="flat" cmpd="sng" algn="ctr">
                  <a:solidFill>
                    <a:srgbClr val="969696"/>
                  </a:solidFill>
                  <a:prstDash val="solid"/>
                  <a:tailEnd type="none"/>
                </a:ln>
                <a:effectLst/>
              </p:spPr>
            </p:cxnSp>
            <p:cxnSp>
              <p:nvCxnSpPr>
                <p:cNvPr id="58" name="Straight Connector 57">
                  <a:extLst>
                    <a:ext uri="{FF2B5EF4-FFF2-40B4-BE49-F238E27FC236}">
                      <a16:creationId xmlns:a16="http://schemas.microsoft.com/office/drawing/2014/main" id="{5A294615-518D-4E97-B36D-DE98110C0BE3}"/>
                    </a:ext>
                  </a:extLst>
                </p:cNvPr>
                <p:cNvCxnSpPr/>
                <p:nvPr/>
              </p:nvCxnSpPr>
              <p:spPr>
                <a:xfrm>
                  <a:off x="1015949" y="5392959"/>
                  <a:ext cx="0" cy="274320"/>
                </a:xfrm>
                <a:prstGeom prst="line">
                  <a:avLst/>
                </a:prstGeom>
                <a:grpFill/>
                <a:ln w="6350" cap="flat" cmpd="sng" algn="ctr">
                  <a:solidFill>
                    <a:srgbClr val="969696"/>
                  </a:solidFill>
                  <a:prstDash val="solid"/>
                  <a:tailEnd type="none"/>
                </a:ln>
                <a:effectLst/>
              </p:spPr>
            </p:cxnSp>
            <p:cxnSp>
              <p:nvCxnSpPr>
                <p:cNvPr id="59" name="Straight Connector 58">
                  <a:extLst>
                    <a:ext uri="{FF2B5EF4-FFF2-40B4-BE49-F238E27FC236}">
                      <a16:creationId xmlns:a16="http://schemas.microsoft.com/office/drawing/2014/main" id="{E47696C4-1994-43AF-833A-C3345DF808E7}"/>
                    </a:ext>
                  </a:extLst>
                </p:cNvPr>
                <p:cNvCxnSpPr/>
                <p:nvPr/>
              </p:nvCxnSpPr>
              <p:spPr>
                <a:xfrm>
                  <a:off x="1133516" y="5392959"/>
                  <a:ext cx="0" cy="274320"/>
                </a:xfrm>
                <a:prstGeom prst="line">
                  <a:avLst/>
                </a:prstGeom>
                <a:grpFill/>
                <a:ln w="6350" cap="flat" cmpd="sng" algn="ctr">
                  <a:solidFill>
                    <a:srgbClr val="969696"/>
                  </a:solidFill>
                  <a:prstDash val="solid"/>
                  <a:tailEnd type="none"/>
                </a:ln>
                <a:effectLst/>
              </p:spPr>
            </p:cxnSp>
            <p:cxnSp>
              <p:nvCxnSpPr>
                <p:cNvPr id="60" name="Straight Connector 59">
                  <a:extLst>
                    <a:ext uri="{FF2B5EF4-FFF2-40B4-BE49-F238E27FC236}">
                      <a16:creationId xmlns:a16="http://schemas.microsoft.com/office/drawing/2014/main" id="{17BDC13B-89D6-4912-B2BF-88EC0A6466CF}"/>
                    </a:ext>
                  </a:extLst>
                </p:cNvPr>
                <p:cNvCxnSpPr/>
                <p:nvPr/>
              </p:nvCxnSpPr>
              <p:spPr>
                <a:xfrm>
                  <a:off x="1055138" y="5392959"/>
                  <a:ext cx="0" cy="274320"/>
                </a:xfrm>
                <a:prstGeom prst="line">
                  <a:avLst/>
                </a:prstGeom>
                <a:grpFill/>
                <a:ln w="6350" cap="flat" cmpd="sng" algn="ctr">
                  <a:solidFill>
                    <a:srgbClr val="969696"/>
                  </a:solidFill>
                  <a:prstDash val="solid"/>
                  <a:tailEnd type="none"/>
                </a:ln>
                <a:effectLst/>
              </p:spPr>
            </p:cxnSp>
            <p:cxnSp>
              <p:nvCxnSpPr>
                <p:cNvPr id="61" name="Straight Connector 60">
                  <a:extLst>
                    <a:ext uri="{FF2B5EF4-FFF2-40B4-BE49-F238E27FC236}">
                      <a16:creationId xmlns:a16="http://schemas.microsoft.com/office/drawing/2014/main" id="{4156DA90-8712-4AF1-B3A5-B7C33383D21B}"/>
                    </a:ext>
                  </a:extLst>
                </p:cNvPr>
                <p:cNvCxnSpPr/>
                <p:nvPr/>
              </p:nvCxnSpPr>
              <p:spPr>
                <a:xfrm>
                  <a:off x="1094327" y="5392959"/>
                  <a:ext cx="0" cy="274320"/>
                </a:xfrm>
                <a:prstGeom prst="line">
                  <a:avLst/>
                </a:prstGeom>
                <a:grpFill/>
                <a:ln w="6350" cap="flat" cmpd="sng" algn="ctr">
                  <a:solidFill>
                    <a:srgbClr val="969696"/>
                  </a:solidFill>
                  <a:prstDash val="solid"/>
                  <a:tailEnd type="none"/>
                </a:ln>
                <a:effectLst/>
              </p:spPr>
            </p:cxnSp>
            <p:cxnSp>
              <p:nvCxnSpPr>
                <p:cNvPr id="62" name="Straight Connector 61">
                  <a:extLst>
                    <a:ext uri="{FF2B5EF4-FFF2-40B4-BE49-F238E27FC236}">
                      <a16:creationId xmlns:a16="http://schemas.microsoft.com/office/drawing/2014/main" id="{4929C7B2-48B9-4FC0-A40F-301E8E08ABC4}"/>
                    </a:ext>
                  </a:extLst>
                </p:cNvPr>
                <p:cNvCxnSpPr/>
                <p:nvPr/>
              </p:nvCxnSpPr>
              <p:spPr>
                <a:xfrm>
                  <a:off x="1172705" y="5392959"/>
                  <a:ext cx="0" cy="274320"/>
                </a:xfrm>
                <a:prstGeom prst="line">
                  <a:avLst/>
                </a:prstGeom>
                <a:grpFill/>
                <a:ln w="6350" cap="flat" cmpd="sng" algn="ctr">
                  <a:solidFill>
                    <a:srgbClr val="969696"/>
                  </a:solidFill>
                  <a:prstDash val="solid"/>
                  <a:tailEnd type="none"/>
                </a:ln>
                <a:effectLst/>
              </p:spPr>
            </p:cxnSp>
            <p:cxnSp>
              <p:nvCxnSpPr>
                <p:cNvPr id="63" name="Straight Connector 62">
                  <a:extLst>
                    <a:ext uri="{FF2B5EF4-FFF2-40B4-BE49-F238E27FC236}">
                      <a16:creationId xmlns:a16="http://schemas.microsoft.com/office/drawing/2014/main" id="{53EFFDCA-D24A-421B-84B2-B1AC80750800}"/>
                    </a:ext>
                  </a:extLst>
                </p:cNvPr>
                <p:cNvCxnSpPr/>
                <p:nvPr/>
              </p:nvCxnSpPr>
              <p:spPr>
                <a:xfrm rot="5400000">
                  <a:off x="1074731" y="5294988"/>
                  <a:ext cx="0" cy="274320"/>
                </a:xfrm>
                <a:prstGeom prst="line">
                  <a:avLst/>
                </a:prstGeom>
                <a:grpFill/>
                <a:ln w="6350" cap="flat" cmpd="sng" algn="ctr">
                  <a:solidFill>
                    <a:srgbClr val="969696"/>
                  </a:solidFill>
                  <a:prstDash val="solid"/>
                  <a:tailEnd type="none"/>
                </a:ln>
                <a:effectLst/>
              </p:spPr>
            </p:cxnSp>
            <p:cxnSp>
              <p:nvCxnSpPr>
                <p:cNvPr id="64" name="Straight Connector 63">
                  <a:extLst>
                    <a:ext uri="{FF2B5EF4-FFF2-40B4-BE49-F238E27FC236}">
                      <a16:creationId xmlns:a16="http://schemas.microsoft.com/office/drawing/2014/main" id="{02AF99D7-D902-49BA-BFB6-B87E143DDF86}"/>
                    </a:ext>
                  </a:extLst>
                </p:cNvPr>
                <p:cNvCxnSpPr/>
                <p:nvPr/>
              </p:nvCxnSpPr>
              <p:spPr>
                <a:xfrm rot="5400000">
                  <a:off x="1074731" y="5334177"/>
                  <a:ext cx="0" cy="274320"/>
                </a:xfrm>
                <a:prstGeom prst="line">
                  <a:avLst/>
                </a:prstGeom>
                <a:grpFill/>
                <a:ln w="6350" cap="flat" cmpd="sng" algn="ctr">
                  <a:solidFill>
                    <a:srgbClr val="969696"/>
                  </a:solidFill>
                  <a:prstDash val="solid"/>
                  <a:tailEnd type="none"/>
                </a:ln>
                <a:effectLst/>
              </p:spPr>
            </p:cxnSp>
            <p:cxnSp>
              <p:nvCxnSpPr>
                <p:cNvPr id="65" name="Straight Connector 64">
                  <a:extLst>
                    <a:ext uri="{FF2B5EF4-FFF2-40B4-BE49-F238E27FC236}">
                      <a16:creationId xmlns:a16="http://schemas.microsoft.com/office/drawing/2014/main" id="{EB25D585-D112-4DB2-A4B6-ADD54AA1D647}"/>
                    </a:ext>
                  </a:extLst>
                </p:cNvPr>
                <p:cNvCxnSpPr/>
                <p:nvPr/>
              </p:nvCxnSpPr>
              <p:spPr>
                <a:xfrm rot="5400000">
                  <a:off x="1074731" y="5451744"/>
                  <a:ext cx="0" cy="274320"/>
                </a:xfrm>
                <a:prstGeom prst="line">
                  <a:avLst/>
                </a:prstGeom>
                <a:grpFill/>
                <a:ln w="6350" cap="flat" cmpd="sng" algn="ctr">
                  <a:solidFill>
                    <a:srgbClr val="969696"/>
                  </a:solidFill>
                  <a:prstDash val="solid"/>
                  <a:tailEnd type="none"/>
                </a:ln>
                <a:effectLst/>
              </p:spPr>
            </p:cxnSp>
            <p:cxnSp>
              <p:nvCxnSpPr>
                <p:cNvPr id="66" name="Straight Connector 65">
                  <a:extLst>
                    <a:ext uri="{FF2B5EF4-FFF2-40B4-BE49-F238E27FC236}">
                      <a16:creationId xmlns:a16="http://schemas.microsoft.com/office/drawing/2014/main" id="{00F9E958-6DBB-4B67-9122-4FCE4CA80CB6}"/>
                    </a:ext>
                  </a:extLst>
                </p:cNvPr>
                <p:cNvCxnSpPr/>
                <p:nvPr/>
              </p:nvCxnSpPr>
              <p:spPr>
                <a:xfrm rot="5400000">
                  <a:off x="1074731" y="5373366"/>
                  <a:ext cx="0" cy="274320"/>
                </a:xfrm>
                <a:prstGeom prst="line">
                  <a:avLst/>
                </a:prstGeom>
                <a:grpFill/>
                <a:ln w="6350" cap="flat" cmpd="sng" algn="ctr">
                  <a:solidFill>
                    <a:srgbClr val="969696"/>
                  </a:solidFill>
                  <a:prstDash val="solid"/>
                  <a:tailEnd type="none"/>
                </a:ln>
                <a:effectLst/>
              </p:spPr>
            </p:cxnSp>
            <p:cxnSp>
              <p:nvCxnSpPr>
                <p:cNvPr id="67" name="Straight Connector 66">
                  <a:extLst>
                    <a:ext uri="{FF2B5EF4-FFF2-40B4-BE49-F238E27FC236}">
                      <a16:creationId xmlns:a16="http://schemas.microsoft.com/office/drawing/2014/main" id="{A96EAD04-AD17-4362-8C3A-CF8AC32D13CA}"/>
                    </a:ext>
                  </a:extLst>
                </p:cNvPr>
                <p:cNvCxnSpPr/>
                <p:nvPr/>
              </p:nvCxnSpPr>
              <p:spPr>
                <a:xfrm rot="5400000">
                  <a:off x="1074731" y="5412555"/>
                  <a:ext cx="0" cy="274320"/>
                </a:xfrm>
                <a:prstGeom prst="line">
                  <a:avLst/>
                </a:prstGeom>
                <a:grpFill/>
                <a:ln w="6350" cap="flat" cmpd="sng" algn="ctr">
                  <a:solidFill>
                    <a:srgbClr val="969696"/>
                  </a:solidFill>
                  <a:prstDash val="solid"/>
                  <a:tailEnd type="none"/>
                </a:ln>
                <a:effectLst/>
              </p:spPr>
            </p:cxnSp>
            <p:cxnSp>
              <p:nvCxnSpPr>
                <p:cNvPr id="68" name="Straight Connector 67">
                  <a:extLst>
                    <a:ext uri="{FF2B5EF4-FFF2-40B4-BE49-F238E27FC236}">
                      <a16:creationId xmlns:a16="http://schemas.microsoft.com/office/drawing/2014/main" id="{64531669-8C38-4A28-8BFB-F462BA29AD7A}"/>
                    </a:ext>
                  </a:extLst>
                </p:cNvPr>
                <p:cNvCxnSpPr/>
                <p:nvPr/>
              </p:nvCxnSpPr>
              <p:spPr>
                <a:xfrm rot="5400000">
                  <a:off x="1074731" y="5490933"/>
                  <a:ext cx="0" cy="274320"/>
                </a:xfrm>
                <a:prstGeom prst="line">
                  <a:avLst/>
                </a:prstGeom>
                <a:grpFill/>
                <a:ln w="6350" cap="flat" cmpd="sng" algn="ctr">
                  <a:solidFill>
                    <a:srgbClr val="969696"/>
                  </a:solidFill>
                  <a:prstDash val="solid"/>
                  <a:tailEnd type="none"/>
                </a:ln>
                <a:effectLst/>
              </p:spPr>
            </p:cxnSp>
            <p:cxnSp>
              <p:nvCxnSpPr>
                <p:cNvPr id="69" name="Straight Connector 68">
                  <a:extLst>
                    <a:ext uri="{FF2B5EF4-FFF2-40B4-BE49-F238E27FC236}">
                      <a16:creationId xmlns:a16="http://schemas.microsoft.com/office/drawing/2014/main" id="{CFF986AE-EFEC-49D9-AE7E-1D1AE42205FA}"/>
                    </a:ext>
                  </a:extLst>
                </p:cNvPr>
                <p:cNvCxnSpPr/>
                <p:nvPr/>
              </p:nvCxnSpPr>
              <p:spPr>
                <a:xfrm flipH="1">
                  <a:off x="908558" y="5378322"/>
                  <a:ext cx="218770" cy="69424"/>
                </a:xfrm>
                <a:prstGeom prst="line">
                  <a:avLst/>
                </a:prstGeom>
                <a:grpFill/>
                <a:ln w="9525" cap="flat" cmpd="sng" algn="ctr">
                  <a:solidFill>
                    <a:srgbClr val="969696"/>
                  </a:solidFill>
                  <a:prstDash val="solid"/>
                </a:ln>
                <a:effectLst/>
              </p:spPr>
            </p:cxnSp>
            <p:cxnSp>
              <p:nvCxnSpPr>
                <p:cNvPr id="70" name="Straight Connector 69">
                  <a:extLst>
                    <a:ext uri="{FF2B5EF4-FFF2-40B4-BE49-F238E27FC236}">
                      <a16:creationId xmlns:a16="http://schemas.microsoft.com/office/drawing/2014/main" id="{32AB3889-EDC6-481E-913D-215CFCE8893E}"/>
                    </a:ext>
                  </a:extLst>
                </p:cNvPr>
                <p:cNvCxnSpPr/>
                <p:nvPr/>
              </p:nvCxnSpPr>
              <p:spPr>
                <a:xfrm rot="15000000" flipH="1" flipV="1">
                  <a:off x="1098197" y="5559916"/>
                  <a:ext cx="96902" cy="61481"/>
                </a:xfrm>
                <a:prstGeom prst="line">
                  <a:avLst/>
                </a:prstGeom>
                <a:grpFill/>
                <a:ln w="9525" cap="flat" cmpd="sng" algn="ctr">
                  <a:solidFill>
                    <a:srgbClr val="969696"/>
                  </a:solidFill>
                  <a:prstDash val="solid"/>
                </a:ln>
                <a:effectLst/>
              </p:spPr>
            </p:cxnSp>
            <p:sp>
              <p:nvSpPr>
                <p:cNvPr id="71" name="Freeform 80">
                  <a:extLst>
                    <a:ext uri="{FF2B5EF4-FFF2-40B4-BE49-F238E27FC236}">
                      <a16:creationId xmlns:a16="http://schemas.microsoft.com/office/drawing/2014/main" id="{CE385606-D5C5-42B9-AA9A-CC3924633B93}"/>
                    </a:ext>
                  </a:extLst>
                </p:cNvPr>
                <p:cNvSpPr/>
                <p:nvPr/>
              </p:nvSpPr>
              <p:spPr>
                <a:xfrm>
                  <a:off x="1044360" y="5438329"/>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72" name="Freeform 81">
                  <a:extLst>
                    <a:ext uri="{FF2B5EF4-FFF2-40B4-BE49-F238E27FC236}">
                      <a16:creationId xmlns:a16="http://schemas.microsoft.com/office/drawing/2014/main" id="{E13631A0-037C-455F-BE78-3270D3C4DD7A}"/>
                    </a:ext>
                  </a:extLst>
                </p:cNvPr>
                <p:cNvSpPr/>
                <p:nvPr/>
              </p:nvSpPr>
              <p:spPr>
                <a:xfrm rot="2002373">
                  <a:off x="1037104" y="5560615"/>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sp>
              <p:nvSpPr>
                <p:cNvPr id="73" name="Freeform 82">
                  <a:extLst>
                    <a:ext uri="{FF2B5EF4-FFF2-40B4-BE49-F238E27FC236}">
                      <a16:creationId xmlns:a16="http://schemas.microsoft.com/office/drawing/2014/main" id="{1D44782E-82B7-43D2-9B50-49165A70AA89}"/>
                    </a:ext>
                  </a:extLst>
                </p:cNvPr>
                <p:cNvSpPr/>
                <p:nvPr/>
              </p:nvSpPr>
              <p:spPr>
                <a:xfrm rot="18466249">
                  <a:off x="938258" y="5404901"/>
                  <a:ext cx="139179" cy="111386"/>
                </a:xfrm>
                <a:custGeom>
                  <a:avLst/>
                  <a:gdLst>
                    <a:gd name="connsiteX0" fmla="*/ 0 w 1504372"/>
                    <a:gd name="connsiteY0" fmla="*/ 1203960 h 1203960"/>
                    <a:gd name="connsiteX1" fmla="*/ 91440 w 1504372"/>
                    <a:gd name="connsiteY1" fmla="*/ 1013460 h 1203960"/>
                    <a:gd name="connsiteX2" fmla="*/ 281940 w 1504372"/>
                    <a:gd name="connsiteY2" fmla="*/ 1066800 h 1203960"/>
                    <a:gd name="connsiteX3" fmla="*/ 411480 w 1504372"/>
                    <a:gd name="connsiteY3" fmla="*/ 891540 h 1203960"/>
                    <a:gd name="connsiteX4" fmla="*/ 525780 w 1504372"/>
                    <a:gd name="connsiteY4" fmla="*/ 868680 h 1203960"/>
                    <a:gd name="connsiteX5" fmla="*/ 601980 w 1504372"/>
                    <a:gd name="connsiteY5" fmla="*/ 716280 h 1203960"/>
                    <a:gd name="connsiteX6" fmla="*/ 838200 w 1504372"/>
                    <a:gd name="connsiteY6" fmla="*/ 716280 h 1203960"/>
                    <a:gd name="connsiteX7" fmla="*/ 853440 w 1504372"/>
                    <a:gd name="connsiteY7" fmla="*/ 533400 h 1203960"/>
                    <a:gd name="connsiteX8" fmla="*/ 1043940 w 1504372"/>
                    <a:gd name="connsiteY8" fmla="*/ 541020 h 1203960"/>
                    <a:gd name="connsiteX9" fmla="*/ 1211580 w 1504372"/>
                    <a:gd name="connsiteY9" fmla="*/ 274320 h 1203960"/>
                    <a:gd name="connsiteX10" fmla="*/ 1402080 w 1504372"/>
                    <a:gd name="connsiteY10" fmla="*/ 312420 h 1203960"/>
                    <a:gd name="connsiteX11" fmla="*/ 1501140 w 1504372"/>
                    <a:gd name="connsiteY11" fmla="*/ 137160 h 1203960"/>
                    <a:gd name="connsiteX12" fmla="*/ 1470660 w 1504372"/>
                    <a:gd name="connsiteY12"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2" h="1203960">
                      <a:moveTo>
                        <a:pt x="0" y="1203960"/>
                      </a:moveTo>
                      <a:cubicBezTo>
                        <a:pt x="22225" y="1120140"/>
                        <a:pt x="44450" y="1036320"/>
                        <a:pt x="91440" y="1013460"/>
                      </a:cubicBezTo>
                      <a:cubicBezTo>
                        <a:pt x="138430" y="990600"/>
                        <a:pt x="228600" y="1087120"/>
                        <a:pt x="281940" y="1066800"/>
                      </a:cubicBezTo>
                      <a:cubicBezTo>
                        <a:pt x="335280" y="1046480"/>
                        <a:pt x="370840" y="924560"/>
                        <a:pt x="411480" y="891540"/>
                      </a:cubicBezTo>
                      <a:cubicBezTo>
                        <a:pt x="452120" y="858520"/>
                        <a:pt x="494030" y="897890"/>
                        <a:pt x="525780" y="868680"/>
                      </a:cubicBezTo>
                      <a:cubicBezTo>
                        <a:pt x="557530" y="839470"/>
                        <a:pt x="549910" y="741680"/>
                        <a:pt x="601980" y="716280"/>
                      </a:cubicBezTo>
                      <a:cubicBezTo>
                        <a:pt x="654050" y="690880"/>
                        <a:pt x="796290" y="746760"/>
                        <a:pt x="838200" y="716280"/>
                      </a:cubicBezTo>
                      <a:cubicBezTo>
                        <a:pt x="880110" y="685800"/>
                        <a:pt x="819150" y="562610"/>
                        <a:pt x="853440" y="533400"/>
                      </a:cubicBezTo>
                      <a:cubicBezTo>
                        <a:pt x="887730" y="504190"/>
                        <a:pt x="984250" y="584200"/>
                        <a:pt x="1043940" y="541020"/>
                      </a:cubicBezTo>
                      <a:cubicBezTo>
                        <a:pt x="1103630" y="497840"/>
                        <a:pt x="1151890" y="312420"/>
                        <a:pt x="1211580" y="274320"/>
                      </a:cubicBezTo>
                      <a:cubicBezTo>
                        <a:pt x="1271270" y="236220"/>
                        <a:pt x="1353820" y="335280"/>
                        <a:pt x="1402080" y="312420"/>
                      </a:cubicBezTo>
                      <a:cubicBezTo>
                        <a:pt x="1450340" y="289560"/>
                        <a:pt x="1489710" y="189230"/>
                        <a:pt x="1501140" y="137160"/>
                      </a:cubicBezTo>
                      <a:cubicBezTo>
                        <a:pt x="1512570" y="85090"/>
                        <a:pt x="1491615" y="42545"/>
                        <a:pt x="1470660" y="0"/>
                      </a:cubicBezTo>
                    </a:path>
                  </a:pathLst>
                </a:custGeom>
                <a:grpFill/>
                <a:ln w="9525" cap="flat" cmpd="sng" algn="ctr">
                  <a:solidFill>
                    <a:srgbClr val="969696"/>
                  </a:solidFill>
                  <a:prstDash val="solid"/>
                </a:ln>
                <a:effectLst/>
              </p:spPr>
              <p:txBody>
                <a:bodyPr rtlCol="0" anchor="ctr"/>
                <a:lstStyle/>
                <a:p>
                  <a:pPr algn="ctr" fontAlgn="base">
                    <a:spcBef>
                      <a:spcPct val="0"/>
                    </a:spcBef>
                    <a:spcAft>
                      <a:spcPct val="0"/>
                    </a:spcAft>
                    <a:defRPr/>
                  </a:pPr>
                  <a:endParaRPr lang="en-US" sz="2133" kern="0" dirty="0">
                    <a:solidFill>
                      <a:srgbClr val="FFFFFF"/>
                    </a:solidFill>
                  </a:endParaRPr>
                </a:p>
              </p:txBody>
            </p:sp>
            <p:cxnSp>
              <p:nvCxnSpPr>
                <p:cNvPr id="74" name="Straight Connector 73">
                  <a:extLst>
                    <a:ext uri="{FF2B5EF4-FFF2-40B4-BE49-F238E27FC236}">
                      <a16:creationId xmlns:a16="http://schemas.microsoft.com/office/drawing/2014/main" id="{49B003DE-1A7C-4283-A151-5B6C3A80063B}"/>
                    </a:ext>
                  </a:extLst>
                </p:cNvPr>
                <p:cNvCxnSpPr/>
                <p:nvPr/>
              </p:nvCxnSpPr>
              <p:spPr>
                <a:xfrm flipH="1" flipV="1">
                  <a:off x="976539" y="5509221"/>
                  <a:ext cx="96902" cy="61481"/>
                </a:xfrm>
                <a:prstGeom prst="line">
                  <a:avLst/>
                </a:prstGeom>
                <a:grpFill/>
                <a:ln w="9525" cap="flat" cmpd="sng" algn="ctr">
                  <a:solidFill>
                    <a:srgbClr val="969696"/>
                  </a:solidFill>
                  <a:prstDash val="solid"/>
                </a:ln>
                <a:effectLst/>
              </p:spPr>
            </p:cxnSp>
          </p:grpSp>
        </p:grpSp>
        <p:sp>
          <p:nvSpPr>
            <p:cNvPr id="25" name="TextBox 24">
              <a:extLst>
                <a:ext uri="{FF2B5EF4-FFF2-40B4-BE49-F238E27FC236}">
                  <a16:creationId xmlns:a16="http://schemas.microsoft.com/office/drawing/2014/main" id="{3800FD23-DD3C-48B2-9A47-C97C27062492}"/>
                </a:ext>
              </a:extLst>
            </p:cNvPr>
            <p:cNvSpPr txBox="1">
              <a:spLocks/>
            </p:cNvSpPr>
            <p:nvPr/>
          </p:nvSpPr>
          <p:spPr>
            <a:xfrm>
              <a:off x="1432284" y="5515409"/>
              <a:ext cx="1355102" cy="205121"/>
            </a:xfrm>
            <a:prstGeom prst="rect">
              <a:avLst/>
            </a:prstGeom>
            <a:noFill/>
          </p:spPr>
          <p:txBody>
            <a:bodyPr wrap="square" lIns="0" tIns="0" rIns="0" bIns="0" rtlCol="0" anchor="ctr">
              <a:spAutoFit/>
            </a:bodyPr>
            <a:lstStyle/>
            <a:p>
              <a:pPr algn="ctr" fontAlgn="base">
                <a:spcBef>
                  <a:spcPct val="0"/>
                </a:spcBef>
                <a:spcAft>
                  <a:spcPct val="0"/>
                </a:spcAft>
              </a:pPr>
              <a:r>
                <a:rPr lang="en-US" sz="1333" b="1" dirty="0">
                  <a:solidFill>
                    <a:srgbClr val="000000"/>
                  </a:solidFill>
                  <a:cs typeface="Arial" pitchFamily="34" charset="0"/>
                </a:rPr>
                <a:t>MASH Fibrosis</a:t>
              </a:r>
            </a:p>
          </p:txBody>
        </p:sp>
        <p:sp>
          <p:nvSpPr>
            <p:cNvPr id="26" name="TextBox 25">
              <a:extLst>
                <a:ext uri="{FF2B5EF4-FFF2-40B4-BE49-F238E27FC236}">
                  <a16:creationId xmlns:a16="http://schemas.microsoft.com/office/drawing/2014/main" id="{46348991-A300-4DD9-B7EE-69EAB8972C73}"/>
                </a:ext>
              </a:extLst>
            </p:cNvPr>
            <p:cNvSpPr txBox="1">
              <a:spLocks/>
            </p:cNvSpPr>
            <p:nvPr/>
          </p:nvSpPr>
          <p:spPr>
            <a:xfrm>
              <a:off x="1432284" y="6129746"/>
              <a:ext cx="1355102" cy="205121"/>
            </a:xfrm>
            <a:prstGeom prst="rect">
              <a:avLst/>
            </a:prstGeom>
            <a:noFill/>
          </p:spPr>
          <p:txBody>
            <a:bodyPr wrap="square" lIns="0" tIns="0" rIns="0" bIns="0" rtlCol="0" anchor="ctr">
              <a:spAutoFit/>
            </a:bodyPr>
            <a:lstStyle/>
            <a:p>
              <a:pPr algn="ctr" fontAlgn="base">
                <a:spcBef>
                  <a:spcPct val="0"/>
                </a:spcBef>
                <a:spcAft>
                  <a:spcPct val="0"/>
                </a:spcAft>
              </a:pPr>
              <a:r>
                <a:rPr lang="en-US" sz="1333" b="1" dirty="0">
                  <a:solidFill>
                    <a:srgbClr val="000000"/>
                  </a:solidFill>
                  <a:cs typeface="Arial" pitchFamily="34" charset="0"/>
                </a:rPr>
                <a:t>MASH Cirrhosis</a:t>
              </a:r>
            </a:p>
          </p:txBody>
        </p:sp>
        <p:cxnSp>
          <p:nvCxnSpPr>
            <p:cNvPr id="27" name="Straight Arrow Connector 26">
              <a:extLst>
                <a:ext uri="{FF2B5EF4-FFF2-40B4-BE49-F238E27FC236}">
                  <a16:creationId xmlns:a16="http://schemas.microsoft.com/office/drawing/2014/main" id="{4AB2F2B7-53C6-4D65-9F02-99131B911008}"/>
                </a:ext>
              </a:extLst>
            </p:cNvPr>
            <p:cNvCxnSpPr>
              <a:cxnSpLocks/>
            </p:cNvCxnSpPr>
            <p:nvPr/>
          </p:nvCxnSpPr>
          <p:spPr>
            <a:xfrm rot="5400000">
              <a:off x="1972696" y="4669719"/>
              <a:ext cx="274277" cy="0"/>
            </a:xfrm>
            <a:prstGeom prst="straightConnector1">
              <a:avLst/>
            </a:prstGeom>
            <a:noFill/>
            <a:ln w="9525" cap="flat" cmpd="sng" algn="ctr">
              <a:solidFill>
                <a:srgbClr val="000000"/>
              </a:solidFill>
              <a:prstDash val="solid"/>
              <a:tailEnd type="triangle"/>
            </a:ln>
            <a:effectLst/>
          </p:spPr>
        </p:cxnSp>
        <p:grpSp>
          <p:nvGrpSpPr>
            <p:cNvPr id="28" name="Group 27">
              <a:extLst>
                <a:ext uri="{FF2B5EF4-FFF2-40B4-BE49-F238E27FC236}">
                  <a16:creationId xmlns:a16="http://schemas.microsoft.com/office/drawing/2014/main" id="{19A39DA6-D0F9-44F7-8100-2577E7DEEC29}"/>
                </a:ext>
              </a:extLst>
            </p:cNvPr>
            <p:cNvGrpSpPr/>
            <p:nvPr/>
          </p:nvGrpSpPr>
          <p:grpSpPr>
            <a:xfrm>
              <a:off x="1695714" y="3728925"/>
              <a:ext cx="902540" cy="675952"/>
              <a:chOff x="376097" y="3569049"/>
              <a:chExt cx="1216322" cy="901407"/>
            </a:xfrm>
          </p:grpSpPr>
          <p:sp>
            <p:nvSpPr>
              <p:cNvPr id="34" name="Freeform 43">
                <a:extLst>
                  <a:ext uri="{FF2B5EF4-FFF2-40B4-BE49-F238E27FC236}">
                    <a16:creationId xmlns:a16="http://schemas.microsoft.com/office/drawing/2014/main" id="{66F3B737-4DBC-49D2-96B8-6096594B0C92}"/>
                  </a:ext>
                </a:extLst>
              </p:cNvPr>
              <p:cNvSpPr/>
              <p:nvPr/>
            </p:nvSpPr>
            <p:spPr>
              <a:xfrm>
                <a:off x="376097" y="3569049"/>
                <a:ext cx="1216322" cy="901407"/>
              </a:xfrm>
              <a:custGeom>
                <a:avLst/>
                <a:gdLst>
                  <a:gd name="connsiteX0" fmla="*/ 152128 w 2783194"/>
                  <a:gd name="connsiteY0" fmla="*/ 2029275 h 2062602"/>
                  <a:gd name="connsiteX1" fmla="*/ 18778 w 2783194"/>
                  <a:gd name="connsiteY1" fmla="*/ 1610175 h 2062602"/>
                  <a:gd name="connsiteX2" fmla="*/ 23541 w 2783194"/>
                  <a:gd name="connsiteY2" fmla="*/ 852938 h 2062602"/>
                  <a:gd name="connsiteX3" fmla="*/ 228328 w 2783194"/>
                  <a:gd name="connsiteY3" fmla="*/ 343350 h 2062602"/>
                  <a:gd name="connsiteX4" fmla="*/ 671241 w 2783194"/>
                  <a:gd name="connsiteY4" fmla="*/ 67125 h 2062602"/>
                  <a:gd name="connsiteX5" fmla="*/ 1261791 w 2783194"/>
                  <a:gd name="connsiteY5" fmla="*/ 450 h 2062602"/>
                  <a:gd name="connsiteX6" fmla="*/ 1566591 w 2783194"/>
                  <a:gd name="connsiteY6" fmla="*/ 86175 h 2062602"/>
                  <a:gd name="connsiteX7" fmla="*/ 1704703 w 2783194"/>
                  <a:gd name="connsiteY7" fmla="*/ 205238 h 2062602"/>
                  <a:gd name="connsiteX8" fmla="*/ 1757091 w 2783194"/>
                  <a:gd name="connsiteY8" fmla="*/ 190950 h 2062602"/>
                  <a:gd name="connsiteX9" fmla="*/ 2133328 w 2783194"/>
                  <a:gd name="connsiteY9" fmla="*/ 162375 h 2062602"/>
                  <a:gd name="connsiteX10" fmla="*/ 2633391 w 2783194"/>
                  <a:gd name="connsiteY10" fmla="*/ 314775 h 2062602"/>
                  <a:gd name="connsiteX11" fmla="*/ 2757216 w 2783194"/>
                  <a:gd name="connsiteY11" fmla="*/ 381450 h 2062602"/>
                  <a:gd name="connsiteX12" fmla="*/ 2766741 w 2783194"/>
                  <a:gd name="connsiteY12" fmla="*/ 462413 h 2062602"/>
                  <a:gd name="connsiteX13" fmla="*/ 2571478 w 2783194"/>
                  <a:gd name="connsiteY13" fmla="*/ 567188 h 2062602"/>
                  <a:gd name="connsiteX14" fmla="*/ 2404791 w 2783194"/>
                  <a:gd name="connsiteY14" fmla="*/ 743400 h 2062602"/>
                  <a:gd name="connsiteX15" fmla="*/ 2204766 w 2783194"/>
                  <a:gd name="connsiteY15" fmla="*/ 876750 h 2062602"/>
                  <a:gd name="connsiteX16" fmla="*/ 1852341 w 2783194"/>
                  <a:gd name="connsiteY16" fmla="*/ 1043438 h 2062602"/>
                  <a:gd name="connsiteX17" fmla="*/ 1714228 w 2783194"/>
                  <a:gd name="connsiteY17" fmla="*/ 1076775 h 2062602"/>
                  <a:gd name="connsiteX18" fmla="*/ 1657078 w 2783194"/>
                  <a:gd name="connsiteY18" fmla="*/ 1038675 h 2062602"/>
                  <a:gd name="connsiteX19" fmla="*/ 1623741 w 2783194"/>
                  <a:gd name="connsiteY19" fmla="*/ 1124400 h 2062602"/>
                  <a:gd name="connsiteX20" fmla="*/ 1523728 w 2783194"/>
                  <a:gd name="connsiteY20" fmla="*/ 1248225 h 2062602"/>
                  <a:gd name="connsiteX21" fmla="*/ 1280841 w 2783194"/>
                  <a:gd name="connsiteY21" fmla="*/ 1343475 h 2062602"/>
                  <a:gd name="connsiteX22" fmla="*/ 1009378 w 2783194"/>
                  <a:gd name="connsiteY22" fmla="*/ 1400625 h 2062602"/>
                  <a:gd name="connsiteX23" fmla="*/ 776016 w 2783194"/>
                  <a:gd name="connsiteY23" fmla="*/ 1572075 h 2062602"/>
                  <a:gd name="connsiteX24" fmla="*/ 637903 w 2783194"/>
                  <a:gd name="connsiteY24" fmla="*/ 1710188 h 2062602"/>
                  <a:gd name="connsiteX25" fmla="*/ 423591 w 2783194"/>
                  <a:gd name="connsiteY25" fmla="*/ 1848300 h 2062602"/>
                  <a:gd name="connsiteX26" fmla="*/ 271191 w 2783194"/>
                  <a:gd name="connsiteY26" fmla="*/ 2014988 h 2062602"/>
                  <a:gd name="connsiteX27" fmla="*/ 152128 w 2783194"/>
                  <a:gd name="connsiteY27" fmla="*/ 2029275 h 206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83194" h="2062602">
                    <a:moveTo>
                      <a:pt x="152128" y="2029275"/>
                    </a:moveTo>
                    <a:cubicBezTo>
                      <a:pt x="110059" y="1961806"/>
                      <a:pt x="40209" y="1806231"/>
                      <a:pt x="18778" y="1610175"/>
                    </a:cubicBezTo>
                    <a:cubicBezTo>
                      <a:pt x="-2653" y="1414119"/>
                      <a:pt x="-11384" y="1064075"/>
                      <a:pt x="23541" y="852938"/>
                    </a:cubicBezTo>
                    <a:cubicBezTo>
                      <a:pt x="58466" y="641801"/>
                      <a:pt x="120378" y="474319"/>
                      <a:pt x="228328" y="343350"/>
                    </a:cubicBezTo>
                    <a:cubicBezTo>
                      <a:pt x="336278" y="212381"/>
                      <a:pt x="498997" y="124275"/>
                      <a:pt x="671241" y="67125"/>
                    </a:cubicBezTo>
                    <a:cubicBezTo>
                      <a:pt x="843485" y="9975"/>
                      <a:pt x="1112566" y="-2725"/>
                      <a:pt x="1261791" y="450"/>
                    </a:cubicBezTo>
                    <a:cubicBezTo>
                      <a:pt x="1411016" y="3625"/>
                      <a:pt x="1492772" y="52044"/>
                      <a:pt x="1566591" y="86175"/>
                    </a:cubicBezTo>
                    <a:cubicBezTo>
                      <a:pt x="1640410" y="120306"/>
                      <a:pt x="1672953" y="187776"/>
                      <a:pt x="1704703" y="205238"/>
                    </a:cubicBezTo>
                    <a:cubicBezTo>
                      <a:pt x="1736453" y="222700"/>
                      <a:pt x="1685654" y="198094"/>
                      <a:pt x="1757091" y="190950"/>
                    </a:cubicBezTo>
                    <a:cubicBezTo>
                      <a:pt x="1828528" y="183806"/>
                      <a:pt x="1987278" y="141737"/>
                      <a:pt x="2133328" y="162375"/>
                    </a:cubicBezTo>
                    <a:cubicBezTo>
                      <a:pt x="2279378" y="183012"/>
                      <a:pt x="2529410" y="278263"/>
                      <a:pt x="2633391" y="314775"/>
                    </a:cubicBezTo>
                    <a:cubicBezTo>
                      <a:pt x="2737372" y="351287"/>
                      <a:pt x="2734991" y="356844"/>
                      <a:pt x="2757216" y="381450"/>
                    </a:cubicBezTo>
                    <a:cubicBezTo>
                      <a:pt x="2779441" y="406056"/>
                      <a:pt x="2797697" y="431457"/>
                      <a:pt x="2766741" y="462413"/>
                    </a:cubicBezTo>
                    <a:cubicBezTo>
                      <a:pt x="2735785" y="493369"/>
                      <a:pt x="2631803" y="520357"/>
                      <a:pt x="2571478" y="567188"/>
                    </a:cubicBezTo>
                    <a:cubicBezTo>
                      <a:pt x="2511153" y="614019"/>
                      <a:pt x="2465910" y="691806"/>
                      <a:pt x="2404791" y="743400"/>
                    </a:cubicBezTo>
                    <a:cubicBezTo>
                      <a:pt x="2343672" y="794994"/>
                      <a:pt x="2296841" y="826744"/>
                      <a:pt x="2204766" y="876750"/>
                    </a:cubicBezTo>
                    <a:cubicBezTo>
                      <a:pt x="2112691" y="926756"/>
                      <a:pt x="1934097" y="1010100"/>
                      <a:pt x="1852341" y="1043438"/>
                    </a:cubicBezTo>
                    <a:cubicBezTo>
                      <a:pt x="1770585" y="1076775"/>
                      <a:pt x="1746772" y="1077569"/>
                      <a:pt x="1714228" y="1076775"/>
                    </a:cubicBezTo>
                    <a:cubicBezTo>
                      <a:pt x="1681684" y="1075981"/>
                      <a:pt x="1672159" y="1030738"/>
                      <a:pt x="1657078" y="1038675"/>
                    </a:cubicBezTo>
                    <a:cubicBezTo>
                      <a:pt x="1641997" y="1046612"/>
                      <a:pt x="1645966" y="1089475"/>
                      <a:pt x="1623741" y="1124400"/>
                    </a:cubicBezTo>
                    <a:cubicBezTo>
                      <a:pt x="1601516" y="1159325"/>
                      <a:pt x="1580878" y="1211712"/>
                      <a:pt x="1523728" y="1248225"/>
                    </a:cubicBezTo>
                    <a:cubicBezTo>
                      <a:pt x="1466578" y="1284737"/>
                      <a:pt x="1366566" y="1318075"/>
                      <a:pt x="1280841" y="1343475"/>
                    </a:cubicBezTo>
                    <a:cubicBezTo>
                      <a:pt x="1195116" y="1368875"/>
                      <a:pt x="1093516" y="1362525"/>
                      <a:pt x="1009378" y="1400625"/>
                    </a:cubicBezTo>
                    <a:cubicBezTo>
                      <a:pt x="925241" y="1438725"/>
                      <a:pt x="837928" y="1520481"/>
                      <a:pt x="776016" y="1572075"/>
                    </a:cubicBezTo>
                    <a:cubicBezTo>
                      <a:pt x="714104" y="1623669"/>
                      <a:pt x="696640" y="1664151"/>
                      <a:pt x="637903" y="1710188"/>
                    </a:cubicBezTo>
                    <a:cubicBezTo>
                      <a:pt x="579166" y="1756225"/>
                      <a:pt x="484710" y="1797500"/>
                      <a:pt x="423591" y="1848300"/>
                    </a:cubicBezTo>
                    <a:cubicBezTo>
                      <a:pt x="362472" y="1899100"/>
                      <a:pt x="317229" y="1984032"/>
                      <a:pt x="271191" y="2014988"/>
                    </a:cubicBezTo>
                    <a:cubicBezTo>
                      <a:pt x="225154" y="2045944"/>
                      <a:pt x="194197" y="2096744"/>
                      <a:pt x="152128" y="2029275"/>
                    </a:cubicBezTo>
                    <a:close/>
                  </a:path>
                </a:pathLst>
              </a:custGeom>
              <a:solidFill>
                <a:srgbClr val="993300"/>
              </a:solidFill>
              <a:ln w="9525" cap="flat" cmpd="sng" algn="ctr">
                <a:solidFill>
                  <a:srgbClr val="000000"/>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35" name="Oval 34">
                <a:extLst>
                  <a:ext uri="{FF2B5EF4-FFF2-40B4-BE49-F238E27FC236}">
                    <a16:creationId xmlns:a16="http://schemas.microsoft.com/office/drawing/2014/main" id="{3EE73303-54FA-49DF-9558-0D01C3D23614}"/>
                  </a:ext>
                </a:extLst>
              </p:cNvPr>
              <p:cNvSpPr/>
              <p:nvPr/>
            </p:nvSpPr>
            <p:spPr>
              <a:xfrm>
                <a:off x="504686" y="3756705"/>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36" name="Oval 35">
                <a:extLst>
                  <a:ext uri="{FF2B5EF4-FFF2-40B4-BE49-F238E27FC236}">
                    <a16:creationId xmlns:a16="http://schemas.microsoft.com/office/drawing/2014/main" id="{D8229E7D-3A52-4F22-9547-00B052AFD983}"/>
                  </a:ext>
                </a:extLst>
              </p:cNvPr>
              <p:cNvSpPr/>
              <p:nvPr/>
            </p:nvSpPr>
            <p:spPr>
              <a:xfrm>
                <a:off x="413246" y="3911486"/>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37" name="Oval 36">
                <a:extLst>
                  <a:ext uri="{FF2B5EF4-FFF2-40B4-BE49-F238E27FC236}">
                    <a16:creationId xmlns:a16="http://schemas.microsoft.com/office/drawing/2014/main" id="{826FD6EC-DAEE-40CC-9A96-AC2DDB31FC0A}"/>
                  </a:ext>
                </a:extLst>
              </p:cNvPr>
              <p:cNvSpPr/>
              <p:nvPr/>
            </p:nvSpPr>
            <p:spPr>
              <a:xfrm>
                <a:off x="813296" y="3820046"/>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38" name="Oval 37">
                <a:extLst>
                  <a:ext uri="{FF2B5EF4-FFF2-40B4-BE49-F238E27FC236}">
                    <a16:creationId xmlns:a16="http://schemas.microsoft.com/office/drawing/2014/main" id="{8E482F18-89A7-435E-ADFE-D60E2DCC469F}"/>
                  </a:ext>
                </a:extLst>
              </p:cNvPr>
              <p:cNvSpPr/>
              <p:nvPr/>
            </p:nvSpPr>
            <p:spPr>
              <a:xfrm>
                <a:off x="716617" y="3629546"/>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39" name="Oval 38">
                <a:extLst>
                  <a:ext uri="{FF2B5EF4-FFF2-40B4-BE49-F238E27FC236}">
                    <a16:creationId xmlns:a16="http://schemas.microsoft.com/office/drawing/2014/main" id="{1E1A4139-6438-4534-B0C5-917795C147E1}"/>
                  </a:ext>
                </a:extLst>
              </p:cNvPr>
              <p:cNvSpPr/>
              <p:nvPr/>
            </p:nvSpPr>
            <p:spPr>
              <a:xfrm>
                <a:off x="504686" y="4160089"/>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0" name="Oval 39">
                <a:extLst>
                  <a:ext uri="{FF2B5EF4-FFF2-40B4-BE49-F238E27FC236}">
                    <a16:creationId xmlns:a16="http://schemas.microsoft.com/office/drawing/2014/main" id="{88291460-443F-4A70-A9D6-0F6F43B2B817}"/>
                  </a:ext>
                </a:extLst>
              </p:cNvPr>
              <p:cNvSpPr/>
              <p:nvPr/>
            </p:nvSpPr>
            <p:spPr>
              <a:xfrm>
                <a:off x="1017607" y="3760515"/>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1" name="Oval 40">
                <a:extLst>
                  <a:ext uri="{FF2B5EF4-FFF2-40B4-BE49-F238E27FC236}">
                    <a16:creationId xmlns:a16="http://schemas.microsoft.com/office/drawing/2014/main" id="{5E0C4671-1BAA-4CF9-A7FA-139FE719EED1}"/>
                  </a:ext>
                </a:extLst>
              </p:cNvPr>
              <p:cNvSpPr/>
              <p:nvPr/>
            </p:nvSpPr>
            <p:spPr>
              <a:xfrm>
                <a:off x="904736" y="4026895"/>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2" name="Oval 41">
                <a:extLst>
                  <a:ext uri="{FF2B5EF4-FFF2-40B4-BE49-F238E27FC236}">
                    <a16:creationId xmlns:a16="http://schemas.microsoft.com/office/drawing/2014/main" id="{F83E7954-1DD8-4B9A-8920-7CD1BE6B8C43}"/>
                  </a:ext>
                </a:extLst>
              </p:cNvPr>
              <p:cNvSpPr/>
              <p:nvPr/>
            </p:nvSpPr>
            <p:spPr>
              <a:xfrm>
                <a:off x="1280973" y="3760515"/>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3" name="Oval 42">
                <a:extLst>
                  <a:ext uri="{FF2B5EF4-FFF2-40B4-BE49-F238E27FC236}">
                    <a16:creationId xmlns:a16="http://schemas.microsoft.com/office/drawing/2014/main" id="{592C6663-2702-43E7-A94F-EE00DEB2320F}"/>
                  </a:ext>
                </a:extLst>
              </p:cNvPr>
              <p:cNvSpPr/>
              <p:nvPr/>
            </p:nvSpPr>
            <p:spPr>
              <a:xfrm>
                <a:off x="550406" y="3957206"/>
                <a:ext cx="91440" cy="91440"/>
              </a:xfrm>
              <a:prstGeom prst="ellipse">
                <a:avLst/>
              </a:prstGeom>
              <a:solidFill>
                <a:srgbClr val="CCDFEA"/>
              </a:solidFill>
              <a:ln w="9525" cap="flat" cmpd="sng" algn="ctr">
                <a:no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4" name="4-Point Star 53">
                <a:extLst>
                  <a:ext uri="{FF2B5EF4-FFF2-40B4-BE49-F238E27FC236}">
                    <a16:creationId xmlns:a16="http://schemas.microsoft.com/office/drawing/2014/main" id="{AF3AEC85-E281-43D7-A983-588020865F18}"/>
                  </a:ext>
                </a:extLst>
              </p:cNvPr>
              <p:cNvSpPr/>
              <p:nvPr/>
            </p:nvSpPr>
            <p:spPr>
              <a:xfrm>
                <a:off x="721856" y="3981175"/>
                <a:ext cx="91440" cy="91440"/>
              </a:xfrm>
              <a:prstGeom prst="star4">
                <a:avLst>
                  <a:gd name="adj" fmla="val 25521"/>
                </a:avLst>
              </a:prstGeom>
              <a:solidFill>
                <a:srgbClr val="FFFF99"/>
              </a:solidFill>
              <a:ln w="3175" cap="flat" cmpd="sng" algn="ctr">
                <a:solidFill>
                  <a:srgbClr val="A6A6A6"/>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5" name="4-Point Star 54">
                <a:extLst>
                  <a:ext uri="{FF2B5EF4-FFF2-40B4-BE49-F238E27FC236}">
                    <a16:creationId xmlns:a16="http://schemas.microsoft.com/office/drawing/2014/main" id="{B9358F76-6075-42E9-8F2E-D5FDBBEF54FD}"/>
                  </a:ext>
                </a:extLst>
              </p:cNvPr>
              <p:cNvSpPr/>
              <p:nvPr/>
            </p:nvSpPr>
            <p:spPr>
              <a:xfrm>
                <a:off x="513733" y="3889735"/>
                <a:ext cx="91440" cy="91440"/>
              </a:xfrm>
              <a:prstGeom prst="star4">
                <a:avLst>
                  <a:gd name="adj" fmla="val 25521"/>
                </a:avLst>
              </a:prstGeom>
              <a:solidFill>
                <a:srgbClr val="FFFF99"/>
              </a:solidFill>
              <a:ln w="3175" cap="flat" cmpd="sng" algn="ctr">
                <a:solidFill>
                  <a:srgbClr val="A6A6A6"/>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6" name="4-Point Star 55">
                <a:extLst>
                  <a:ext uri="{FF2B5EF4-FFF2-40B4-BE49-F238E27FC236}">
                    <a16:creationId xmlns:a16="http://schemas.microsoft.com/office/drawing/2014/main" id="{0F10B18D-139F-42F4-B62A-9E30FFC8AC5D}"/>
                  </a:ext>
                </a:extLst>
              </p:cNvPr>
              <p:cNvSpPr/>
              <p:nvPr/>
            </p:nvSpPr>
            <p:spPr>
              <a:xfrm>
                <a:off x="904736" y="3669075"/>
                <a:ext cx="91440" cy="91440"/>
              </a:xfrm>
              <a:prstGeom prst="star4">
                <a:avLst>
                  <a:gd name="adj" fmla="val 25521"/>
                </a:avLst>
              </a:prstGeom>
              <a:solidFill>
                <a:srgbClr val="FFFF99"/>
              </a:solidFill>
              <a:ln w="3175" cap="flat" cmpd="sng" algn="ctr">
                <a:solidFill>
                  <a:srgbClr val="A6A6A6"/>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7" name="4-Point Star 56">
                <a:extLst>
                  <a:ext uri="{FF2B5EF4-FFF2-40B4-BE49-F238E27FC236}">
                    <a16:creationId xmlns:a16="http://schemas.microsoft.com/office/drawing/2014/main" id="{1FB5583A-746D-4F03-BF1E-6D637414A10A}"/>
                  </a:ext>
                </a:extLst>
              </p:cNvPr>
              <p:cNvSpPr/>
              <p:nvPr/>
            </p:nvSpPr>
            <p:spPr>
              <a:xfrm>
                <a:off x="1145242" y="3863860"/>
                <a:ext cx="91440" cy="91440"/>
              </a:xfrm>
              <a:prstGeom prst="star4">
                <a:avLst>
                  <a:gd name="adj" fmla="val 25521"/>
                </a:avLst>
              </a:prstGeom>
              <a:solidFill>
                <a:srgbClr val="FFFF99"/>
              </a:solidFill>
              <a:ln w="3175" cap="flat" cmpd="sng" algn="ctr">
                <a:solidFill>
                  <a:srgbClr val="A6A6A6"/>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8" name="4-Point Star 57">
                <a:extLst>
                  <a:ext uri="{FF2B5EF4-FFF2-40B4-BE49-F238E27FC236}">
                    <a16:creationId xmlns:a16="http://schemas.microsoft.com/office/drawing/2014/main" id="{F526AAAC-9CB7-4F52-89EE-E49210E23170}"/>
                  </a:ext>
                </a:extLst>
              </p:cNvPr>
              <p:cNvSpPr/>
              <p:nvPr/>
            </p:nvSpPr>
            <p:spPr>
              <a:xfrm>
                <a:off x="762337" y="3820046"/>
                <a:ext cx="91440" cy="91440"/>
              </a:xfrm>
              <a:prstGeom prst="star4">
                <a:avLst>
                  <a:gd name="adj" fmla="val 25521"/>
                </a:avLst>
              </a:prstGeom>
              <a:solidFill>
                <a:srgbClr val="FFFF99"/>
              </a:solidFill>
              <a:ln w="3175" cap="flat" cmpd="sng" algn="ctr">
                <a:solidFill>
                  <a:srgbClr val="A6A6A6"/>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49" name="4-Point Star 58">
                <a:extLst>
                  <a:ext uri="{FF2B5EF4-FFF2-40B4-BE49-F238E27FC236}">
                    <a16:creationId xmlns:a16="http://schemas.microsoft.com/office/drawing/2014/main" id="{1DFE5853-4828-4BC6-A25F-98B902466403}"/>
                  </a:ext>
                </a:extLst>
              </p:cNvPr>
              <p:cNvSpPr/>
              <p:nvPr/>
            </p:nvSpPr>
            <p:spPr>
              <a:xfrm>
                <a:off x="513257" y="4251529"/>
                <a:ext cx="91440" cy="91440"/>
              </a:xfrm>
              <a:prstGeom prst="star4">
                <a:avLst>
                  <a:gd name="adj" fmla="val 25521"/>
                </a:avLst>
              </a:prstGeom>
              <a:solidFill>
                <a:srgbClr val="FFFF99"/>
              </a:solidFill>
              <a:ln w="3175" cap="flat" cmpd="sng" algn="ctr">
                <a:solidFill>
                  <a:srgbClr val="A6A6A6"/>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sp>
            <p:nvSpPr>
              <p:cNvPr id="50" name="4-Point Star 59">
                <a:extLst>
                  <a:ext uri="{FF2B5EF4-FFF2-40B4-BE49-F238E27FC236}">
                    <a16:creationId xmlns:a16="http://schemas.microsoft.com/office/drawing/2014/main" id="{BA8918DF-5536-4A58-852A-8FE054420DD1}"/>
                  </a:ext>
                </a:extLst>
              </p:cNvPr>
              <p:cNvSpPr/>
              <p:nvPr/>
            </p:nvSpPr>
            <p:spPr>
              <a:xfrm>
                <a:off x="421816" y="4056267"/>
                <a:ext cx="91440" cy="91440"/>
              </a:xfrm>
              <a:prstGeom prst="star4">
                <a:avLst>
                  <a:gd name="adj" fmla="val 25521"/>
                </a:avLst>
              </a:prstGeom>
              <a:solidFill>
                <a:srgbClr val="FFFF99"/>
              </a:solidFill>
              <a:ln w="3175" cap="flat" cmpd="sng" algn="ctr">
                <a:solidFill>
                  <a:srgbClr val="A6A6A6"/>
                </a:solidFill>
                <a:prstDash val="solid"/>
              </a:ln>
              <a:effectLst/>
            </p:spPr>
            <p:txBody>
              <a:bodyPr tIns="121920" bIns="121920" rtlCol="0" anchor="ctr" anchorCtr="0"/>
              <a:lstStyle/>
              <a:p>
                <a:pPr algn="ctr" defTabSz="1015975" eaLnBrk="0" fontAlgn="base" hangingPunct="0">
                  <a:spcBef>
                    <a:spcPts val="400"/>
                  </a:spcBef>
                  <a:spcAft>
                    <a:spcPts val="400"/>
                  </a:spcAft>
                  <a:defRPr/>
                </a:pPr>
                <a:endParaRPr lang="en-US" sz="1467" b="1" kern="0" dirty="0">
                  <a:solidFill>
                    <a:srgbClr val="FFFFFF"/>
                  </a:solidFill>
                </a:endParaRPr>
              </a:p>
            </p:txBody>
          </p:sp>
        </p:grpSp>
        <p:sp>
          <p:nvSpPr>
            <p:cNvPr id="29" name="TextBox 28">
              <a:extLst>
                <a:ext uri="{FF2B5EF4-FFF2-40B4-BE49-F238E27FC236}">
                  <a16:creationId xmlns:a16="http://schemas.microsoft.com/office/drawing/2014/main" id="{F3D5CEE3-40F8-4E20-B132-50BB64F3E119}"/>
                </a:ext>
              </a:extLst>
            </p:cNvPr>
            <p:cNvSpPr txBox="1">
              <a:spLocks/>
            </p:cNvSpPr>
            <p:nvPr/>
          </p:nvSpPr>
          <p:spPr>
            <a:xfrm>
              <a:off x="1793752" y="4315385"/>
              <a:ext cx="632165" cy="205121"/>
            </a:xfrm>
            <a:prstGeom prst="rect">
              <a:avLst/>
            </a:prstGeom>
            <a:noFill/>
          </p:spPr>
          <p:txBody>
            <a:bodyPr wrap="square" lIns="0" tIns="0" rIns="0" bIns="0" rtlCol="0" anchor="ctr">
              <a:spAutoFit/>
            </a:bodyPr>
            <a:lstStyle/>
            <a:p>
              <a:pPr algn="ctr" fontAlgn="base">
                <a:spcBef>
                  <a:spcPct val="0"/>
                </a:spcBef>
                <a:spcAft>
                  <a:spcPct val="0"/>
                </a:spcAft>
              </a:pPr>
              <a:r>
                <a:rPr lang="en-US" sz="1333" b="1" dirty="0">
                  <a:solidFill>
                    <a:srgbClr val="000000"/>
                  </a:solidFill>
                  <a:cs typeface="Arial" pitchFamily="34" charset="0"/>
                </a:rPr>
                <a:t>MASH</a:t>
              </a:r>
            </a:p>
          </p:txBody>
        </p:sp>
        <p:cxnSp>
          <p:nvCxnSpPr>
            <p:cNvPr id="30" name="Straight Arrow Connector 29">
              <a:extLst>
                <a:ext uri="{FF2B5EF4-FFF2-40B4-BE49-F238E27FC236}">
                  <a16:creationId xmlns:a16="http://schemas.microsoft.com/office/drawing/2014/main" id="{3852D973-ED65-4C63-87D4-3DC95CB1E6C3}"/>
                </a:ext>
              </a:extLst>
            </p:cNvPr>
            <p:cNvCxnSpPr>
              <a:cxnSpLocks/>
            </p:cNvCxnSpPr>
            <p:nvPr/>
          </p:nvCxnSpPr>
          <p:spPr>
            <a:xfrm rot="5400000">
              <a:off x="1972696" y="5917068"/>
              <a:ext cx="274277" cy="0"/>
            </a:xfrm>
            <a:prstGeom prst="straightConnector1">
              <a:avLst/>
            </a:prstGeom>
            <a:noFill/>
            <a:ln w="9525" cap="flat" cmpd="sng" algn="ctr">
              <a:solidFill>
                <a:srgbClr val="000000"/>
              </a:solidFill>
              <a:prstDash val="solid"/>
              <a:tailEnd type="triangle"/>
            </a:ln>
            <a:effectLst/>
          </p:spPr>
        </p:cxnSp>
        <p:cxnSp>
          <p:nvCxnSpPr>
            <p:cNvPr id="31" name="Connector: Elbow 30">
              <a:extLst>
                <a:ext uri="{FF2B5EF4-FFF2-40B4-BE49-F238E27FC236}">
                  <a16:creationId xmlns:a16="http://schemas.microsoft.com/office/drawing/2014/main" id="{9DA98AA8-577F-40D8-8F16-5BC45690A683}"/>
                </a:ext>
              </a:extLst>
            </p:cNvPr>
            <p:cNvCxnSpPr>
              <a:cxnSpLocks/>
            </p:cNvCxnSpPr>
            <p:nvPr/>
          </p:nvCxnSpPr>
          <p:spPr>
            <a:xfrm rot="10800000" flipV="1">
              <a:off x="2759843" y="4141098"/>
              <a:ext cx="1187110" cy="839315"/>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8C874234-37C3-4848-992A-8EACFAF68817}"/>
                </a:ext>
              </a:extLst>
            </p:cNvPr>
            <p:cNvCxnSpPr>
              <a:cxnSpLocks/>
              <a:stCxn id="160" idx="2"/>
              <a:endCxn id="14" idx="3"/>
            </p:cNvCxnSpPr>
            <p:nvPr/>
          </p:nvCxnSpPr>
          <p:spPr>
            <a:xfrm rot="10800000">
              <a:off x="2758279" y="4981397"/>
              <a:ext cx="1211058" cy="882042"/>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03129E4-52DD-4D74-ACA3-913CF85E47A4}"/>
                </a:ext>
              </a:extLst>
            </p:cNvPr>
            <p:cNvCxnSpPr>
              <a:cxnSpLocks/>
              <a:stCxn id="162" idx="2"/>
            </p:cNvCxnSpPr>
            <p:nvPr/>
          </p:nvCxnSpPr>
          <p:spPr>
            <a:xfrm flipH="1" flipV="1">
              <a:off x="2758278" y="4963265"/>
              <a:ext cx="1199932" cy="171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65" name="Content Placeholder 5">
            <a:extLst>
              <a:ext uri="{FF2B5EF4-FFF2-40B4-BE49-F238E27FC236}">
                <a16:creationId xmlns:a16="http://schemas.microsoft.com/office/drawing/2014/main" id="{0E629834-28D9-4CA8-B8A6-9D9BCE30796C}"/>
              </a:ext>
            </a:extLst>
          </p:cNvPr>
          <p:cNvGraphicFramePr>
            <a:graphicFrameLocks/>
          </p:cNvGraphicFramePr>
          <p:nvPr>
            <p:extLst>
              <p:ext uri="{D42A27DB-BD31-4B8C-83A1-F6EECF244321}">
                <p14:modId xmlns:p14="http://schemas.microsoft.com/office/powerpoint/2010/main" val="736385226"/>
              </p:ext>
            </p:extLst>
          </p:nvPr>
        </p:nvGraphicFramePr>
        <p:xfrm>
          <a:off x="5845965" y="2490825"/>
          <a:ext cx="6138381" cy="2494280"/>
        </p:xfrm>
        <a:graphic>
          <a:graphicData uri="http://schemas.openxmlformats.org/drawingml/2006/table">
            <a:tbl>
              <a:tblPr firstRow="1" bandRow="1">
                <a:tableStyleId>{5C22544A-7EE6-4342-B048-85BDC9FD1C3A}</a:tableStyleId>
              </a:tblPr>
              <a:tblGrid>
                <a:gridCol w="3472602">
                  <a:extLst>
                    <a:ext uri="{9D8B030D-6E8A-4147-A177-3AD203B41FA5}">
                      <a16:colId xmlns:a16="http://schemas.microsoft.com/office/drawing/2014/main" val="2010992117"/>
                    </a:ext>
                  </a:extLst>
                </a:gridCol>
                <a:gridCol w="1579418">
                  <a:extLst>
                    <a:ext uri="{9D8B030D-6E8A-4147-A177-3AD203B41FA5}">
                      <a16:colId xmlns:a16="http://schemas.microsoft.com/office/drawing/2014/main" val="1837157863"/>
                    </a:ext>
                  </a:extLst>
                </a:gridCol>
                <a:gridCol w="1086361">
                  <a:extLst>
                    <a:ext uri="{9D8B030D-6E8A-4147-A177-3AD203B41FA5}">
                      <a16:colId xmlns:a16="http://schemas.microsoft.com/office/drawing/2014/main" val="4005994190"/>
                    </a:ext>
                  </a:extLst>
                </a:gridCol>
              </a:tblGrid>
              <a:tr h="370840">
                <a:tc>
                  <a:txBody>
                    <a:bodyPr/>
                    <a:lstStyle/>
                    <a:p>
                      <a:endParaRPr lang="en-US" sz="1800" dirty="0"/>
                    </a:p>
                  </a:txBody>
                  <a:tcPr/>
                </a:tc>
                <a:tc>
                  <a:txBody>
                    <a:bodyPr/>
                    <a:lstStyle/>
                    <a:p>
                      <a:pPr algn="ctr"/>
                      <a:r>
                        <a:rPr lang="en-US" sz="1800" dirty="0"/>
                        <a:t>General</a:t>
                      </a:r>
                    </a:p>
                    <a:p>
                      <a:pPr algn="ctr"/>
                      <a:r>
                        <a:rPr lang="en-US" sz="1800" dirty="0"/>
                        <a:t>Population</a:t>
                      </a:r>
                    </a:p>
                  </a:txBody>
                  <a:tcPr/>
                </a:tc>
                <a:tc>
                  <a:txBody>
                    <a:bodyPr/>
                    <a:lstStyle/>
                    <a:p>
                      <a:pPr algn="ctr"/>
                      <a:r>
                        <a:rPr lang="en-US" sz="1800" dirty="0"/>
                        <a:t>MASH</a:t>
                      </a:r>
                    </a:p>
                  </a:txBody>
                  <a:tcPr/>
                </a:tc>
                <a:extLst>
                  <a:ext uri="{0D108BD9-81ED-4DB2-BD59-A6C34878D82A}">
                    <a16:rowId xmlns:a16="http://schemas.microsoft.com/office/drawing/2014/main" val="3789076519"/>
                  </a:ext>
                </a:extLst>
              </a:tr>
              <a:tr h="370840">
                <a:tc>
                  <a:txBody>
                    <a:bodyPr/>
                    <a:lstStyle/>
                    <a:p>
                      <a:r>
                        <a:rPr lang="en-US" sz="1800" dirty="0"/>
                        <a:t>Obesity (%)</a:t>
                      </a:r>
                    </a:p>
                  </a:txBody>
                  <a:tcPr/>
                </a:tc>
                <a:tc>
                  <a:txBody>
                    <a:bodyPr/>
                    <a:lstStyle/>
                    <a:p>
                      <a:pPr algn="ctr"/>
                      <a:r>
                        <a:rPr lang="en-US" sz="1800" dirty="0"/>
                        <a:t>40</a:t>
                      </a:r>
                    </a:p>
                  </a:txBody>
                  <a:tcPr/>
                </a:tc>
                <a:tc>
                  <a:txBody>
                    <a:bodyPr/>
                    <a:lstStyle/>
                    <a:p>
                      <a:pPr algn="ctr"/>
                      <a:r>
                        <a:rPr lang="en-US" sz="1800" dirty="0"/>
                        <a:t>81.8</a:t>
                      </a:r>
                    </a:p>
                  </a:txBody>
                  <a:tcPr/>
                </a:tc>
                <a:extLst>
                  <a:ext uri="{0D108BD9-81ED-4DB2-BD59-A6C34878D82A}">
                    <a16:rowId xmlns:a16="http://schemas.microsoft.com/office/drawing/2014/main" val="555349818"/>
                  </a:ext>
                </a:extLst>
              </a:tr>
              <a:tr h="370840">
                <a:tc>
                  <a:txBody>
                    <a:bodyPr/>
                    <a:lstStyle/>
                    <a:p>
                      <a:r>
                        <a:rPr lang="en-US" sz="1800" dirty="0"/>
                        <a:t>T2DM (%)</a:t>
                      </a:r>
                    </a:p>
                  </a:txBody>
                  <a:tcPr/>
                </a:tc>
                <a:tc>
                  <a:txBody>
                    <a:bodyPr/>
                    <a:lstStyle/>
                    <a:p>
                      <a:pPr algn="ctr"/>
                      <a:r>
                        <a:rPr lang="en-US" sz="1800" dirty="0"/>
                        <a:t>14</a:t>
                      </a:r>
                    </a:p>
                  </a:txBody>
                  <a:tcPr/>
                </a:tc>
                <a:tc>
                  <a:txBody>
                    <a:bodyPr/>
                    <a:lstStyle/>
                    <a:p>
                      <a:pPr algn="ctr"/>
                      <a:r>
                        <a:rPr lang="en-US" sz="1800" dirty="0"/>
                        <a:t>43.6</a:t>
                      </a:r>
                    </a:p>
                  </a:txBody>
                  <a:tcPr/>
                </a:tc>
                <a:extLst>
                  <a:ext uri="{0D108BD9-81ED-4DB2-BD59-A6C34878D82A}">
                    <a16:rowId xmlns:a16="http://schemas.microsoft.com/office/drawing/2014/main" val="1398234432"/>
                  </a:ext>
                </a:extLst>
              </a:tr>
              <a:tr h="370840">
                <a:tc>
                  <a:txBody>
                    <a:bodyPr/>
                    <a:lstStyle/>
                    <a:p>
                      <a:r>
                        <a:rPr lang="en-US" sz="1800" dirty="0"/>
                        <a:t>Hypertension (%)</a:t>
                      </a:r>
                    </a:p>
                  </a:txBody>
                  <a:tcPr/>
                </a:tc>
                <a:tc>
                  <a:txBody>
                    <a:bodyPr/>
                    <a:lstStyle/>
                    <a:p>
                      <a:pPr algn="ctr"/>
                      <a:r>
                        <a:rPr lang="en-US" sz="1800" dirty="0"/>
                        <a:t>29</a:t>
                      </a:r>
                    </a:p>
                  </a:txBody>
                  <a:tcPr/>
                </a:tc>
                <a:tc>
                  <a:txBody>
                    <a:bodyPr/>
                    <a:lstStyle/>
                    <a:p>
                      <a:pPr algn="ctr"/>
                      <a:r>
                        <a:rPr lang="en-US" sz="1800" dirty="0"/>
                        <a:t>68</a:t>
                      </a:r>
                    </a:p>
                  </a:txBody>
                  <a:tcPr/>
                </a:tc>
                <a:extLst>
                  <a:ext uri="{0D108BD9-81ED-4DB2-BD59-A6C34878D82A}">
                    <a16:rowId xmlns:a16="http://schemas.microsoft.com/office/drawing/2014/main" val="2378280418"/>
                  </a:ext>
                </a:extLst>
              </a:tr>
              <a:tr h="370840">
                <a:tc>
                  <a:txBody>
                    <a:bodyPr/>
                    <a:lstStyle/>
                    <a:p>
                      <a:r>
                        <a:rPr lang="en-US" sz="1800" dirty="0"/>
                        <a:t>Hypertriglyceridemia (%)</a:t>
                      </a:r>
                    </a:p>
                  </a:txBody>
                  <a:tcPr/>
                </a:tc>
                <a:tc>
                  <a:txBody>
                    <a:bodyPr/>
                    <a:lstStyle/>
                    <a:p>
                      <a:pPr algn="ctr"/>
                      <a:r>
                        <a:rPr lang="en-US" sz="1800" dirty="0"/>
                        <a:t>25</a:t>
                      </a:r>
                    </a:p>
                  </a:txBody>
                  <a:tcPr/>
                </a:tc>
                <a:tc>
                  <a:txBody>
                    <a:bodyPr/>
                    <a:lstStyle/>
                    <a:p>
                      <a:pPr algn="ctr"/>
                      <a:r>
                        <a:rPr lang="en-US" sz="1800" dirty="0"/>
                        <a:t>83</a:t>
                      </a:r>
                    </a:p>
                  </a:txBody>
                  <a:tcPr/>
                </a:tc>
                <a:extLst>
                  <a:ext uri="{0D108BD9-81ED-4DB2-BD59-A6C34878D82A}">
                    <a16:rowId xmlns:a16="http://schemas.microsoft.com/office/drawing/2014/main" val="3989242744"/>
                  </a:ext>
                </a:extLst>
              </a:tr>
              <a:tr h="370840">
                <a:tc>
                  <a:txBody>
                    <a:bodyPr/>
                    <a:lstStyle/>
                    <a:p>
                      <a:r>
                        <a:rPr lang="en-US" sz="1800" dirty="0"/>
                        <a:t>Metabolic syndrome (%)</a:t>
                      </a:r>
                    </a:p>
                  </a:txBody>
                  <a:tcPr/>
                </a:tc>
                <a:tc>
                  <a:txBody>
                    <a:bodyPr/>
                    <a:lstStyle/>
                    <a:p>
                      <a:pPr algn="ctr"/>
                      <a:r>
                        <a:rPr lang="en-US" sz="1800" dirty="0"/>
                        <a:t>34</a:t>
                      </a:r>
                    </a:p>
                  </a:txBody>
                  <a:tcPr/>
                </a:tc>
                <a:tc>
                  <a:txBody>
                    <a:bodyPr/>
                    <a:lstStyle/>
                    <a:p>
                      <a:pPr algn="ctr"/>
                      <a:r>
                        <a:rPr lang="en-US" sz="1800" dirty="0"/>
                        <a:t>71</a:t>
                      </a:r>
                    </a:p>
                  </a:txBody>
                  <a:tcPr/>
                </a:tc>
                <a:extLst>
                  <a:ext uri="{0D108BD9-81ED-4DB2-BD59-A6C34878D82A}">
                    <a16:rowId xmlns:a16="http://schemas.microsoft.com/office/drawing/2014/main" val="1946371484"/>
                  </a:ext>
                </a:extLst>
              </a:tr>
            </a:tbl>
          </a:graphicData>
        </a:graphic>
      </p:graphicFrame>
      <p:sp>
        <p:nvSpPr>
          <p:cNvPr id="166" name="TextBox 165">
            <a:extLst>
              <a:ext uri="{FF2B5EF4-FFF2-40B4-BE49-F238E27FC236}">
                <a16:creationId xmlns:a16="http://schemas.microsoft.com/office/drawing/2014/main" id="{C861ED53-A6F5-4342-9F6F-484475F816B3}"/>
              </a:ext>
            </a:extLst>
          </p:cNvPr>
          <p:cNvSpPr txBox="1"/>
          <p:nvPr/>
        </p:nvSpPr>
        <p:spPr>
          <a:xfrm>
            <a:off x="8335800" y="5311056"/>
            <a:ext cx="2671244" cy="276999"/>
          </a:xfrm>
          <a:prstGeom prst="rect">
            <a:avLst/>
          </a:prstGeom>
          <a:noFill/>
        </p:spPr>
        <p:txBody>
          <a:bodyPr wrap="none" rtlCol="0">
            <a:spAutoFit/>
          </a:bodyPr>
          <a:lstStyle/>
          <a:p>
            <a:r>
              <a:rPr lang="en-US" sz="1200" dirty="0" err="1"/>
              <a:t>Sheka</a:t>
            </a:r>
            <a:r>
              <a:rPr lang="en-US" sz="1200" dirty="0"/>
              <a:t> et al, JAMA 2020; 323:1175-1183</a:t>
            </a:r>
          </a:p>
        </p:txBody>
      </p:sp>
      <p:grpSp>
        <p:nvGrpSpPr>
          <p:cNvPr id="167" name="Group 166">
            <a:extLst>
              <a:ext uri="{FF2B5EF4-FFF2-40B4-BE49-F238E27FC236}">
                <a16:creationId xmlns:a16="http://schemas.microsoft.com/office/drawing/2014/main" id="{CFD7CCE5-6E55-4EB1-A423-AA3CC9610AD0}"/>
              </a:ext>
            </a:extLst>
          </p:cNvPr>
          <p:cNvGrpSpPr/>
          <p:nvPr/>
        </p:nvGrpSpPr>
        <p:grpSpPr>
          <a:xfrm>
            <a:off x="10335018" y="6490447"/>
            <a:ext cx="1508140" cy="369332"/>
            <a:chOff x="10609338" y="6488668"/>
            <a:chExt cx="1508140" cy="369332"/>
          </a:xfrm>
        </p:grpSpPr>
        <p:pic>
          <p:nvPicPr>
            <p:cNvPr id="168" name="Picture 188">
              <a:extLst>
                <a:ext uri="{FF2B5EF4-FFF2-40B4-BE49-F238E27FC236}">
                  <a16:creationId xmlns:a16="http://schemas.microsoft.com/office/drawing/2014/main" id="{C8FD14C4-9645-46CE-B88B-4801AD80333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9" name="TextBox 168">
              <a:extLst>
                <a:ext uri="{FF2B5EF4-FFF2-40B4-BE49-F238E27FC236}">
                  <a16:creationId xmlns:a16="http://schemas.microsoft.com/office/drawing/2014/main" id="{8866ECFA-5721-49B6-B197-79AD2E0825FB}"/>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395101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9B6E5-5D53-4B4F-949B-FE8AAFB67F29}"/>
              </a:ext>
            </a:extLst>
          </p:cNvPr>
          <p:cNvSpPr>
            <a:spLocks noGrp="1"/>
          </p:cNvSpPr>
          <p:nvPr>
            <p:ph type="title"/>
          </p:nvPr>
        </p:nvSpPr>
        <p:spPr>
          <a:xfrm>
            <a:off x="505513" y="301218"/>
            <a:ext cx="11117056" cy="521370"/>
          </a:xfrm>
        </p:spPr>
        <p:txBody>
          <a:bodyPr>
            <a:noAutofit/>
          </a:bodyPr>
          <a:lstStyle/>
          <a:p>
            <a:r>
              <a:rPr lang="en-US" sz="3200" dirty="0">
                <a:solidFill>
                  <a:srgbClr val="0000FF"/>
                </a:solidFill>
              </a:rPr>
              <a:t>Consequence of the status quo-  most patients with MASLD are allowed to develop cirrhosis</a:t>
            </a:r>
          </a:p>
        </p:txBody>
      </p:sp>
      <p:sp>
        <p:nvSpPr>
          <p:cNvPr id="5" name="Rectangle: Rounded Corners 4">
            <a:extLst>
              <a:ext uri="{FF2B5EF4-FFF2-40B4-BE49-F238E27FC236}">
                <a16:creationId xmlns:a16="http://schemas.microsoft.com/office/drawing/2014/main" id="{B00E9D63-54D7-4AF1-A429-AC943E4720BF}"/>
              </a:ext>
            </a:extLst>
          </p:cNvPr>
          <p:cNvSpPr/>
          <p:nvPr/>
        </p:nvSpPr>
        <p:spPr>
          <a:xfrm>
            <a:off x="236744" y="1010570"/>
            <a:ext cx="11663368" cy="5037282"/>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2">
            <a:extLst>
              <a:ext uri="{FF2B5EF4-FFF2-40B4-BE49-F238E27FC236}">
                <a16:creationId xmlns:a16="http://schemas.microsoft.com/office/drawing/2014/main" id="{710C5FF0-18D8-4ACA-A066-7E86CC382319}"/>
              </a:ext>
            </a:extLst>
          </p:cNvPr>
          <p:cNvSpPr txBox="1">
            <a:spLocks/>
          </p:cNvSpPr>
          <p:nvPr/>
        </p:nvSpPr>
        <p:spPr>
          <a:xfrm>
            <a:off x="8627536" y="6466992"/>
            <a:ext cx="1821801" cy="153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Text Placeholder 2">
            <a:extLst>
              <a:ext uri="{FF2B5EF4-FFF2-40B4-BE49-F238E27FC236}">
                <a16:creationId xmlns:a16="http://schemas.microsoft.com/office/drawing/2014/main" id="{92721E5C-1992-4E07-AEFA-9A09699490F0}"/>
              </a:ext>
            </a:extLst>
          </p:cNvPr>
          <p:cNvSpPr txBox="1">
            <a:spLocks/>
          </p:cNvSpPr>
          <p:nvPr/>
        </p:nvSpPr>
        <p:spPr>
          <a:xfrm>
            <a:off x="665806" y="6125380"/>
            <a:ext cx="4426856"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100" dirty="0"/>
              <a:t>Wong RJ, et al. J Clin Gastroenterol. 2020 DOI: 10.1097/MCG.0000000000001409</a:t>
            </a:r>
          </a:p>
        </p:txBody>
      </p:sp>
      <p:sp>
        <p:nvSpPr>
          <p:cNvPr id="9" name="Rectangle 8">
            <a:extLst>
              <a:ext uri="{FF2B5EF4-FFF2-40B4-BE49-F238E27FC236}">
                <a16:creationId xmlns:a16="http://schemas.microsoft.com/office/drawing/2014/main" id="{A21E0F02-76C5-4E90-885E-4054CA03E476}"/>
              </a:ext>
            </a:extLst>
          </p:cNvPr>
          <p:cNvSpPr/>
          <p:nvPr/>
        </p:nvSpPr>
        <p:spPr>
          <a:xfrm>
            <a:off x="609046" y="1196960"/>
            <a:ext cx="4474844" cy="907941"/>
          </a:xfrm>
          <a:prstGeom prst="rect">
            <a:avLst/>
          </a:prstGeom>
          <a:solidFill>
            <a:schemeClr val="accent6">
              <a:lumMod val="20000"/>
              <a:lumOff val="80000"/>
            </a:schemeClr>
          </a:solidFill>
          <a:ln>
            <a:solidFill>
              <a:schemeClr val="tx1">
                <a:lumMod val="95000"/>
                <a:lumOff val="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73% of patients had never been referred to a liver clinic before hospital admission for cirrhosis</a:t>
            </a:r>
          </a:p>
        </p:txBody>
      </p:sp>
      <p:grpSp>
        <p:nvGrpSpPr>
          <p:cNvPr id="10" name="Group 9">
            <a:extLst>
              <a:ext uri="{FF2B5EF4-FFF2-40B4-BE49-F238E27FC236}">
                <a16:creationId xmlns:a16="http://schemas.microsoft.com/office/drawing/2014/main" id="{01B6312D-3180-4434-8B07-D7BC1074CB57}"/>
              </a:ext>
            </a:extLst>
          </p:cNvPr>
          <p:cNvGrpSpPr/>
          <p:nvPr/>
        </p:nvGrpSpPr>
        <p:grpSpPr>
          <a:xfrm>
            <a:off x="291888" y="2178267"/>
            <a:ext cx="4087607" cy="3609757"/>
            <a:chOff x="291888" y="2202868"/>
            <a:chExt cx="5549450" cy="3609757"/>
          </a:xfrm>
        </p:grpSpPr>
        <p:sp>
          <p:nvSpPr>
            <p:cNvPr id="11" name="TextBox 10">
              <a:extLst>
                <a:ext uri="{FF2B5EF4-FFF2-40B4-BE49-F238E27FC236}">
                  <a16:creationId xmlns:a16="http://schemas.microsoft.com/office/drawing/2014/main" id="{C7EA1462-E893-477E-A749-68FCFB6126B3}"/>
                </a:ext>
              </a:extLst>
            </p:cNvPr>
            <p:cNvSpPr txBox="1"/>
            <p:nvPr/>
          </p:nvSpPr>
          <p:spPr>
            <a:xfrm rot="16200000">
              <a:off x="-312862" y="3549861"/>
              <a:ext cx="142494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Number of patients</a:t>
              </a:r>
            </a:p>
          </p:txBody>
        </p:sp>
        <p:sp>
          <p:nvSpPr>
            <p:cNvPr id="12" name="TextBox 11">
              <a:extLst>
                <a:ext uri="{FF2B5EF4-FFF2-40B4-BE49-F238E27FC236}">
                  <a16:creationId xmlns:a16="http://schemas.microsoft.com/office/drawing/2014/main" id="{A433F23F-0754-4900-AD3C-82044AE049A1}"/>
                </a:ext>
              </a:extLst>
            </p:cNvPr>
            <p:cNvSpPr txBox="1"/>
            <p:nvPr/>
          </p:nvSpPr>
          <p:spPr>
            <a:xfrm>
              <a:off x="4689872" y="2954792"/>
              <a:ext cx="1071768"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001D"/>
                  </a:solidFill>
                  <a:effectLst/>
                  <a:uLnTx/>
                  <a:uFillTx/>
                  <a:latin typeface="Calibri"/>
                  <a:ea typeface="+mn-ea"/>
                  <a:cs typeface="+mn-cs"/>
                </a:rPr>
                <a:t>Never referred</a:t>
              </a:r>
            </a:p>
          </p:txBody>
        </p:sp>
        <p:sp>
          <p:nvSpPr>
            <p:cNvPr id="13" name="TextBox 12">
              <a:extLst>
                <a:ext uri="{FF2B5EF4-FFF2-40B4-BE49-F238E27FC236}">
                  <a16:creationId xmlns:a16="http://schemas.microsoft.com/office/drawing/2014/main" id="{43ED11BF-43BC-4F8A-AB6C-74F32A185064}"/>
                </a:ext>
              </a:extLst>
            </p:cNvPr>
            <p:cNvSpPr txBox="1"/>
            <p:nvPr/>
          </p:nvSpPr>
          <p:spPr>
            <a:xfrm>
              <a:off x="5002967" y="4093097"/>
              <a:ext cx="68108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A162D"/>
                  </a:solidFill>
                  <a:effectLst/>
                  <a:uLnTx/>
                  <a:uFillTx/>
                  <a:latin typeface="Calibri"/>
                  <a:ea typeface="+mn-ea"/>
                  <a:cs typeface="+mn-cs"/>
                </a:rPr>
                <a:t>&lt; 30 days</a:t>
              </a:r>
            </a:p>
          </p:txBody>
        </p:sp>
        <p:sp>
          <p:nvSpPr>
            <p:cNvPr id="14" name="TextBox 13">
              <a:extLst>
                <a:ext uri="{FF2B5EF4-FFF2-40B4-BE49-F238E27FC236}">
                  <a16:creationId xmlns:a16="http://schemas.microsoft.com/office/drawing/2014/main" id="{AAA6E089-7BC8-4F4B-8735-C30B745469BE}"/>
                </a:ext>
              </a:extLst>
            </p:cNvPr>
            <p:cNvSpPr txBox="1"/>
            <p:nvPr/>
          </p:nvSpPr>
          <p:spPr>
            <a:xfrm>
              <a:off x="5002967" y="4266982"/>
              <a:ext cx="74699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C6602"/>
                  </a:solidFill>
                  <a:effectLst/>
                  <a:uLnTx/>
                  <a:uFillTx/>
                  <a:latin typeface="Calibri"/>
                  <a:ea typeface="+mn-ea"/>
                  <a:cs typeface="+mn-cs"/>
                </a:rPr>
                <a:t>1 </a:t>
              </a:r>
              <a:r>
                <a:rPr kumimoji="0" lang="en-US" sz="1400" b="0" i="0" u="none" strike="noStrike" kern="1200" cap="none" spc="0" normalizeH="0" baseline="0" noProof="0" dirty="0">
                  <a:ln>
                    <a:noFill/>
                  </a:ln>
                  <a:solidFill>
                    <a:srgbClr val="EC6602"/>
                  </a:solidFill>
                  <a:effectLst/>
                  <a:uLnTx/>
                  <a:uFillTx/>
                  <a:latin typeface="Calibri"/>
                  <a:ea typeface="+mn-ea"/>
                  <a:cs typeface="Arial"/>
                </a:rPr>
                <a:t>‒ 3 mos.</a:t>
              </a:r>
              <a:endParaRPr kumimoji="0" lang="en-US" sz="1400" b="0" i="0" u="none" strike="noStrike" kern="1200" cap="none" spc="0" normalizeH="0" baseline="0" noProof="0" dirty="0">
                <a:ln>
                  <a:noFill/>
                </a:ln>
                <a:solidFill>
                  <a:srgbClr val="EC6602"/>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C5D87DB-0ECA-47EA-B61D-FA39289DD2CE}"/>
                </a:ext>
              </a:extLst>
            </p:cNvPr>
            <p:cNvSpPr txBox="1"/>
            <p:nvPr/>
          </p:nvSpPr>
          <p:spPr>
            <a:xfrm>
              <a:off x="5002967" y="4440865"/>
              <a:ext cx="74699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9257"/>
                  </a:solidFill>
                  <a:effectLst/>
                  <a:uLnTx/>
                  <a:uFillTx/>
                  <a:latin typeface="Calibri"/>
                  <a:ea typeface="+mn-ea"/>
                  <a:cs typeface="+mn-cs"/>
                </a:rPr>
                <a:t>3 </a:t>
              </a:r>
              <a:r>
                <a:rPr kumimoji="0" lang="en-US" sz="1400" b="0" i="0" u="none" strike="noStrike" kern="1200" cap="none" spc="0" normalizeH="0" baseline="0" noProof="0" dirty="0">
                  <a:ln>
                    <a:noFill/>
                  </a:ln>
                  <a:solidFill>
                    <a:srgbClr val="F29257"/>
                  </a:solidFill>
                  <a:effectLst/>
                  <a:uLnTx/>
                  <a:uFillTx/>
                  <a:latin typeface="Calibri"/>
                  <a:ea typeface="+mn-ea"/>
                  <a:cs typeface="Arial"/>
                </a:rPr>
                <a:t>‒ 6 mos.</a:t>
              </a:r>
              <a:endParaRPr kumimoji="0" lang="en-US" sz="1400" b="0" i="0" u="none" strike="noStrike" kern="1200" cap="none" spc="0" normalizeH="0" baseline="0" noProof="0" dirty="0">
                <a:ln>
                  <a:noFill/>
                </a:ln>
                <a:solidFill>
                  <a:srgbClr val="F29257"/>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CA81A76-955E-4879-9645-7553EF3494D5}"/>
                </a:ext>
              </a:extLst>
            </p:cNvPr>
            <p:cNvSpPr txBox="1"/>
            <p:nvPr/>
          </p:nvSpPr>
          <p:spPr>
            <a:xfrm>
              <a:off x="5002967" y="4614748"/>
              <a:ext cx="83837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8080"/>
                  </a:solidFill>
                  <a:effectLst/>
                  <a:uLnTx/>
                  <a:uFillTx/>
                  <a:latin typeface="Calibri"/>
                  <a:ea typeface="+mn-ea"/>
                  <a:cs typeface="+mn-cs"/>
                </a:rPr>
                <a:t>6 </a:t>
              </a:r>
              <a:r>
                <a:rPr kumimoji="0" lang="en-US" sz="1400" b="0" i="0" u="none" strike="noStrike" kern="1200" cap="none" spc="0" normalizeH="0" baseline="0" noProof="0" dirty="0">
                  <a:ln>
                    <a:noFill/>
                  </a:ln>
                  <a:solidFill>
                    <a:srgbClr val="808080"/>
                  </a:solidFill>
                  <a:effectLst/>
                  <a:uLnTx/>
                  <a:uFillTx/>
                  <a:latin typeface="Calibri"/>
                  <a:ea typeface="+mn-ea"/>
                  <a:cs typeface="Arial"/>
                </a:rPr>
                <a:t>‒ 12 mos.</a:t>
              </a:r>
              <a:endParaRPr kumimoji="0" lang="en-US" sz="1400" b="0" i="0" u="none" strike="noStrike" kern="1200" cap="none" spc="0" normalizeH="0" baseline="0" noProof="0" dirty="0">
                <a:ln>
                  <a:noFill/>
                </a:ln>
                <a:solidFill>
                  <a:srgbClr val="80808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B4CEB2E-B5F0-48B4-BF4D-C124779C9C70}"/>
                </a:ext>
              </a:extLst>
            </p:cNvPr>
            <p:cNvSpPr txBox="1"/>
            <p:nvPr/>
          </p:nvSpPr>
          <p:spPr>
            <a:xfrm>
              <a:off x="5002966" y="4788633"/>
              <a:ext cx="43236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999"/>
                  </a:solidFill>
                  <a:effectLst/>
                  <a:uLnTx/>
                  <a:uFillTx/>
                  <a:latin typeface="Calibri"/>
                  <a:ea typeface="+mn-ea"/>
                  <a:cs typeface="+mn-cs"/>
                </a:rPr>
                <a:t>&gt; 1 yr</a:t>
              </a:r>
              <a:r>
                <a:rPr kumimoji="0" lang="en-US" sz="1400" b="0" i="0" u="none" strike="noStrike" kern="1200" cap="none" spc="0" normalizeH="0" baseline="0" noProof="0">
                  <a:ln>
                    <a:noFill/>
                  </a:ln>
                  <a:solidFill>
                    <a:srgbClr val="009999"/>
                  </a:solidFill>
                  <a:effectLst/>
                  <a:uLnTx/>
                  <a:uFillTx/>
                  <a:latin typeface="Calibri"/>
                  <a:ea typeface="+mn-ea"/>
                  <a:cs typeface="Arial"/>
                </a:rPr>
                <a:t>.</a:t>
              </a:r>
              <a:endParaRPr kumimoji="0" lang="en-US" sz="1400" b="0" i="0" u="none" strike="noStrike" kern="1200" cap="none" spc="0" normalizeH="0" baseline="0" noProof="0" dirty="0" err="1">
                <a:ln>
                  <a:noFill/>
                </a:ln>
                <a:solidFill>
                  <a:srgbClr val="009999"/>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92525B6-78DE-4229-B1EA-5C3FACC0AEC7}"/>
                </a:ext>
              </a:extLst>
            </p:cNvPr>
            <p:cNvSpPr txBox="1"/>
            <p:nvPr/>
          </p:nvSpPr>
          <p:spPr>
            <a:xfrm rot="18809186">
              <a:off x="757865" y="5211892"/>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1996</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ACBA249-E2EC-4436-B147-0BA9F69E4858}"/>
                </a:ext>
              </a:extLst>
            </p:cNvPr>
            <p:cNvSpPr txBox="1"/>
            <p:nvPr/>
          </p:nvSpPr>
          <p:spPr>
            <a:xfrm rot="18809186">
              <a:off x="1610217" y="5211892"/>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2000</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7A3C469-4183-490A-B0B1-C2CA42FF903A}"/>
                </a:ext>
              </a:extLst>
            </p:cNvPr>
            <p:cNvSpPr txBox="1"/>
            <p:nvPr/>
          </p:nvSpPr>
          <p:spPr>
            <a:xfrm rot="18809186">
              <a:off x="2679396" y="5211892"/>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2005</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A53B7E9C-8C51-43D4-BDE3-E8EAFE9F2EFF}"/>
                </a:ext>
              </a:extLst>
            </p:cNvPr>
            <p:cNvSpPr txBox="1"/>
            <p:nvPr/>
          </p:nvSpPr>
          <p:spPr>
            <a:xfrm rot="18809186">
              <a:off x="3785957" y="5211892"/>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2010</a:t>
              </a:r>
            </a:p>
          </p:txBody>
        </p:sp>
        <p:sp>
          <p:nvSpPr>
            <p:cNvPr id="22" name="TextBox 21">
              <a:extLst>
                <a:ext uri="{FF2B5EF4-FFF2-40B4-BE49-F238E27FC236}">
                  <a16:creationId xmlns:a16="http://schemas.microsoft.com/office/drawing/2014/main" id="{E3AED4C8-F27D-443B-ADBF-1F532793BCA0}"/>
                </a:ext>
              </a:extLst>
            </p:cNvPr>
            <p:cNvSpPr txBox="1"/>
            <p:nvPr/>
          </p:nvSpPr>
          <p:spPr>
            <a:xfrm rot="18809186">
              <a:off x="4391574" y="5211892"/>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2013</a:t>
              </a:r>
            </a:p>
          </p:txBody>
        </p:sp>
        <p:sp>
          <p:nvSpPr>
            <p:cNvPr id="23" name="TextBox 22">
              <a:extLst>
                <a:ext uri="{FF2B5EF4-FFF2-40B4-BE49-F238E27FC236}">
                  <a16:creationId xmlns:a16="http://schemas.microsoft.com/office/drawing/2014/main" id="{EF356034-B603-459F-8CA6-78069FF8A92F}"/>
                </a:ext>
              </a:extLst>
            </p:cNvPr>
            <p:cNvSpPr txBox="1"/>
            <p:nvPr/>
          </p:nvSpPr>
          <p:spPr>
            <a:xfrm>
              <a:off x="687473" y="3853613"/>
              <a:ext cx="274114"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200</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609195B4-2E15-4839-B637-FA5B1BE3B541}"/>
                </a:ext>
              </a:extLst>
            </p:cNvPr>
            <p:cNvSpPr txBox="1"/>
            <p:nvPr/>
          </p:nvSpPr>
          <p:spPr>
            <a:xfrm>
              <a:off x="687473" y="4405246"/>
              <a:ext cx="274114" cy="215444"/>
            </a:xfrm>
            <a:prstGeom prst="rect">
              <a:avLst/>
            </a:prstGeom>
            <a:noFill/>
            <a:ln>
              <a:noFill/>
            </a:ln>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100</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A3697057-6DE4-420F-89AB-68151FC01C27}"/>
                </a:ext>
              </a:extLst>
            </p:cNvPr>
            <p:cNvSpPr txBox="1"/>
            <p:nvPr/>
          </p:nvSpPr>
          <p:spPr>
            <a:xfrm>
              <a:off x="687473" y="3306135"/>
              <a:ext cx="274114"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300</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D6BA82C9-8FD5-4D53-A7BE-C1DDB4EBF86F}"/>
                </a:ext>
              </a:extLst>
            </p:cNvPr>
            <p:cNvSpPr txBox="1"/>
            <p:nvPr/>
          </p:nvSpPr>
          <p:spPr>
            <a:xfrm>
              <a:off x="870216" y="4948569"/>
              <a:ext cx="91372"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0</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4B2BAF1A-039C-4402-A407-62269DBA7B71}"/>
                </a:ext>
              </a:extLst>
            </p:cNvPr>
            <p:cNvSpPr txBox="1"/>
            <p:nvPr/>
          </p:nvSpPr>
          <p:spPr>
            <a:xfrm>
              <a:off x="687473" y="2754502"/>
              <a:ext cx="274114"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400</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5FC4EADF-941E-4115-8DC4-F06A045170BA}"/>
                </a:ext>
              </a:extLst>
            </p:cNvPr>
            <p:cNvSpPr txBox="1"/>
            <p:nvPr/>
          </p:nvSpPr>
          <p:spPr>
            <a:xfrm>
              <a:off x="687473" y="2202868"/>
              <a:ext cx="274114"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500</a:t>
              </a: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9F243EF4-DF52-49CF-8B57-3FE0D8D9899D}"/>
                </a:ext>
              </a:extLst>
            </p:cNvPr>
            <p:cNvSpPr txBox="1"/>
            <p:nvPr/>
          </p:nvSpPr>
          <p:spPr>
            <a:xfrm>
              <a:off x="2418006" y="5597181"/>
              <a:ext cx="128073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Year of admission</a:t>
              </a:r>
            </a:p>
          </p:txBody>
        </p:sp>
        <p:sp>
          <p:nvSpPr>
            <p:cNvPr id="30" name="Freeform 37">
              <a:extLst>
                <a:ext uri="{FF2B5EF4-FFF2-40B4-BE49-F238E27FC236}">
                  <a16:creationId xmlns:a16="http://schemas.microsoft.com/office/drawing/2014/main" id="{58535B04-1845-4837-B676-FE28B6886B58}"/>
                </a:ext>
              </a:extLst>
            </p:cNvPr>
            <p:cNvSpPr/>
            <p:nvPr/>
          </p:nvSpPr>
          <p:spPr>
            <a:xfrm>
              <a:off x="1027428" y="2756534"/>
              <a:ext cx="3618756" cy="1387942"/>
            </a:xfrm>
            <a:custGeom>
              <a:avLst/>
              <a:gdLst>
                <a:gd name="connsiteX0" fmla="*/ 0 w 5566913"/>
                <a:gd name="connsiteY0" fmla="*/ 1328468 h 1920815"/>
                <a:gd name="connsiteX1" fmla="*/ 327804 w 5566913"/>
                <a:gd name="connsiteY1" fmla="*/ 1431985 h 1920815"/>
                <a:gd name="connsiteX2" fmla="*/ 667109 w 5566913"/>
                <a:gd name="connsiteY2" fmla="*/ 1368724 h 1920815"/>
                <a:gd name="connsiteX3" fmla="*/ 1311215 w 5566913"/>
                <a:gd name="connsiteY3" fmla="*/ 1915064 h 1920815"/>
                <a:gd name="connsiteX4" fmla="*/ 1633268 w 5566913"/>
                <a:gd name="connsiteY4" fmla="*/ 1920815 h 1920815"/>
                <a:gd name="connsiteX5" fmla="*/ 1966823 w 5566913"/>
                <a:gd name="connsiteY5" fmla="*/ 1604513 h 1920815"/>
                <a:gd name="connsiteX6" fmla="*/ 2288875 w 5566913"/>
                <a:gd name="connsiteY6" fmla="*/ 1771290 h 1920815"/>
                <a:gd name="connsiteX7" fmla="*/ 2616679 w 5566913"/>
                <a:gd name="connsiteY7" fmla="*/ 1616015 h 1920815"/>
                <a:gd name="connsiteX8" fmla="*/ 2944483 w 5566913"/>
                <a:gd name="connsiteY8" fmla="*/ 1575758 h 1920815"/>
                <a:gd name="connsiteX9" fmla="*/ 3611592 w 5566913"/>
                <a:gd name="connsiteY9" fmla="*/ 1270958 h 1920815"/>
                <a:gd name="connsiteX10" fmla="*/ 3927894 w 5566913"/>
                <a:gd name="connsiteY10" fmla="*/ 741872 h 1920815"/>
                <a:gd name="connsiteX11" fmla="*/ 4267200 w 5566913"/>
                <a:gd name="connsiteY11" fmla="*/ 500332 h 1920815"/>
                <a:gd name="connsiteX12" fmla="*/ 4577751 w 5566913"/>
                <a:gd name="connsiteY12" fmla="*/ 0 h 1920815"/>
                <a:gd name="connsiteX13" fmla="*/ 4905555 w 5566913"/>
                <a:gd name="connsiteY13" fmla="*/ 448574 h 1920815"/>
                <a:gd name="connsiteX14" fmla="*/ 5239109 w 5566913"/>
                <a:gd name="connsiteY14" fmla="*/ 120770 h 1920815"/>
                <a:gd name="connsiteX15" fmla="*/ 5566913 w 5566913"/>
                <a:gd name="connsiteY15" fmla="*/ 419819 h 1920815"/>
                <a:gd name="connsiteX16" fmla="*/ 5566913 w 5566913"/>
                <a:gd name="connsiteY16" fmla="*/ 419819 h 192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6913" h="1920815">
                  <a:moveTo>
                    <a:pt x="0" y="1328468"/>
                  </a:moveTo>
                  <a:lnTo>
                    <a:pt x="327804" y="1431985"/>
                  </a:lnTo>
                  <a:lnTo>
                    <a:pt x="667109" y="1368724"/>
                  </a:lnTo>
                  <a:lnTo>
                    <a:pt x="1311215" y="1915064"/>
                  </a:lnTo>
                  <a:lnTo>
                    <a:pt x="1633268" y="1920815"/>
                  </a:lnTo>
                  <a:lnTo>
                    <a:pt x="1966823" y="1604513"/>
                  </a:lnTo>
                  <a:lnTo>
                    <a:pt x="2288875" y="1771290"/>
                  </a:lnTo>
                  <a:lnTo>
                    <a:pt x="2616679" y="1616015"/>
                  </a:lnTo>
                  <a:lnTo>
                    <a:pt x="2944483" y="1575758"/>
                  </a:lnTo>
                  <a:lnTo>
                    <a:pt x="3611592" y="1270958"/>
                  </a:lnTo>
                  <a:lnTo>
                    <a:pt x="3927894" y="741872"/>
                  </a:lnTo>
                  <a:lnTo>
                    <a:pt x="4267200" y="500332"/>
                  </a:lnTo>
                  <a:lnTo>
                    <a:pt x="4577751" y="0"/>
                  </a:lnTo>
                  <a:lnTo>
                    <a:pt x="4905555" y="448574"/>
                  </a:lnTo>
                  <a:lnTo>
                    <a:pt x="5239109" y="120770"/>
                  </a:lnTo>
                  <a:lnTo>
                    <a:pt x="5566913" y="419819"/>
                  </a:lnTo>
                  <a:lnTo>
                    <a:pt x="5566913" y="419819"/>
                  </a:lnTo>
                </a:path>
              </a:pathLst>
            </a:custGeom>
            <a:noFill/>
            <a:ln>
              <a:solidFill>
                <a:srgbClr val="E700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38">
              <a:extLst>
                <a:ext uri="{FF2B5EF4-FFF2-40B4-BE49-F238E27FC236}">
                  <a16:creationId xmlns:a16="http://schemas.microsoft.com/office/drawing/2014/main" id="{5E224265-3E4A-4865-85C5-4F70F3022F19}"/>
                </a:ext>
              </a:extLst>
            </p:cNvPr>
            <p:cNvSpPr/>
            <p:nvPr/>
          </p:nvSpPr>
          <p:spPr>
            <a:xfrm>
              <a:off x="1019951" y="4427051"/>
              <a:ext cx="3629971" cy="373996"/>
            </a:xfrm>
            <a:custGeom>
              <a:avLst/>
              <a:gdLst>
                <a:gd name="connsiteX0" fmla="*/ 0 w 5584166"/>
                <a:gd name="connsiteY0" fmla="*/ 454325 h 517585"/>
                <a:gd name="connsiteX1" fmla="*/ 690113 w 5584166"/>
                <a:gd name="connsiteY1" fmla="*/ 143774 h 517585"/>
                <a:gd name="connsiteX2" fmla="*/ 1334219 w 5584166"/>
                <a:gd name="connsiteY2" fmla="*/ 517585 h 517585"/>
                <a:gd name="connsiteX3" fmla="*/ 1966823 w 5584166"/>
                <a:gd name="connsiteY3" fmla="*/ 506083 h 517585"/>
                <a:gd name="connsiteX4" fmla="*/ 2283125 w 5584166"/>
                <a:gd name="connsiteY4" fmla="*/ 402566 h 517585"/>
                <a:gd name="connsiteX5" fmla="*/ 2944483 w 5584166"/>
                <a:gd name="connsiteY5" fmla="*/ 379562 h 517585"/>
                <a:gd name="connsiteX6" fmla="*/ 3272287 w 5584166"/>
                <a:gd name="connsiteY6" fmla="*/ 195532 h 517585"/>
                <a:gd name="connsiteX7" fmla="*/ 3623094 w 5584166"/>
                <a:gd name="connsiteY7" fmla="*/ 287547 h 517585"/>
                <a:gd name="connsiteX8" fmla="*/ 4577751 w 5584166"/>
                <a:gd name="connsiteY8" fmla="*/ 0 h 517585"/>
                <a:gd name="connsiteX9" fmla="*/ 4934309 w 5584166"/>
                <a:gd name="connsiteY9" fmla="*/ 115019 h 517585"/>
                <a:gd name="connsiteX10" fmla="*/ 5239109 w 5584166"/>
                <a:gd name="connsiteY10" fmla="*/ 149525 h 517585"/>
                <a:gd name="connsiteX11" fmla="*/ 5584166 w 5584166"/>
                <a:gd name="connsiteY11" fmla="*/ 385313 h 51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4166" h="517585">
                  <a:moveTo>
                    <a:pt x="0" y="454325"/>
                  </a:moveTo>
                  <a:lnTo>
                    <a:pt x="690113" y="143774"/>
                  </a:lnTo>
                  <a:lnTo>
                    <a:pt x="1334219" y="517585"/>
                  </a:lnTo>
                  <a:lnTo>
                    <a:pt x="1966823" y="506083"/>
                  </a:lnTo>
                  <a:lnTo>
                    <a:pt x="2283125" y="402566"/>
                  </a:lnTo>
                  <a:lnTo>
                    <a:pt x="2944483" y="379562"/>
                  </a:lnTo>
                  <a:lnTo>
                    <a:pt x="3272287" y="195532"/>
                  </a:lnTo>
                  <a:lnTo>
                    <a:pt x="3623094" y="287547"/>
                  </a:lnTo>
                  <a:lnTo>
                    <a:pt x="4577751" y="0"/>
                  </a:lnTo>
                  <a:lnTo>
                    <a:pt x="4934309" y="115019"/>
                  </a:lnTo>
                  <a:lnTo>
                    <a:pt x="5239109" y="149525"/>
                  </a:lnTo>
                  <a:lnTo>
                    <a:pt x="5584166" y="385313"/>
                  </a:lnTo>
                </a:path>
              </a:pathLst>
            </a:custGeom>
            <a:noFill/>
            <a:ln>
              <a:solidFill>
                <a:srgbClr val="A86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9">
              <a:extLst>
                <a:ext uri="{FF2B5EF4-FFF2-40B4-BE49-F238E27FC236}">
                  <a16:creationId xmlns:a16="http://schemas.microsoft.com/office/drawing/2014/main" id="{291C27D8-D835-4190-B487-FC09053AAB71}"/>
                </a:ext>
              </a:extLst>
            </p:cNvPr>
            <p:cNvSpPr/>
            <p:nvPr/>
          </p:nvSpPr>
          <p:spPr>
            <a:xfrm>
              <a:off x="1023689" y="4489384"/>
              <a:ext cx="3622494" cy="349064"/>
            </a:xfrm>
            <a:custGeom>
              <a:avLst/>
              <a:gdLst>
                <a:gd name="connsiteX0" fmla="*/ 0 w 5572664"/>
                <a:gd name="connsiteY0" fmla="*/ 442823 h 483080"/>
                <a:gd name="connsiteX1" fmla="*/ 649857 w 5572664"/>
                <a:gd name="connsiteY1" fmla="*/ 155276 h 483080"/>
                <a:gd name="connsiteX2" fmla="*/ 977660 w 5572664"/>
                <a:gd name="connsiteY2" fmla="*/ 350808 h 483080"/>
                <a:gd name="connsiteX3" fmla="*/ 1322717 w 5572664"/>
                <a:gd name="connsiteY3" fmla="*/ 471578 h 483080"/>
                <a:gd name="connsiteX4" fmla="*/ 1984075 w 5572664"/>
                <a:gd name="connsiteY4" fmla="*/ 483080 h 483080"/>
                <a:gd name="connsiteX5" fmla="*/ 2294626 w 5572664"/>
                <a:gd name="connsiteY5" fmla="*/ 345057 h 483080"/>
                <a:gd name="connsiteX6" fmla="*/ 2955985 w 5572664"/>
                <a:gd name="connsiteY6" fmla="*/ 379563 h 483080"/>
                <a:gd name="connsiteX7" fmla="*/ 3272287 w 5572664"/>
                <a:gd name="connsiteY7" fmla="*/ 172529 h 483080"/>
                <a:gd name="connsiteX8" fmla="*/ 3605841 w 5572664"/>
                <a:gd name="connsiteY8" fmla="*/ 293298 h 483080"/>
                <a:gd name="connsiteX9" fmla="*/ 3950898 w 5572664"/>
                <a:gd name="connsiteY9" fmla="*/ 195532 h 483080"/>
                <a:gd name="connsiteX10" fmla="*/ 4261449 w 5572664"/>
                <a:gd name="connsiteY10" fmla="*/ 143774 h 483080"/>
                <a:gd name="connsiteX11" fmla="*/ 4589253 w 5572664"/>
                <a:gd name="connsiteY11" fmla="*/ 0 h 483080"/>
                <a:gd name="connsiteX12" fmla="*/ 4905555 w 5572664"/>
                <a:gd name="connsiteY12" fmla="*/ 172529 h 483080"/>
                <a:gd name="connsiteX13" fmla="*/ 5250611 w 5572664"/>
                <a:gd name="connsiteY13" fmla="*/ 195532 h 483080"/>
                <a:gd name="connsiteX14" fmla="*/ 5572664 w 5572664"/>
                <a:gd name="connsiteY14" fmla="*/ 345057 h 4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72664" h="483080">
                  <a:moveTo>
                    <a:pt x="0" y="442823"/>
                  </a:moveTo>
                  <a:lnTo>
                    <a:pt x="649857" y="155276"/>
                  </a:lnTo>
                  <a:lnTo>
                    <a:pt x="977660" y="350808"/>
                  </a:lnTo>
                  <a:lnTo>
                    <a:pt x="1322717" y="471578"/>
                  </a:lnTo>
                  <a:lnTo>
                    <a:pt x="1984075" y="483080"/>
                  </a:lnTo>
                  <a:lnTo>
                    <a:pt x="2294626" y="345057"/>
                  </a:lnTo>
                  <a:lnTo>
                    <a:pt x="2955985" y="379563"/>
                  </a:lnTo>
                  <a:lnTo>
                    <a:pt x="3272287" y="172529"/>
                  </a:lnTo>
                  <a:lnTo>
                    <a:pt x="3605841" y="293298"/>
                  </a:lnTo>
                  <a:lnTo>
                    <a:pt x="3950898" y="195532"/>
                  </a:lnTo>
                  <a:lnTo>
                    <a:pt x="4261449" y="143774"/>
                  </a:lnTo>
                  <a:lnTo>
                    <a:pt x="4589253" y="0"/>
                  </a:lnTo>
                  <a:lnTo>
                    <a:pt x="4905555" y="172529"/>
                  </a:lnTo>
                  <a:lnTo>
                    <a:pt x="5250611" y="195532"/>
                  </a:lnTo>
                  <a:lnTo>
                    <a:pt x="5572664" y="345057"/>
                  </a:lnTo>
                </a:path>
              </a:pathLst>
            </a:custGeom>
            <a:noFill/>
            <a:ln>
              <a:solidFill>
                <a:srgbClr val="EC6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40">
              <a:extLst>
                <a:ext uri="{FF2B5EF4-FFF2-40B4-BE49-F238E27FC236}">
                  <a16:creationId xmlns:a16="http://schemas.microsoft.com/office/drawing/2014/main" id="{4E00D2BA-2180-43E1-BA11-2E395BC9D578}"/>
                </a:ext>
              </a:extLst>
            </p:cNvPr>
            <p:cNvSpPr/>
            <p:nvPr/>
          </p:nvSpPr>
          <p:spPr>
            <a:xfrm>
              <a:off x="1027428" y="4672227"/>
              <a:ext cx="3618756" cy="241020"/>
            </a:xfrm>
            <a:custGeom>
              <a:avLst/>
              <a:gdLst>
                <a:gd name="connsiteX0" fmla="*/ 0 w 5566913"/>
                <a:gd name="connsiteY0" fmla="*/ 276045 h 333555"/>
                <a:gd name="connsiteX1" fmla="*/ 322053 w 5566913"/>
                <a:gd name="connsiteY1" fmla="*/ 92015 h 333555"/>
                <a:gd name="connsiteX2" fmla="*/ 644106 w 5566913"/>
                <a:gd name="connsiteY2" fmla="*/ 28755 h 333555"/>
                <a:gd name="connsiteX3" fmla="*/ 983411 w 5566913"/>
                <a:gd name="connsiteY3" fmla="*/ 218536 h 333555"/>
                <a:gd name="connsiteX4" fmla="*/ 1633268 w 5566913"/>
                <a:gd name="connsiteY4" fmla="*/ 333555 h 333555"/>
                <a:gd name="connsiteX5" fmla="*/ 2610928 w 5566913"/>
                <a:gd name="connsiteY5" fmla="*/ 161026 h 333555"/>
                <a:gd name="connsiteX6" fmla="*/ 2932981 w 5566913"/>
                <a:gd name="connsiteY6" fmla="*/ 207034 h 333555"/>
                <a:gd name="connsiteX7" fmla="*/ 3289540 w 5566913"/>
                <a:gd name="connsiteY7" fmla="*/ 92015 h 333555"/>
                <a:gd name="connsiteX8" fmla="*/ 3605841 w 5566913"/>
                <a:gd name="connsiteY8" fmla="*/ 212785 h 333555"/>
                <a:gd name="connsiteX9" fmla="*/ 4583502 w 5566913"/>
                <a:gd name="connsiteY9" fmla="*/ 0 h 333555"/>
                <a:gd name="connsiteX10" fmla="*/ 4917057 w 5566913"/>
                <a:gd name="connsiteY10" fmla="*/ 109268 h 333555"/>
                <a:gd name="connsiteX11" fmla="*/ 5256362 w 5566913"/>
                <a:gd name="connsiteY11" fmla="*/ 115019 h 333555"/>
                <a:gd name="connsiteX12" fmla="*/ 5566913 w 5566913"/>
                <a:gd name="connsiteY12" fmla="*/ 201283 h 3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6913" h="333555">
                  <a:moveTo>
                    <a:pt x="0" y="276045"/>
                  </a:moveTo>
                  <a:lnTo>
                    <a:pt x="322053" y="92015"/>
                  </a:lnTo>
                  <a:lnTo>
                    <a:pt x="644106" y="28755"/>
                  </a:lnTo>
                  <a:lnTo>
                    <a:pt x="983411" y="218536"/>
                  </a:lnTo>
                  <a:lnTo>
                    <a:pt x="1633268" y="333555"/>
                  </a:lnTo>
                  <a:lnTo>
                    <a:pt x="2610928" y="161026"/>
                  </a:lnTo>
                  <a:lnTo>
                    <a:pt x="2932981" y="207034"/>
                  </a:lnTo>
                  <a:lnTo>
                    <a:pt x="3289540" y="92015"/>
                  </a:lnTo>
                  <a:lnTo>
                    <a:pt x="3605841" y="212785"/>
                  </a:lnTo>
                  <a:lnTo>
                    <a:pt x="4583502" y="0"/>
                  </a:lnTo>
                  <a:lnTo>
                    <a:pt x="4917057" y="109268"/>
                  </a:lnTo>
                  <a:lnTo>
                    <a:pt x="5256362" y="115019"/>
                  </a:lnTo>
                  <a:lnTo>
                    <a:pt x="5566913" y="201283"/>
                  </a:lnTo>
                </a:path>
              </a:pathLst>
            </a:custGeom>
            <a:noFill/>
            <a:ln>
              <a:solidFill>
                <a:srgbClr val="F292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41">
              <a:extLst>
                <a:ext uri="{FF2B5EF4-FFF2-40B4-BE49-F238E27FC236}">
                  <a16:creationId xmlns:a16="http://schemas.microsoft.com/office/drawing/2014/main" id="{7DAA5F2F-442A-42C0-8616-F9F62DE1AD9A}"/>
                </a:ext>
              </a:extLst>
            </p:cNvPr>
            <p:cNvSpPr/>
            <p:nvPr/>
          </p:nvSpPr>
          <p:spPr>
            <a:xfrm>
              <a:off x="1031166" y="4742870"/>
              <a:ext cx="3607541" cy="211931"/>
            </a:xfrm>
            <a:custGeom>
              <a:avLst/>
              <a:gdLst>
                <a:gd name="connsiteX0" fmla="*/ 0 w 5549660"/>
                <a:gd name="connsiteY0" fmla="*/ 293298 h 293298"/>
                <a:gd name="connsiteX1" fmla="*/ 316302 w 5549660"/>
                <a:gd name="connsiteY1" fmla="*/ 57509 h 293298"/>
                <a:gd name="connsiteX2" fmla="*/ 649856 w 5549660"/>
                <a:gd name="connsiteY2" fmla="*/ 40256 h 293298"/>
                <a:gd name="connsiteX3" fmla="*/ 989162 w 5549660"/>
                <a:gd name="connsiteY3" fmla="*/ 178279 h 293298"/>
                <a:gd name="connsiteX4" fmla="*/ 1334219 w 5549660"/>
                <a:gd name="connsiteY4" fmla="*/ 195532 h 293298"/>
                <a:gd name="connsiteX5" fmla="*/ 1604513 w 5549660"/>
                <a:gd name="connsiteY5" fmla="*/ 287547 h 293298"/>
                <a:gd name="connsiteX6" fmla="*/ 2306128 w 5549660"/>
                <a:gd name="connsiteY6" fmla="*/ 235789 h 293298"/>
                <a:gd name="connsiteX7" fmla="*/ 2622430 w 5549660"/>
                <a:gd name="connsiteY7" fmla="*/ 143773 h 293298"/>
                <a:gd name="connsiteX8" fmla="*/ 2927230 w 5549660"/>
                <a:gd name="connsiteY8" fmla="*/ 207034 h 293298"/>
                <a:gd name="connsiteX9" fmla="*/ 3272287 w 5549660"/>
                <a:gd name="connsiteY9" fmla="*/ 138023 h 293298"/>
                <a:gd name="connsiteX10" fmla="*/ 3582838 w 5549660"/>
                <a:gd name="connsiteY10" fmla="*/ 218536 h 293298"/>
                <a:gd name="connsiteX11" fmla="*/ 3899139 w 5549660"/>
                <a:gd name="connsiteY11" fmla="*/ 126521 h 293298"/>
                <a:gd name="connsiteX12" fmla="*/ 4249947 w 5549660"/>
                <a:gd name="connsiteY12" fmla="*/ 120770 h 293298"/>
                <a:gd name="connsiteX13" fmla="*/ 4577751 w 5549660"/>
                <a:gd name="connsiteY13" fmla="*/ 0 h 293298"/>
                <a:gd name="connsiteX14" fmla="*/ 4899804 w 5549660"/>
                <a:gd name="connsiteY14" fmla="*/ 126521 h 293298"/>
                <a:gd name="connsiteX15" fmla="*/ 5239109 w 5549660"/>
                <a:gd name="connsiteY15" fmla="*/ 166777 h 293298"/>
                <a:gd name="connsiteX16" fmla="*/ 5549660 w 5549660"/>
                <a:gd name="connsiteY16" fmla="*/ 189781 h 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9660" h="293298">
                  <a:moveTo>
                    <a:pt x="0" y="293298"/>
                  </a:moveTo>
                  <a:lnTo>
                    <a:pt x="316302" y="57509"/>
                  </a:lnTo>
                  <a:lnTo>
                    <a:pt x="649856" y="40256"/>
                  </a:lnTo>
                  <a:lnTo>
                    <a:pt x="989162" y="178279"/>
                  </a:lnTo>
                  <a:lnTo>
                    <a:pt x="1334219" y="195532"/>
                  </a:lnTo>
                  <a:lnTo>
                    <a:pt x="1604513" y="287547"/>
                  </a:lnTo>
                  <a:lnTo>
                    <a:pt x="2306128" y="235789"/>
                  </a:lnTo>
                  <a:lnTo>
                    <a:pt x="2622430" y="143773"/>
                  </a:lnTo>
                  <a:lnTo>
                    <a:pt x="2927230" y="207034"/>
                  </a:lnTo>
                  <a:lnTo>
                    <a:pt x="3272287" y="138023"/>
                  </a:lnTo>
                  <a:lnTo>
                    <a:pt x="3582838" y="218536"/>
                  </a:lnTo>
                  <a:lnTo>
                    <a:pt x="3899139" y="126521"/>
                  </a:lnTo>
                  <a:lnTo>
                    <a:pt x="4249947" y="120770"/>
                  </a:lnTo>
                  <a:lnTo>
                    <a:pt x="4577751" y="0"/>
                  </a:lnTo>
                  <a:lnTo>
                    <a:pt x="4899804" y="126521"/>
                  </a:lnTo>
                  <a:lnTo>
                    <a:pt x="5239109" y="166777"/>
                  </a:lnTo>
                  <a:lnTo>
                    <a:pt x="5549660" y="189781"/>
                  </a:lnTo>
                </a:path>
              </a:pathLst>
            </a:custGeom>
            <a:no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42">
              <a:extLst>
                <a:ext uri="{FF2B5EF4-FFF2-40B4-BE49-F238E27FC236}">
                  <a16:creationId xmlns:a16="http://schemas.microsoft.com/office/drawing/2014/main" id="{83930E06-2225-4FA7-9D0E-DD2C476D28EE}"/>
                </a:ext>
              </a:extLst>
            </p:cNvPr>
            <p:cNvSpPr/>
            <p:nvPr/>
          </p:nvSpPr>
          <p:spPr>
            <a:xfrm>
              <a:off x="1027428" y="4821825"/>
              <a:ext cx="3611279" cy="195309"/>
            </a:xfrm>
            <a:custGeom>
              <a:avLst/>
              <a:gdLst>
                <a:gd name="connsiteX0" fmla="*/ 0 w 5555411"/>
                <a:gd name="connsiteY0" fmla="*/ 270294 h 270294"/>
                <a:gd name="connsiteX1" fmla="*/ 644106 w 5555411"/>
                <a:gd name="connsiteY1" fmla="*/ 11502 h 270294"/>
                <a:gd name="connsiteX2" fmla="*/ 1288211 w 5555411"/>
                <a:gd name="connsiteY2" fmla="*/ 178279 h 270294"/>
                <a:gd name="connsiteX3" fmla="*/ 1627517 w 5555411"/>
                <a:gd name="connsiteY3" fmla="*/ 218536 h 270294"/>
                <a:gd name="connsiteX4" fmla="*/ 2018581 w 5555411"/>
                <a:gd name="connsiteY4" fmla="*/ 212785 h 270294"/>
                <a:gd name="connsiteX5" fmla="*/ 2610928 w 5555411"/>
                <a:gd name="connsiteY5" fmla="*/ 155275 h 270294"/>
                <a:gd name="connsiteX6" fmla="*/ 2938732 w 5555411"/>
                <a:gd name="connsiteY6" fmla="*/ 161026 h 270294"/>
                <a:gd name="connsiteX7" fmla="*/ 3278038 w 5555411"/>
                <a:gd name="connsiteY7" fmla="*/ 120770 h 270294"/>
                <a:gd name="connsiteX8" fmla="*/ 3588589 w 5555411"/>
                <a:gd name="connsiteY8" fmla="*/ 149524 h 270294"/>
                <a:gd name="connsiteX9" fmla="*/ 3939396 w 5555411"/>
                <a:gd name="connsiteY9" fmla="*/ 69011 h 270294"/>
                <a:gd name="connsiteX10" fmla="*/ 4278702 w 5555411"/>
                <a:gd name="connsiteY10" fmla="*/ 120770 h 270294"/>
                <a:gd name="connsiteX11" fmla="*/ 4589253 w 5555411"/>
                <a:gd name="connsiteY11" fmla="*/ 0 h 270294"/>
                <a:gd name="connsiteX12" fmla="*/ 4928558 w 5555411"/>
                <a:gd name="connsiteY12" fmla="*/ 92015 h 270294"/>
                <a:gd name="connsiteX13" fmla="*/ 5267864 w 5555411"/>
                <a:gd name="connsiteY13" fmla="*/ 115019 h 270294"/>
                <a:gd name="connsiteX14" fmla="*/ 5555411 w 5555411"/>
                <a:gd name="connsiteY14" fmla="*/ 103517 h 2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5411" h="270294">
                  <a:moveTo>
                    <a:pt x="0" y="270294"/>
                  </a:moveTo>
                  <a:lnTo>
                    <a:pt x="644106" y="11502"/>
                  </a:lnTo>
                  <a:lnTo>
                    <a:pt x="1288211" y="178279"/>
                  </a:lnTo>
                  <a:lnTo>
                    <a:pt x="1627517" y="218536"/>
                  </a:lnTo>
                  <a:lnTo>
                    <a:pt x="2018581" y="212785"/>
                  </a:lnTo>
                  <a:lnTo>
                    <a:pt x="2610928" y="155275"/>
                  </a:lnTo>
                  <a:lnTo>
                    <a:pt x="2938732" y="161026"/>
                  </a:lnTo>
                  <a:lnTo>
                    <a:pt x="3278038" y="120770"/>
                  </a:lnTo>
                  <a:lnTo>
                    <a:pt x="3588589" y="149524"/>
                  </a:lnTo>
                  <a:lnTo>
                    <a:pt x="3939396" y="69011"/>
                  </a:lnTo>
                  <a:lnTo>
                    <a:pt x="4278702" y="120770"/>
                  </a:lnTo>
                  <a:lnTo>
                    <a:pt x="4589253" y="0"/>
                  </a:lnTo>
                  <a:lnTo>
                    <a:pt x="4928558" y="92015"/>
                  </a:lnTo>
                  <a:lnTo>
                    <a:pt x="5267864" y="115019"/>
                  </a:lnTo>
                  <a:lnTo>
                    <a:pt x="5555411" y="103517"/>
                  </a:lnTo>
                </a:path>
              </a:pathLst>
            </a:cu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Connector 35">
              <a:extLst>
                <a:ext uri="{FF2B5EF4-FFF2-40B4-BE49-F238E27FC236}">
                  <a16:creationId xmlns:a16="http://schemas.microsoft.com/office/drawing/2014/main" id="{C40672AE-5AD0-4BE2-B755-358D4462929A}"/>
                </a:ext>
              </a:extLst>
            </p:cNvPr>
            <p:cNvCxnSpPr>
              <a:stCxn id="35" idx="14"/>
              <a:endCxn id="17" idx="1"/>
            </p:cNvCxnSpPr>
            <p:nvPr/>
          </p:nvCxnSpPr>
          <p:spPr>
            <a:xfrm flipV="1">
              <a:off x="4638707" y="4896355"/>
              <a:ext cx="364259" cy="269"/>
            </a:xfrm>
            <a:prstGeom prst="line">
              <a:avLst/>
            </a:prstGeom>
            <a:ln>
              <a:solidFill>
                <a:srgbClr val="009999"/>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97D467-4FC7-496B-AE42-1C62E8275522}"/>
                </a:ext>
              </a:extLst>
            </p:cNvPr>
            <p:cNvCxnSpPr>
              <a:stCxn id="34" idx="16"/>
              <a:endCxn id="16" idx="1"/>
            </p:cNvCxnSpPr>
            <p:nvPr/>
          </p:nvCxnSpPr>
          <p:spPr>
            <a:xfrm flipV="1">
              <a:off x="4638707" y="4722470"/>
              <a:ext cx="364260" cy="157532"/>
            </a:xfrm>
            <a:prstGeom prst="line">
              <a:avLst/>
            </a:prstGeom>
            <a:ln>
              <a:solidFill>
                <a:srgbClr val="6E6868"/>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D161F21-02BC-48BF-BFFB-8A147A326F2D}"/>
                </a:ext>
              </a:extLst>
            </p:cNvPr>
            <p:cNvCxnSpPr>
              <a:stCxn id="33" idx="12"/>
              <a:endCxn id="15" idx="1"/>
            </p:cNvCxnSpPr>
            <p:nvPr/>
          </p:nvCxnSpPr>
          <p:spPr>
            <a:xfrm flipV="1">
              <a:off x="4646184" y="4548587"/>
              <a:ext cx="356783" cy="269082"/>
            </a:xfrm>
            <a:prstGeom prst="line">
              <a:avLst/>
            </a:prstGeom>
            <a:ln>
              <a:solidFill>
                <a:srgbClr val="F9B59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BCFD8B-46F3-4910-BF28-DD6F52B84032}"/>
                </a:ext>
              </a:extLst>
            </p:cNvPr>
            <p:cNvCxnSpPr>
              <a:stCxn id="32" idx="14"/>
              <a:endCxn id="14" idx="1"/>
            </p:cNvCxnSpPr>
            <p:nvPr/>
          </p:nvCxnSpPr>
          <p:spPr>
            <a:xfrm flipV="1">
              <a:off x="4646183" y="4374704"/>
              <a:ext cx="356784" cy="364011"/>
            </a:xfrm>
            <a:prstGeom prst="line">
              <a:avLst/>
            </a:prstGeom>
            <a:ln>
              <a:solidFill>
                <a:srgbClr val="EC6602"/>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92E5426-6D59-4050-AABD-27EA4EE8D0E9}"/>
                </a:ext>
              </a:extLst>
            </p:cNvPr>
            <p:cNvCxnSpPr>
              <a:stCxn id="31" idx="11"/>
              <a:endCxn id="13" idx="1"/>
            </p:cNvCxnSpPr>
            <p:nvPr/>
          </p:nvCxnSpPr>
          <p:spPr>
            <a:xfrm flipV="1">
              <a:off x="4649922" y="4200819"/>
              <a:ext cx="353045" cy="504650"/>
            </a:xfrm>
            <a:prstGeom prst="line">
              <a:avLst/>
            </a:prstGeom>
            <a:ln>
              <a:solidFill>
                <a:srgbClr val="7A162D"/>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8F0330B0-109E-498B-86D5-57232647CC33}"/>
                </a:ext>
              </a:extLst>
            </p:cNvPr>
            <p:cNvGrpSpPr/>
            <p:nvPr/>
          </p:nvGrpSpPr>
          <p:grpSpPr>
            <a:xfrm>
              <a:off x="975090" y="2282805"/>
              <a:ext cx="48599" cy="2800817"/>
              <a:chOff x="3686355" y="1587260"/>
              <a:chExt cx="74762" cy="3876136"/>
            </a:xfrm>
          </p:grpSpPr>
          <p:cxnSp>
            <p:nvCxnSpPr>
              <p:cNvPr id="65" name="Straight Connector 64">
                <a:extLst>
                  <a:ext uri="{FF2B5EF4-FFF2-40B4-BE49-F238E27FC236}">
                    <a16:creationId xmlns:a16="http://schemas.microsoft.com/office/drawing/2014/main" id="{CF259FAD-46FA-4561-8800-49CA2ED3A4CF}"/>
                  </a:ext>
                </a:extLst>
              </p:cNvPr>
              <p:cNvCxnSpPr/>
              <p:nvPr/>
            </p:nvCxnSpPr>
            <p:spPr>
              <a:xfrm>
                <a:off x="3761117" y="1587260"/>
                <a:ext cx="0" cy="387613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CABB605-7A8B-4182-A9B4-CAA870BE4870}"/>
                  </a:ext>
                </a:extLst>
              </p:cNvPr>
              <p:cNvCxnSpPr/>
              <p:nvPr/>
            </p:nvCxnSpPr>
            <p:spPr>
              <a:xfrm>
                <a:off x="3686355" y="1590106"/>
                <a:ext cx="7476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8F17032-9FCC-44ED-AC9B-E9E23FE1532E}"/>
                  </a:ext>
                </a:extLst>
              </p:cNvPr>
              <p:cNvCxnSpPr/>
              <p:nvPr/>
            </p:nvCxnSpPr>
            <p:spPr>
              <a:xfrm>
                <a:off x="3686355" y="2346355"/>
                <a:ext cx="7476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C2B7EEF-53FA-4D49-A8A4-DEC0B121519D}"/>
                  </a:ext>
                </a:extLst>
              </p:cNvPr>
              <p:cNvCxnSpPr/>
              <p:nvPr/>
            </p:nvCxnSpPr>
            <p:spPr>
              <a:xfrm>
                <a:off x="3686355" y="3114106"/>
                <a:ext cx="7476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6A144F-CF5C-47BA-B61A-42E541F699C6}"/>
                  </a:ext>
                </a:extLst>
              </p:cNvPr>
              <p:cNvCxnSpPr/>
              <p:nvPr/>
            </p:nvCxnSpPr>
            <p:spPr>
              <a:xfrm>
                <a:off x="3686355" y="3870361"/>
                <a:ext cx="7476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7FD8101-17ED-4487-865E-B87EE4AD0263}"/>
                  </a:ext>
                </a:extLst>
              </p:cNvPr>
              <p:cNvCxnSpPr/>
              <p:nvPr/>
            </p:nvCxnSpPr>
            <p:spPr>
              <a:xfrm>
                <a:off x="3686355" y="4632360"/>
                <a:ext cx="7476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A4D7965-9749-44B5-9312-4C52C54B4B57}"/>
                </a:ext>
              </a:extLst>
            </p:cNvPr>
            <p:cNvGrpSpPr/>
            <p:nvPr/>
          </p:nvGrpSpPr>
          <p:grpSpPr>
            <a:xfrm>
              <a:off x="986306" y="5033756"/>
              <a:ext cx="3656139" cy="49866"/>
              <a:chOff x="3703608" y="5394384"/>
              <a:chExt cx="5624422" cy="69011"/>
            </a:xfrm>
          </p:grpSpPr>
          <p:cxnSp>
            <p:nvCxnSpPr>
              <p:cNvPr id="43" name="Straight Connector 42">
                <a:extLst>
                  <a:ext uri="{FF2B5EF4-FFF2-40B4-BE49-F238E27FC236}">
                    <a16:creationId xmlns:a16="http://schemas.microsoft.com/office/drawing/2014/main" id="{D3DACB1F-74A9-4498-ACBB-9FDACEA6B14C}"/>
                  </a:ext>
                </a:extLst>
              </p:cNvPr>
              <p:cNvCxnSpPr/>
              <p:nvPr/>
            </p:nvCxnSpPr>
            <p:spPr>
              <a:xfrm>
                <a:off x="3703608" y="5394384"/>
                <a:ext cx="562442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AB99489F-EDC6-43AE-A0DA-2AD7DD781738}"/>
                  </a:ext>
                </a:extLst>
              </p:cNvPr>
              <p:cNvGrpSpPr/>
              <p:nvPr/>
            </p:nvGrpSpPr>
            <p:grpSpPr>
              <a:xfrm>
                <a:off x="8347494" y="5394384"/>
                <a:ext cx="980536" cy="69011"/>
                <a:chOff x="8347494" y="5388634"/>
                <a:chExt cx="980536" cy="69011"/>
              </a:xfrm>
            </p:grpSpPr>
            <p:cxnSp>
              <p:nvCxnSpPr>
                <p:cNvPr id="61" name="Straight Connector 60">
                  <a:extLst>
                    <a:ext uri="{FF2B5EF4-FFF2-40B4-BE49-F238E27FC236}">
                      <a16:creationId xmlns:a16="http://schemas.microsoft.com/office/drawing/2014/main" id="{BE5D1D42-6AE8-420F-A428-44C5BB2134D1}"/>
                    </a:ext>
                  </a:extLst>
                </p:cNvPr>
                <p:cNvCxnSpPr/>
                <p:nvPr/>
              </p:nvCxnSpPr>
              <p:spPr>
                <a:xfrm>
                  <a:off x="9328030"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AFF952C-825E-434A-83DF-DD35EED4B1FB}"/>
                    </a:ext>
                  </a:extLst>
                </p:cNvPr>
                <p:cNvCxnSpPr/>
                <p:nvPr/>
              </p:nvCxnSpPr>
              <p:spPr>
                <a:xfrm>
                  <a:off x="8347494"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A35383-AFF6-44A0-93EC-F071C313AC46}"/>
                    </a:ext>
                  </a:extLst>
                </p:cNvPr>
                <p:cNvCxnSpPr/>
                <p:nvPr/>
              </p:nvCxnSpPr>
              <p:spPr>
                <a:xfrm>
                  <a:off x="8672423"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F4EA585-BC53-4BD5-B4FB-5ABF34DF7C12}"/>
                    </a:ext>
                  </a:extLst>
                </p:cNvPr>
                <p:cNvCxnSpPr/>
                <p:nvPr/>
              </p:nvCxnSpPr>
              <p:spPr>
                <a:xfrm>
                  <a:off x="8997350"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641637AE-5F98-49FD-AACA-E26417579F6B}"/>
                  </a:ext>
                </a:extLst>
              </p:cNvPr>
              <p:cNvGrpSpPr/>
              <p:nvPr/>
            </p:nvGrpSpPr>
            <p:grpSpPr>
              <a:xfrm>
                <a:off x="7033404" y="5394384"/>
                <a:ext cx="980536" cy="69011"/>
                <a:chOff x="8347494" y="5388634"/>
                <a:chExt cx="980536" cy="69011"/>
              </a:xfrm>
            </p:grpSpPr>
            <p:cxnSp>
              <p:nvCxnSpPr>
                <p:cNvPr id="57" name="Straight Connector 56">
                  <a:extLst>
                    <a:ext uri="{FF2B5EF4-FFF2-40B4-BE49-F238E27FC236}">
                      <a16:creationId xmlns:a16="http://schemas.microsoft.com/office/drawing/2014/main" id="{02BDD9BF-EA92-481B-A444-37230EA9D911}"/>
                    </a:ext>
                  </a:extLst>
                </p:cNvPr>
                <p:cNvCxnSpPr/>
                <p:nvPr/>
              </p:nvCxnSpPr>
              <p:spPr>
                <a:xfrm>
                  <a:off x="9328030"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915A39-326C-4A9F-BF10-2E76E4068BB3}"/>
                    </a:ext>
                  </a:extLst>
                </p:cNvPr>
                <p:cNvCxnSpPr/>
                <p:nvPr/>
              </p:nvCxnSpPr>
              <p:spPr>
                <a:xfrm>
                  <a:off x="8347494"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0D14293-BBD8-4A62-BC8D-F5CAAA8A6D69}"/>
                    </a:ext>
                  </a:extLst>
                </p:cNvPr>
                <p:cNvCxnSpPr/>
                <p:nvPr/>
              </p:nvCxnSpPr>
              <p:spPr>
                <a:xfrm>
                  <a:off x="8672423"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1385A58-7CF2-4FF6-9032-4E3061EACBD7}"/>
                    </a:ext>
                  </a:extLst>
                </p:cNvPr>
                <p:cNvCxnSpPr/>
                <p:nvPr/>
              </p:nvCxnSpPr>
              <p:spPr>
                <a:xfrm>
                  <a:off x="8997350"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497B5153-B90F-4941-8FE6-00FDDD6DDADF}"/>
                  </a:ext>
                </a:extLst>
              </p:cNvPr>
              <p:cNvGrpSpPr/>
              <p:nvPr/>
            </p:nvGrpSpPr>
            <p:grpSpPr>
              <a:xfrm>
                <a:off x="5727940" y="5394384"/>
                <a:ext cx="980536" cy="69011"/>
                <a:chOff x="8347494" y="5388634"/>
                <a:chExt cx="980536" cy="69011"/>
              </a:xfrm>
            </p:grpSpPr>
            <p:cxnSp>
              <p:nvCxnSpPr>
                <p:cNvPr id="53" name="Straight Connector 52">
                  <a:extLst>
                    <a:ext uri="{FF2B5EF4-FFF2-40B4-BE49-F238E27FC236}">
                      <a16:creationId xmlns:a16="http://schemas.microsoft.com/office/drawing/2014/main" id="{7B7B123D-FFED-4167-8A7B-7A26D91BE200}"/>
                    </a:ext>
                  </a:extLst>
                </p:cNvPr>
                <p:cNvCxnSpPr/>
                <p:nvPr/>
              </p:nvCxnSpPr>
              <p:spPr>
                <a:xfrm>
                  <a:off x="9328030"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86A30BB-C4D5-43EF-A49A-D787C1938B54}"/>
                    </a:ext>
                  </a:extLst>
                </p:cNvPr>
                <p:cNvCxnSpPr/>
                <p:nvPr/>
              </p:nvCxnSpPr>
              <p:spPr>
                <a:xfrm>
                  <a:off x="8347494"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44C4B80-837C-4618-9DE5-D215C7E0359B}"/>
                    </a:ext>
                  </a:extLst>
                </p:cNvPr>
                <p:cNvCxnSpPr/>
                <p:nvPr/>
              </p:nvCxnSpPr>
              <p:spPr>
                <a:xfrm>
                  <a:off x="8672423"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323DBB-1FB6-4246-8582-2FDF0FCEE3FC}"/>
                    </a:ext>
                  </a:extLst>
                </p:cNvPr>
                <p:cNvCxnSpPr/>
                <p:nvPr/>
              </p:nvCxnSpPr>
              <p:spPr>
                <a:xfrm>
                  <a:off x="8997350"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745F9179-B365-49F4-B410-69C0B7E2D636}"/>
                  </a:ext>
                </a:extLst>
              </p:cNvPr>
              <p:cNvGrpSpPr/>
              <p:nvPr/>
            </p:nvGrpSpPr>
            <p:grpSpPr>
              <a:xfrm>
                <a:off x="4425351" y="5394384"/>
                <a:ext cx="980536" cy="69011"/>
                <a:chOff x="8347494" y="5388634"/>
                <a:chExt cx="980536" cy="69011"/>
              </a:xfrm>
            </p:grpSpPr>
            <p:cxnSp>
              <p:nvCxnSpPr>
                <p:cNvPr id="49" name="Straight Connector 48">
                  <a:extLst>
                    <a:ext uri="{FF2B5EF4-FFF2-40B4-BE49-F238E27FC236}">
                      <a16:creationId xmlns:a16="http://schemas.microsoft.com/office/drawing/2014/main" id="{9CA1B801-F85F-4994-8133-E03151872EF6}"/>
                    </a:ext>
                  </a:extLst>
                </p:cNvPr>
                <p:cNvCxnSpPr/>
                <p:nvPr/>
              </p:nvCxnSpPr>
              <p:spPr>
                <a:xfrm>
                  <a:off x="9328030"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7DE5A85-8909-48A5-9E65-492CA34B98B1}"/>
                    </a:ext>
                  </a:extLst>
                </p:cNvPr>
                <p:cNvCxnSpPr/>
                <p:nvPr/>
              </p:nvCxnSpPr>
              <p:spPr>
                <a:xfrm>
                  <a:off x="8347494"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A1B0EB-4E0E-4EF3-B1DA-84716AAD1ABA}"/>
                    </a:ext>
                  </a:extLst>
                </p:cNvPr>
                <p:cNvCxnSpPr/>
                <p:nvPr/>
              </p:nvCxnSpPr>
              <p:spPr>
                <a:xfrm>
                  <a:off x="8672423"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5FD2EE3-2CE2-4B57-BB6E-5D41B891AEE5}"/>
                    </a:ext>
                  </a:extLst>
                </p:cNvPr>
                <p:cNvCxnSpPr/>
                <p:nvPr/>
              </p:nvCxnSpPr>
              <p:spPr>
                <a:xfrm>
                  <a:off x="8997350" y="538863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73C79C7F-4915-44A4-95A8-A89A48DBEA0D}"/>
                  </a:ext>
                </a:extLst>
              </p:cNvPr>
              <p:cNvCxnSpPr/>
              <p:nvPr/>
            </p:nvCxnSpPr>
            <p:spPr>
              <a:xfrm>
                <a:off x="4095662" y="5394384"/>
                <a:ext cx="0" cy="69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1" name="TextBox 70">
            <a:extLst>
              <a:ext uri="{FF2B5EF4-FFF2-40B4-BE49-F238E27FC236}">
                <a16:creationId xmlns:a16="http://schemas.microsoft.com/office/drawing/2014/main" id="{948F9EBD-8FD7-49A8-89C7-596208F35519}"/>
              </a:ext>
            </a:extLst>
          </p:cNvPr>
          <p:cNvSpPr txBox="1"/>
          <p:nvPr/>
        </p:nvSpPr>
        <p:spPr>
          <a:xfrm>
            <a:off x="3592446" y="2224514"/>
            <a:ext cx="1697074"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Time between diagnosis and referral</a:t>
            </a:r>
          </a:p>
        </p:txBody>
      </p:sp>
      <p:sp>
        <p:nvSpPr>
          <p:cNvPr id="72" name="TextBox 71">
            <a:extLst>
              <a:ext uri="{FF2B5EF4-FFF2-40B4-BE49-F238E27FC236}">
                <a16:creationId xmlns:a16="http://schemas.microsoft.com/office/drawing/2014/main" id="{B64F3C23-E6AE-4C36-83D9-9AF5B6A39E21}"/>
              </a:ext>
            </a:extLst>
          </p:cNvPr>
          <p:cNvSpPr txBox="1"/>
          <p:nvPr/>
        </p:nvSpPr>
        <p:spPr>
          <a:xfrm rot="16200000">
            <a:off x="4766055" y="4185207"/>
            <a:ext cx="1357746" cy="22742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of patients</a:t>
            </a:r>
          </a:p>
        </p:txBody>
      </p:sp>
      <p:sp>
        <p:nvSpPr>
          <p:cNvPr id="73" name="AutoShape 3">
            <a:extLst>
              <a:ext uri="{FF2B5EF4-FFF2-40B4-BE49-F238E27FC236}">
                <a16:creationId xmlns:a16="http://schemas.microsoft.com/office/drawing/2014/main" id="{CC3BA17E-EFEF-4619-A77E-C55F43EEE560}"/>
              </a:ext>
            </a:extLst>
          </p:cNvPr>
          <p:cNvSpPr>
            <a:spLocks noChangeAspect="1" noChangeArrowheads="1" noTextEdit="1"/>
          </p:cNvSpPr>
          <p:nvPr/>
        </p:nvSpPr>
        <p:spPr bwMode="auto">
          <a:xfrm>
            <a:off x="5634357" y="3283930"/>
            <a:ext cx="2826393"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5">
            <a:extLst>
              <a:ext uri="{FF2B5EF4-FFF2-40B4-BE49-F238E27FC236}">
                <a16:creationId xmlns:a16="http://schemas.microsoft.com/office/drawing/2014/main" id="{250B1848-CB4B-4C85-8FE5-E76271A261E2}"/>
              </a:ext>
            </a:extLst>
          </p:cNvPr>
          <p:cNvSpPr>
            <a:spLocks noEditPoints="1"/>
          </p:cNvSpPr>
          <p:nvPr/>
        </p:nvSpPr>
        <p:spPr bwMode="auto">
          <a:xfrm>
            <a:off x="5872896" y="3441092"/>
            <a:ext cx="2499654" cy="1651000"/>
          </a:xfrm>
          <a:custGeom>
            <a:avLst/>
            <a:gdLst>
              <a:gd name="T0" fmla="*/ 0 w 2494"/>
              <a:gd name="T1" fmla="*/ 1040 h 1040"/>
              <a:gd name="T2" fmla="*/ 2494 w 2494"/>
              <a:gd name="T3" fmla="*/ 1040 h 1040"/>
              <a:gd name="T4" fmla="*/ 0 w 2494"/>
              <a:gd name="T5" fmla="*/ 892 h 1040"/>
              <a:gd name="T6" fmla="*/ 2494 w 2494"/>
              <a:gd name="T7" fmla="*/ 892 h 1040"/>
              <a:gd name="T8" fmla="*/ 0 w 2494"/>
              <a:gd name="T9" fmla="*/ 743 h 1040"/>
              <a:gd name="T10" fmla="*/ 2494 w 2494"/>
              <a:gd name="T11" fmla="*/ 743 h 1040"/>
              <a:gd name="T12" fmla="*/ 0 w 2494"/>
              <a:gd name="T13" fmla="*/ 594 h 1040"/>
              <a:gd name="T14" fmla="*/ 2494 w 2494"/>
              <a:gd name="T15" fmla="*/ 594 h 1040"/>
              <a:gd name="T16" fmla="*/ 0 w 2494"/>
              <a:gd name="T17" fmla="*/ 446 h 1040"/>
              <a:gd name="T18" fmla="*/ 2494 w 2494"/>
              <a:gd name="T19" fmla="*/ 446 h 1040"/>
              <a:gd name="T20" fmla="*/ 0 w 2494"/>
              <a:gd name="T21" fmla="*/ 297 h 1040"/>
              <a:gd name="T22" fmla="*/ 2494 w 2494"/>
              <a:gd name="T23" fmla="*/ 297 h 1040"/>
              <a:gd name="T24" fmla="*/ 0 w 2494"/>
              <a:gd name="T25" fmla="*/ 148 h 1040"/>
              <a:gd name="T26" fmla="*/ 2494 w 2494"/>
              <a:gd name="T27" fmla="*/ 148 h 1040"/>
              <a:gd name="T28" fmla="*/ 0 w 2494"/>
              <a:gd name="T29" fmla="*/ 0 h 1040"/>
              <a:gd name="T30" fmla="*/ 2494 w 2494"/>
              <a:gd name="T31"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4" h="1040">
                <a:moveTo>
                  <a:pt x="0" y="1040"/>
                </a:moveTo>
                <a:lnTo>
                  <a:pt x="2494" y="1040"/>
                </a:lnTo>
                <a:moveTo>
                  <a:pt x="0" y="892"/>
                </a:moveTo>
                <a:lnTo>
                  <a:pt x="2494" y="892"/>
                </a:lnTo>
                <a:moveTo>
                  <a:pt x="0" y="743"/>
                </a:moveTo>
                <a:lnTo>
                  <a:pt x="2494" y="743"/>
                </a:lnTo>
                <a:moveTo>
                  <a:pt x="0" y="594"/>
                </a:moveTo>
                <a:lnTo>
                  <a:pt x="2494" y="594"/>
                </a:lnTo>
                <a:moveTo>
                  <a:pt x="0" y="446"/>
                </a:moveTo>
                <a:lnTo>
                  <a:pt x="2494" y="446"/>
                </a:lnTo>
                <a:moveTo>
                  <a:pt x="0" y="297"/>
                </a:moveTo>
                <a:lnTo>
                  <a:pt x="2494" y="297"/>
                </a:lnTo>
                <a:moveTo>
                  <a:pt x="0" y="148"/>
                </a:moveTo>
                <a:lnTo>
                  <a:pt x="2494" y="148"/>
                </a:lnTo>
                <a:moveTo>
                  <a:pt x="0" y="0"/>
                </a:moveTo>
                <a:lnTo>
                  <a:pt x="2494" y="0"/>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6">
            <a:extLst>
              <a:ext uri="{FF2B5EF4-FFF2-40B4-BE49-F238E27FC236}">
                <a16:creationId xmlns:a16="http://schemas.microsoft.com/office/drawing/2014/main" id="{27F47D77-0A41-4F49-979A-2F7AF94EA4C4}"/>
              </a:ext>
            </a:extLst>
          </p:cNvPr>
          <p:cNvSpPr>
            <a:spLocks noEditPoints="1"/>
          </p:cNvSpPr>
          <p:nvPr/>
        </p:nvSpPr>
        <p:spPr bwMode="auto">
          <a:xfrm>
            <a:off x="6180592" y="3934805"/>
            <a:ext cx="1529460" cy="1393825"/>
          </a:xfrm>
          <a:custGeom>
            <a:avLst/>
            <a:gdLst>
              <a:gd name="T0" fmla="*/ 0 w 1526"/>
              <a:gd name="T1" fmla="*/ 0 h 878"/>
              <a:gd name="T2" fmla="*/ 279 w 1526"/>
              <a:gd name="T3" fmla="*/ 0 h 878"/>
              <a:gd name="T4" fmla="*/ 279 w 1526"/>
              <a:gd name="T5" fmla="*/ 878 h 878"/>
              <a:gd name="T6" fmla="*/ 0 w 1526"/>
              <a:gd name="T7" fmla="*/ 878 h 878"/>
              <a:gd name="T8" fmla="*/ 0 w 1526"/>
              <a:gd name="T9" fmla="*/ 0 h 878"/>
              <a:gd name="T10" fmla="*/ 1247 w 1526"/>
              <a:gd name="T11" fmla="*/ 491 h 878"/>
              <a:gd name="T12" fmla="*/ 1526 w 1526"/>
              <a:gd name="T13" fmla="*/ 491 h 878"/>
              <a:gd name="T14" fmla="*/ 1526 w 1526"/>
              <a:gd name="T15" fmla="*/ 878 h 878"/>
              <a:gd name="T16" fmla="*/ 1247 w 1526"/>
              <a:gd name="T17" fmla="*/ 878 h 878"/>
              <a:gd name="T18" fmla="*/ 1247 w 1526"/>
              <a:gd name="T19" fmla="*/ 491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878">
                <a:moveTo>
                  <a:pt x="0" y="0"/>
                </a:moveTo>
                <a:lnTo>
                  <a:pt x="279" y="0"/>
                </a:lnTo>
                <a:lnTo>
                  <a:pt x="279" y="878"/>
                </a:lnTo>
                <a:lnTo>
                  <a:pt x="0" y="878"/>
                </a:lnTo>
                <a:lnTo>
                  <a:pt x="0" y="0"/>
                </a:lnTo>
                <a:close/>
                <a:moveTo>
                  <a:pt x="1247" y="491"/>
                </a:moveTo>
                <a:lnTo>
                  <a:pt x="1526" y="491"/>
                </a:lnTo>
                <a:lnTo>
                  <a:pt x="1526" y="878"/>
                </a:lnTo>
                <a:lnTo>
                  <a:pt x="1247" y="878"/>
                </a:lnTo>
                <a:lnTo>
                  <a:pt x="1247" y="491"/>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7">
            <a:extLst>
              <a:ext uri="{FF2B5EF4-FFF2-40B4-BE49-F238E27FC236}">
                <a16:creationId xmlns:a16="http://schemas.microsoft.com/office/drawing/2014/main" id="{4FD4C606-EEA7-48B5-8A37-E5CCE1FF015E}"/>
              </a:ext>
            </a:extLst>
          </p:cNvPr>
          <p:cNvSpPr>
            <a:spLocks noEditPoints="1"/>
          </p:cNvSpPr>
          <p:nvPr/>
        </p:nvSpPr>
        <p:spPr bwMode="auto">
          <a:xfrm>
            <a:off x="6536397" y="3582380"/>
            <a:ext cx="1530462" cy="1746250"/>
          </a:xfrm>
          <a:custGeom>
            <a:avLst/>
            <a:gdLst>
              <a:gd name="T0" fmla="*/ 0 w 1527"/>
              <a:gd name="T1" fmla="*/ 490 h 1100"/>
              <a:gd name="T2" fmla="*/ 279 w 1527"/>
              <a:gd name="T3" fmla="*/ 490 h 1100"/>
              <a:gd name="T4" fmla="*/ 279 w 1527"/>
              <a:gd name="T5" fmla="*/ 1100 h 1100"/>
              <a:gd name="T6" fmla="*/ 0 w 1527"/>
              <a:gd name="T7" fmla="*/ 1100 h 1100"/>
              <a:gd name="T8" fmla="*/ 0 w 1527"/>
              <a:gd name="T9" fmla="*/ 490 h 1100"/>
              <a:gd name="T10" fmla="*/ 1246 w 1527"/>
              <a:gd name="T11" fmla="*/ 0 h 1100"/>
              <a:gd name="T12" fmla="*/ 1527 w 1527"/>
              <a:gd name="T13" fmla="*/ 0 h 1100"/>
              <a:gd name="T14" fmla="*/ 1527 w 1527"/>
              <a:gd name="T15" fmla="*/ 1100 h 1100"/>
              <a:gd name="T16" fmla="*/ 1246 w 1527"/>
              <a:gd name="T17" fmla="*/ 1100 h 1100"/>
              <a:gd name="T18" fmla="*/ 1246 w 1527"/>
              <a:gd name="T19" fmla="*/ 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7" h="1100">
                <a:moveTo>
                  <a:pt x="0" y="490"/>
                </a:moveTo>
                <a:lnTo>
                  <a:pt x="279" y="490"/>
                </a:lnTo>
                <a:lnTo>
                  <a:pt x="279" y="1100"/>
                </a:lnTo>
                <a:lnTo>
                  <a:pt x="0" y="1100"/>
                </a:lnTo>
                <a:lnTo>
                  <a:pt x="0" y="490"/>
                </a:lnTo>
                <a:close/>
                <a:moveTo>
                  <a:pt x="1246" y="0"/>
                </a:moveTo>
                <a:lnTo>
                  <a:pt x="1527" y="0"/>
                </a:lnTo>
                <a:lnTo>
                  <a:pt x="1527" y="1100"/>
                </a:lnTo>
                <a:lnTo>
                  <a:pt x="1246" y="1100"/>
                </a:lnTo>
                <a:lnTo>
                  <a:pt x="1246" y="0"/>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8">
            <a:extLst>
              <a:ext uri="{FF2B5EF4-FFF2-40B4-BE49-F238E27FC236}">
                <a16:creationId xmlns:a16="http://schemas.microsoft.com/office/drawing/2014/main" id="{9A99517E-7563-4171-BA45-23D10482B8AB}"/>
              </a:ext>
            </a:extLst>
          </p:cNvPr>
          <p:cNvSpPr>
            <a:spLocks noChangeShapeType="1"/>
          </p:cNvSpPr>
          <p:nvPr/>
        </p:nvSpPr>
        <p:spPr bwMode="auto">
          <a:xfrm>
            <a:off x="5872896" y="5328630"/>
            <a:ext cx="2499654"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78" name="Rectangle 9">
            <a:extLst>
              <a:ext uri="{FF2B5EF4-FFF2-40B4-BE49-F238E27FC236}">
                <a16:creationId xmlns:a16="http://schemas.microsoft.com/office/drawing/2014/main" id="{8FEB4204-0E7A-45B6-A1B0-8E02093FE6C6}"/>
              </a:ext>
            </a:extLst>
          </p:cNvPr>
          <p:cNvSpPr>
            <a:spLocks noChangeArrowheads="1"/>
          </p:cNvSpPr>
          <p:nvPr/>
        </p:nvSpPr>
        <p:spPr bwMode="auto">
          <a:xfrm>
            <a:off x="6219314" y="3695092"/>
            <a:ext cx="1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04040"/>
                </a:solidFill>
                <a:effectLst/>
                <a:uLnTx/>
                <a:uFillTx/>
                <a:latin typeface="Calibri"/>
                <a:ea typeface="+mn-ea"/>
                <a:cs typeface="+mn-cs"/>
              </a:rPr>
              <a:t>59%</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Rectangle 10">
            <a:extLst>
              <a:ext uri="{FF2B5EF4-FFF2-40B4-BE49-F238E27FC236}">
                <a16:creationId xmlns:a16="http://schemas.microsoft.com/office/drawing/2014/main" id="{302B3BBE-353D-436F-81A6-56D6FA86CE98}"/>
              </a:ext>
            </a:extLst>
          </p:cNvPr>
          <p:cNvSpPr>
            <a:spLocks noChangeArrowheads="1"/>
          </p:cNvSpPr>
          <p:nvPr/>
        </p:nvSpPr>
        <p:spPr bwMode="auto">
          <a:xfrm>
            <a:off x="7476887" y="4472967"/>
            <a:ext cx="1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04040"/>
                </a:solidFill>
                <a:effectLst/>
                <a:uLnTx/>
                <a:uFillTx/>
                <a:latin typeface="Calibri"/>
                <a:ea typeface="+mn-ea"/>
                <a:cs typeface="+mn-cs"/>
              </a:rPr>
              <a:t>26%</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Rectangle 11">
            <a:extLst>
              <a:ext uri="{FF2B5EF4-FFF2-40B4-BE49-F238E27FC236}">
                <a16:creationId xmlns:a16="http://schemas.microsoft.com/office/drawing/2014/main" id="{BEB54852-A8B3-476C-9814-876F9DAAE419}"/>
              </a:ext>
            </a:extLst>
          </p:cNvPr>
          <p:cNvSpPr>
            <a:spLocks noChangeArrowheads="1"/>
          </p:cNvSpPr>
          <p:nvPr/>
        </p:nvSpPr>
        <p:spPr bwMode="auto">
          <a:xfrm>
            <a:off x="6583867" y="4118955"/>
            <a:ext cx="1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04040"/>
                </a:solidFill>
                <a:effectLst/>
                <a:uLnTx/>
                <a:uFillTx/>
                <a:latin typeface="Calibri"/>
                <a:ea typeface="+mn-ea"/>
                <a:cs typeface="+mn-cs"/>
              </a:rPr>
              <a:t>41%</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Rectangle 12">
            <a:extLst>
              <a:ext uri="{FF2B5EF4-FFF2-40B4-BE49-F238E27FC236}">
                <a16:creationId xmlns:a16="http://schemas.microsoft.com/office/drawing/2014/main" id="{4FE79168-9F0B-419B-98E4-8910C2F18344}"/>
              </a:ext>
            </a:extLst>
          </p:cNvPr>
          <p:cNvSpPr>
            <a:spLocks noChangeArrowheads="1"/>
          </p:cNvSpPr>
          <p:nvPr/>
        </p:nvSpPr>
        <p:spPr bwMode="auto">
          <a:xfrm>
            <a:off x="7832692" y="3341080"/>
            <a:ext cx="1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04040"/>
                </a:solidFill>
                <a:effectLst/>
                <a:uLnTx/>
                <a:uFillTx/>
                <a:latin typeface="Calibri"/>
                <a:ea typeface="+mn-ea"/>
                <a:cs typeface="+mn-cs"/>
              </a:rPr>
              <a:t>74%</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Rectangle 13">
            <a:extLst>
              <a:ext uri="{FF2B5EF4-FFF2-40B4-BE49-F238E27FC236}">
                <a16:creationId xmlns:a16="http://schemas.microsoft.com/office/drawing/2014/main" id="{B6DD61E4-E6AC-497E-89C7-77C6B8C8C670}"/>
              </a:ext>
            </a:extLst>
          </p:cNvPr>
          <p:cNvSpPr>
            <a:spLocks noChangeArrowheads="1"/>
          </p:cNvSpPr>
          <p:nvPr/>
        </p:nvSpPr>
        <p:spPr bwMode="auto">
          <a:xfrm>
            <a:off x="5736588" y="5225442"/>
            <a:ext cx="5813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3" name="Rectangle 14">
            <a:extLst>
              <a:ext uri="{FF2B5EF4-FFF2-40B4-BE49-F238E27FC236}">
                <a16:creationId xmlns:a16="http://schemas.microsoft.com/office/drawing/2014/main" id="{539FB85C-20EA-43D2-B776-1404136647ED}"/>
              </a:ext>
            </a:extLst>
          </p:cNvPr>
          <p:cNvSpPr>
            <a:spLocks noChangeArrowheads="1"/>
          </p:cNvSpPr>
          <p:nvPr/>
        </p:nvSpPr>
        <p:spPr bwMode="auto">
          <a:xfrm>
            <a:off x="5687477" y="4992080"/>
            <a:ext cx="11526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10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4" name="Rectangle 15">
            <a:extLst>
              <a:ext uri="{FF2B5EF4-FFF2-40B4-BE49-F238E27FC236}">
                <a16:creationId xmlns:a16="http://schemas.microsoft.com/office/drawing/2014/main" id="{406CD1D9-904B-4DFE-800F-B873CCDA7DDF}"/>
              </a:ext>
            </a:extLst>
          </p:cNvPr>
          <p:cNvSpPr>
            <a:spLocks noChangeArrowheads="1"/>
          </p:cNvSpPr>
          <p:nvPr/>
        </p:nvSpPr>
        <p:spPr bwMode="auto">
          <a:xfrm>
            <a:off x="5687477" y="4755542"/>
            <a:ext cx="11526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20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5" name="Rectangle 16">
            <a:extLst>
              <a:ext uri="{FF2B5EF4-FFF2-40B4-BE49-F238E27FC236}">
                <a16:creationId xmlns:a16="http://schemas.microsoft.com/office/drawing/2014/main" id="{32DA57E4-6D21-41D1-9F8E-B7877A8D875A}"/>
              </a:ext>
            </a:extLst>
          </p:cNvPr>
          <p:cNvSpPr>
            <a:spLocks noChangeArrowheads="1"/>
          </p:cNvSpPr>
          <p:nvPr/>
        </p:nvSpPr>
        <p:spPr bwMode="auto">
          <a:xfrm>
            <a:off x="5687477" y="4520592"/>
            <a:ext cx="11526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30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6" name="Rectangle 17">
            <a:extLst>
              <a:ext uri="{FF2B5EF4-FFF2-40B4-BE49-F238E27FC236}">
                <a16:creationId xmlns:a16="http://schemas.microsoft.com/office/drawing/2014/main" id="{5A934B53-272B-4FF8-AEC9-034C589C4DB4}"/>
              </a:ext>
            </a:extLst>
          </p:cNvPr>
          <p:cNvSpPr>
            <a:spLocks noChangeArrowheads="1"/>
          </p:cNvSpPr>
          <p:nvPr/>
        </p:nvSpPr>
        <p:spPr bwMode="auto">
          <a:xfrm>
            <a:off x="5687477" y="4284055"/>
            <a:ext cx="11526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40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7" name="Rectangle 18">
            <a:extLst>
              <a:ext uri="{FF2B5EF4-FFF2-40B4-BE49-F238E27FC236}">
                <a16:creationId xmlns:a16="http://schemas.microsoft.com/office/drawing/2014/main" id="{6E1D5BB3-727B-482D-BCD8-EE9E1FEDC8A1}"/>
              </a:ext>
            </a:extLst>
          </p:cNvPr>
          <p:cNvSpPr>
            <a:spLocks noChangeArrowheads="1"/>
          </p:cNvSpPr>
          <p:nvPr/>
        </p:nvSpPr>
        <p:spPr bwMode="auto">
          <a:xfrm>
            <a:off x="5687477" y="4049105"/>
            <a:ext cx="11526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50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8" name="Rectangle 19">
            <a:extLst>
              <a:ext uri="{FF2B5EF4-FFF2-40B4-BE49-F238E27FC236}">
                <a16:creationId xmlns:a16="http://schemas.microsoft.com/office/drawing/2014/main" id="{4AEA44F1-3FB0-4AA5-B0C9-16AF96ED13B9}"/>
              </a:ext>
            </a:extLst>
          </p:cNvPr>
          <p:cNvSpPr>
            <a:spLocks noChangeArrowheads="1"/>
          </p:cNvSpPr>
          <p:nvPr/>
        </p:nvSpPr>
        <p:spPr bwMode="auto">
          <a:xfrm>
            <a:off x="5687477" y="3812567"/>
            <a:ext cx="11526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60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20">
            <a:extLst>
              <a:ext uri="{FF2B5EF4-FFF2-40B4-BE49-F238E27FC236}">
                <a16:creationId xmlns:a16="http://schemas.microsoft.com/office/drawing/2014/main" id="{38276043-3BA8-437B-A4E0-65487F329751}"/>
              </a:ext>
            </a:extLst>
          </p:cNvPr>
          <p:cNvSpPr>
            <a:spLocks noChangeArrowheads="1"/>
          </p:cNvSpPr>
          <p:nvPr/>
        </p:nvSpPr>
        <p:spPr bwMode="auto">
          <a:xfrm>
            <a:off x="5687477" y="3574442"/>
            <a:ext cx="11526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70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21">
            <a:extLst>
              <a:ext uri="{FF2B5EF4-FFF2-40B4-BE49-F238E27FC236}">
                <a16:creationId xmlns:a16="http://schemas.microsoft.com/office/drawing/2014/main" id="{4F3BF5D8-E668-458C-BB20-E2455AEDA3AE}"/>
              </a:ext>
            </a:extLst>
          </p:cNvPr>
          <p:cNvSpPr>
            <a:spLocks noChangeArrowheads="1"/>
          </p:cNvSpPr>
          <p:nvPr/>
        </p:nvSpPr>
        <p:spPr bwMode="auto">
          <a:xfrm>
            <a:off x="5687477" y="3341080"/>
            <a:ext cx="11526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595959"/>
                </a:solidFill>
                <a:effectLst/>
                <a:uLnTx/>
                <a:uFillTx/>
                <a:latin typeface="Calibri"/>
                <a:ea typeface="+mn-ea"/>
                <a:cs typeface="+mn-cs"/>
              </a:rPr>
              <a:t>80</a:t>
            </a: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22">
            <a:extLst>
              <a:ext uri="{FF2B5EF4-FFF2-40B4-BE49-F238E27FC236}">
                <a16:creationId xmlns:a16="http://schemas.microsoft.com/office/drawing/2014/main" id="{7FF8D812-0C0D-4629-9CBC-5CFF620FC19C}"/>
              </a:ext>
            </a:extLst>
          </p:cNvPr>
          <p:cNvSpPr>
            <a:spLocks noChangeArrowheads="1"/>
          </p:cNvSpPr>
          <p:nvPr/>
        </p:nvSpPr>
        <p:spPr bwMode="auto">
          <a:xfrm>
            <a:off x="6127472" y="5425465"/>
            <a:ext cx="11138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595959"/>
                </a:solidFill>
                <a:effectLst/>
                <a:uLnTx/>
                <a:uFillTx/>
                <a:latin typeface="Calibri"/>
                <a:ea typeface="+mn-ea"/>
                <a:cs typeface="+mn-cs"/>
              </a:rPr>
              <a:t>Diagnosis by intent</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23">
            <a:extLst>
              <a:ext uri="{FF2B5EF4-FFF2-40B4-BE49-F238E27FC236}">
                <a16:creationId xmlns:a16="http://schemas.microsoft.com/office/drawing/2014/main" id="{D6491E21-FC7F-47AC-A9CE-8D99DB638197}"/>
              </a:ext>
            </a:extLst>
          </p:cNvPr>
          <p:cNvSpPr>
            <a:spLocks noChangeArrowheads="1"/>
          </p:cNvSpPr>
          <p:nvPr/>
        </p:nvSpPr>
        <p:spPr bwMode="auto">
          <a:xfrm>
            <a:off x="7363269" y="5425466"/>
            <a:ext cx="8705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595959"/>
                </a:solidFill>
                <a:effectLst/>
                <a:uLnTx/>
                <a:uFillTx/>
                <a:latin typeface="Calibri"/>
                <a:ea typeface="+mn-ea"/>
                <a:cs typeface="+mn-cs"/>
              </a:rPr>
              <a:t>Incidental diagnosis</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DFED9842-119A-401C-B03D-EED1D8759BC1}"/>
              </a:ext>
            </a:extLst>
          </p:cNvPr>
          <p:cNvSpPr txBox="1"/>
          <p:nvPr/>
        </p:nvSpPr>
        <p:spPr>
          <a:xfrm>
            <a:off x="6319634" y="5838039"/>
            <a:ext cx="376123" cy="38792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N=34</a:t>
            </a:r>
          </a:p>
        </p:txBody>
      </p:sp>
      <p:sp>
        <p:nvSpPr>
          <p:cNvPr id="94" name="TextBox 93">
            <a:extLst>
              <a:ext uri="{FF2B5EF4-FFF2-40B4-BE49-F238E27FC236}">
                <a16:creationId xmlns:a16="http://schemas.microsoft.com/office/drawing/2014/main" id="{C115C0C2-CBC9-4784-932A-68F25204BF14}"/>
              </a:ext>
            </a:extLst>
          </p:cNvPr>
          <p:cNvSpPr txBox="1"/>
          <p:nvPr/>
        </p:nvSpPr>
        <p:spPr>
          <a:xfrm>
            <a:off x="7614199" y="5838039"/>
            <a:ext cx="376123" cy="38792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N=66</a:t>
            </a:r>
          </a:p>
        </p:txBody>
      </p:sp>
      <p:grpSp>
        <p:nvGrpSpPr>
          <p:cNvPr id="95" name="Group 94">
            <a:extLst>
              <a:ext uri="{FF2B5EF4-FFF2-40B4-BE49-F238E27FC236}">
                <a16:creationId xmlns:a16="http://schemas.microsoft.com/office/drawing/2014/main" id="{786FB819-7A97-413E-B8F6-31FA1CCD644C}"/>
              </a:ext>
            </a:extLst>
          </p:cNvPr>
          <p:cNvGrpSpPr/>
          <p:nvPr/>
        </p:nvGrpSpPr>
        <p:grpSpPr>
          <a:xfrm>
            <a:off x="5331216" y="2723687"/>
            <a:ext cx="2179182" cy="478681"/>
            <a:chOff x="8213726" y="3744913"/>
            <a:chExt cx="3451626" cy="478681"/>
          </a:xfrm>
        </p:grpSpPr>
        <p:sp>
          <p:nvSpPr>
            <p:cNvPr id="96" name="Rectangle 24">
              <a:extLst>
                <a:ext uri="{FF2B5EF4-FFF2-40B4-BE49-F238E27FC236}">
                  <a16:creationId xmlns:a16="http://schemas.microsoft.com/office/drawing/2014/main" id="{C6A0C2E8-8C20-4614-A341-D466D8B3D608}"/>
                </a:ext>
              </a:extLst>
            </p:cNvPr>
            <p:cNvSpPr>
              <a:spLocks noChangeArrowheads="1"/>
            </p:cNvSpPr>
            <p:nvPr/>
          </p:nvSpPr>
          <p:spPr bwMode="auto">
            <a:xfrm>
              <a:off x="8213726" y="3803650"/>
              <a:ext cx="82550" cy="8255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7" name="Rectangle 25">
              <a:extLst>
                <a:ext uri="{FF2B5EF4-FFF2-40B4-BE49-F238E27FC236}">
                  <a16:creationId xmlns:a16="http://schemas.microsoft.com/office/drawing/2014/main" id="{E211D23B-64B0-4DB0-AD59-B2FF45F060CB}"/>
                </a:ext>
              </a:extLst>
            </p:cNvPr>
            <p:cNvSpPr>
              <a:spLocks noChangeArrowheads="1"/>
            </p:cNvSpPr>
            <p:nvPr/>
          </p:nvSpPr>
          <p:spPr bwMode="auto">
            <a:xfrm>
              <a:off x="8334376" y="3744913"/>
              <a:ext cx="3098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595959"/>
                  </a:solidFill>
                  <a:effectLst/>
                  <a:uLnTx/>
                  <a:uFillTx/>
                  <a:latin typeface="Calibri"/>
                  <a:ea typeface="+mn-ea"/>
                  <a:cs typeface="+mn-cs"/>
                </a:rPr>
                <a:t>NAFLD diagnosis before cirrhosis diagnosis</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Rectangle 24">
              <a:extLst>
                <a:ext uri="{FF2B5EF4-FFF2-40B4-BE49-F238E27FC236}">
                  <a16:creationId xmlns:a16="http://schemas.microsoft.com/office/drawing/2014/main" id="{CBA455A9-6079-4C99-8FCD-EB17B8C8796E}"/>
                </a:ext>
              </a:extLst>
            </p:cNvPr>
            <p:cNvSpPr>
              <a:spLocks noChangeArrowheads="1"/>
            </p:cNvSpPr>
            <p:nvPr/>
          </p:nvSpPr>
          <p:spPr bwMode="auto">
            <a:xfrm>
              <a:off x="8213726" y="4066887"/>
              <a:ext cx="82550" cy="82550"/>
            </a:xfrm>
            <a:prstGeom prst="rect">
              <a:avLst/>
            </a:prstGeom>
            <a:solidFill>
              <a:srgbClr val="EC660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9" name="Rectangle 25">
              <a:extLst>
                <a:ext uri="{FF2B5EF4-FFF2-40B4-BE49-F238E27FC236}">
                  <a16:creationId xmlns:a16="http://schemas.microsoft.com/office/drawing/2014/main" id="{D018010A-A9A3-4F6D-A0FE-D020A10831CC}"/>
                </a:ext>
              </a:extLst>
            </p:cNvPr>
            <p:cNvSpPr>
              <a:spLocks noChangeArrowheads="1"/>
            </p:cNvSpPr>
            <p:nvPr/>
          </p:nvSpPr>
          <p:spPr bwMode="auto">
            <a:xfrm>
              <a:off x="8334376" y="4008150"/>
              <a:ext cx="33309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595959"/>
                  </a:solidFill>
                  <a:effectLst/>
                  <a:uLnTx/>
                  <a:uFillTx/>
                  <a:latin typeface="Calibri"/>
                  <a:ea typeface="+mn-ea"/>
                  <a:cs typeface="+mn-cs"/>
                </a:rPr>
                <a:t>NAFLD diagnosis at time of cirrhosis diagnosis</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0" name="Rectangle 99">
            <a:extLst>
              <a:ext uri="{FF2B5EF4-FFF2-40B4-BE49-F238E27FC236}">
                <a16:creationId xmlns:a16="http://schemas.microsoft.com/office/drawing/2014/main" id="{B4C6AFE1-8668-40E1-ADA8-6CBE9F4CC97B}"/>
              </a:ext>
            </a:extLst>
          </p:cNvPr>
          <p:cNvSpPr/>
          <p:nvPr/>
        </p:nvSpPr>
        <p:spPr>
          <a:xfrm>
            <a:off x="7282931" y="3240104"/>
            <a:ext cx="996615" cy="2791145"/>
          </a:xfrm>
          <a:prstGeom prst="rect">
            <a:avLst/>
          </a:prstGeom>
          <a:noFill/>
          <a:ln>
            <a:solidFill>
              <a:srgbClr val="E700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TextBox 100">
            <a:extLst>
              <a:ext uri="{FF2B5EF4-FFF2-40B4-BE49-F238E27FC236}">
                <a16:creationId xmlns:a16="http://schemas.microsoft.com/office/drawing/2014/main" id="{B606916F-F36F-4196-B5B2-4DFE40758A29}"/>
              </a:ext>
            </a:extLst>
          </p:cNvPr>
          <p:cNvSpPr txBox="1"/>
          <p:nvPr/>
        </p:nvSpPr>
        <p:spPr>
          <a:xfrm>
            <a:off x="5331216" y="1196960"/>
            <a:ext cx="3382106" cy="815608"/>
          </a:xfrm>
          <a:prstGeom prst="rect">
            <a:avLst/>
          </a:prstGeom>
          <a:solidFill>
            <a:schemeClr val="accent2">
              <a:lumMod val="20000"/>
              <a:lumOff val="80000"/>
            </a:schemeClr>
          </a:solidFill>
          <a:ln>
            <a:solidFill>
              <a:schemeClr val="tx1">
                <a:lumMod val="95000"/>
                <a:lumOff val="5000"/>
              </a:schemeClr>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Australia</a:t>
            </a:r>
          </a:p>
          <a:p>
            <a:pPr marL="176213" marR="0" lvl="0" indent="-1762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66% of patients were only diagnosed with NAFLD and cirrhosis incidentally </a:t>
            </a:r>
          </a:p>
        </p:txBody>
      </p:sp>
      <p:grpSp>
        <p:nvGrpSpPr>
          <p:cNvPr id="102" name="Group 101">
            <a:extLst>
              <a:ext uri="{FF2B5EF4-FFF2-40B4-BE49-F238E27FC236}">
                <a16:creationId xmlns:a16="http://schemas.microsoft.com/office/drawing/2014/main" id="{0346F4CA-D44B-404E-A9A7-CF3185084767}"/>
              </a:ext>
            </a:extLst>
          </p:cNvPr>
          <p:cNvGrpSpPr/>
          <p:nvPr/>
        </p:nvGrpSpPr>
        <p:grpSpPr>
          <a:xfrm>
            <a:off x="8863950" y="1422535"/>
            <a:ext cx="2872301" cy="4148886"/>
            <a:chOff x="8998857" y="1196960"/>
            <a:chExt cx="2872301" cy="4148886"/>
          </a:xfrm>
        </p:grpSpPr>
        <p:sp>
          <p:nvSpPr>
            <p:cNvPr id="103" name="TextBox 102">
              <a:extLst>
                <a:ext uri="{FF2B5EF4-FFF2-40B4-BE49-F238E27FC236}">
                  <a16:creationId xmlns:a16="http://schemas.microsoft.com/office/drawing/2014/main" id="{F5D3EE60-58E3-4FC4-8AD7-A2B8B1FDF88D}"/>
                </a:ext>
              </a:extLst>
            </p:cNvPr>
            <p:cNvSpPr txBox="1"/>
            <p:nvPr/>
          </p:nvSpPr>
          <p:spPr>
            <a:xfrm>
              <a:off x="8998857" y="1196960"/>
              <a:ext cx="2872301" cy="3985706"/>
            </a:xfrm>
            <a:prstGeom prst="rect">
              <a:avLst/>
            </a:prstGeom>
            <a:solidFill>
              <a:srgbClr val="C00000"/>
            </a:solidFill>
            <a:ln>
              <a:solidFill>
                <a:schemeClr val="tx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a:ea typeface="+mn-ea"/>
                  <a:cs typeface="+mn-cs"/>
                </a:rPr>
                <a:t>United States</a:t>
              </a:r>
            </a:p>
            <a:p>
              <a:pPr marL="166688" marR="0" lvl="0" indent="-1666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Calibri"/>
                  <a:ea typeface="+mn-ea"/>
                  <a:cs typeface="+mn-cs"/>
                </a:rPr>
                <a:t>NHANES 1999-2010: Cirrhosis patients unaware they had preexisting liver disease: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Calibri"/>
                <a:ea typeface="+mn-ea"/>
                <a:cs typeface="+mn-cs"/>
              </a:endParaRPr>
            </a:p>
            <a:p>
              <a:pPr marL="166688" marR="0" lvl="0" indent="-1666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Calibri"/>
                  <a:ea typeface="+mn-ea"/>
                  <a:cs typeface="+mn-cs"/>
                </a:rPr>
                <a:t>Watson  database of 485,774  NAFLD/ NASH patients: among all cirrhosis, cirrhosis diagnosed simultaneously with decompensated cirrhosis: </a:t>
              </a:r>
            </a:p>
            <a:p>
              <a:pPr marR="0" lvl="0" algn="l" defTabSz="914400" rtl="0" eaLnBrk="1" fontAlgn="auto" latinLnBrk="0" hangingPunct="1">
                <a:lnSpc>
                  <a:spcPct val="100000"/>
                </a:lnSpc>
                <a:spcBef>
                  <a:spcPts val="0"/>
                </a:spcBef>
                <a:spcAft>
                  <a:spcPts val="600"/>
                </a:spcAft>
                <a:buClrTx/>
                <a:buSzTx/>
                <a:tabLst/>
                <a:defRPr/>
              </a:pPr>
              <a:endParaRPr kumimoji="0" lang="en-US" sz="16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Calibri"/>
                <a:ea typeface="+mn-ea"/>
                <a:cs typeface="+mn-cs"/>
              </a:endParaRPr>
            </a:p>
          </p:txBody>
        </p:sp>
        <p:sp>
          <p:nvSpPr>
            <p:cNvPr id="104" name="TextBox 103">
              <a:extLst>
                <a:ext uri="{FF2B5EF4-FFF2-40B4-BE49-F238E27FC236}">
                  <a16:creationId xmlns:a16="http://schemas.microsoft.com/office/drawing/2014/main" id="{C505C821-2FD4-4DAF-8D67-115BEC428943}"/>
                </a:ext>
              </a:extLst>
            </p:cNvPr>
            <p:cNvSpPr txBox="1"/>
            <p:nvPr/>
          </p:nvSpPr>
          <p:spPr>
            <a:xfrm>
              <a:off x="9977807" y="2470716"/>
              <a:ext cx="914400"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69%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EC6602"/>
                </a:solidFill>
                <a:effectLst/>
                <a:uLnTx/>
                <a:uFillTx/>
                <a:latin typeface="Calibri"/>
                <a:ea typeface="+mn-ea"/>
                <a:cs typeface="+mn-cs"/>
              </a:endParaRPr>
            </a:p>
          </p:txBody>
        </p:sp>
        <p:sp>
          <p:nvSpPr>
            <p:cNvPr id="105" name="TextBox 104">
              <a:extLst>
                <a:ext uri="{FF2B5EF4-FFF2-40B4-BE49-F238E27FC236}">
                  <a16:creationId xmlns:a16="http://schemas.microsoft.com/office/drawing/2014/main" id="{135128EB-49E1-42A2-8A16-558D66CCE9A9}"/>
                </a:ext>
              </a:extLst>
            </p:cNvPr>
            <p:cNvSpPr txBox="1"/>
            <p:nvPr/>
          </p:nvSpPr>
          <p:spPr>
            <a:xfrm>
              <a:off x="10047040" y="4431446"/>
              <a:ext cx="914400"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65%</a:t>
              </a:r>
            </a:p>
          </p:txBody>
        </p:sp>
      </p:grpSp>
      <p:sp>
        <p:nvSpPr>
          <p:cNvPr id="106" name="Text Placeholder 2">
            <a:extLst>
              <a:ext uri="{FF2B5EF4-FFF2-40B4-BE49-F238E27FC236}">
                <a16:creationId xmlns:a16="http://schemas.microsoft.com/office/drawing/2014/main" id="{240CDC87-74DE-4A2E-8674-EAA155D839D3}"/>
              </a:ext>
            </a:extLst>
          </p:cNvPr>
          <p:cNvSpPr txBox="1">
            <a:spLocks/>
          </p:cNvSpPr>
          <p:nvPr/>
        </p:nvSpPr>
        <p:spPr>
          <a:xfrm>
            <a:off x="5765653" y="6127126"/>
            <a:ext cx="6647989" cy="360000"/>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latin typeface="Calibri"/>
                <a:ea typeface="+mn-ea"/>
                <a:cs typeface="+mn-cs"/>
              </a:rPr>
              <a:t>Williams R, et al. The Lancet. 2014;384:1953-97.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err="1">
                <a:ln>
                  <a:noFill/>
                </a:ln>
                <a:effectLst/>
                <a:uLnTx/>
                <a:uFillTx/>
                <a:latin typeface="Calibri"/>
                <a:ea typeface="+mn-ea"/>
                <a:cs typeface="+mn-cs"/>
              </a:rPr>
              <a:t>Bertot</a:t>
            </a:r>
            <a:r>
              <a:rPr kumimoji="0" lang="en-US" sz="1000" b="0" i="0" u="none" strike="noStrike" kern="1200" cap="none" spc="0" normalizeH="0" baseline="0" noProof="0" dirty="0">
                <a:ln>
                  <a:noFill/>
                </a:ln>
                <a:effectLst/>
                <a:uLnTx/>
                <a:uFillTx/>
                <a:latin typeface="Calibri"/>
                <a:ea typeface="+mn-ea"/>
                <a:cs typeface="+mn-cs"/>
              </a:rPr>
              <a:t> LC, et al. Hepatol </a:t>
            </a:r>
            <a:r>
              <a:rPr kumimoji="0" lang="en-US" sz="1000" b="0" i="0" u="none" strike="noStrike" kern="1200" cap="none" spc="0" normalizeH="0" baseline="0" noProof="0" dirty="0" err="1">
                <a:ln>
                  <a:noFill/>
                </a:ln>
                <a:effectLst/>
                <a:uLnTx/>
                <a:uFillTx/>
                <a:latin typeface="Calibri"/>
                <a:ea typeface="+mn-ea"/>
                <a:cs typeface="+mn-cs"/>
              </a:rPr>
              <a:t>Commun</a:t>
            </a:r>
            <a:r>
              <a:rPr kumimoji="0" lang="en-US" sz="1000" b="0" i="0" u="none" strike="noStrike" kern="1200" cap="none" spc="0" normalizeH="0" baseline="0" noProof="0" dirty="0">
                <a:ln>
                  <a:noFill/>
                </a:ln>
                <a:effectLst/>
                <a:uLnTx/>
                <a:uFillTx/>
                <a:latin typeface="Calibri"/>
                <a:ea typeface="+mn-ea"/>
                <a:cs typeface="+mn-cs"/>
              </a:rPr>
              <a:t> 2017;1:53-60; Scaglione S, et al. J Clin Gastroenterol. 2015;49:690-6.</a:t>
            </a:r>
          </a:p>
        </p:txBody>
      </p:sp>
      <p:grpSp>
        <p:nvGrpSpPr>
          <p:cNvPr id="107" name="Group 106">
            <a:extLst>
              <a:ext uri="{FF2B5EF4-FFF2-40B4-BE49-F238E27FC236}">
                <a16:creationId xmlns:a16="http://schemas.microsoft.com/office/drawing/2014/main" id="{6CF841D1-D531-4BD1-B02B-535F82ED1118}"/>
              </a:ext>
            </a:extLst>
          </p:cNvPr>
          <p:cNvGrpSpPr/>
          <p:nvPr/>
        </p:nvGrpSpPr>
        <p:grpSpPr>
          <a:xfrm>
            <a:off x="10343792" y="6488668"/>
            <a:ext cx="1508140" cy="369332"/>
            <a:chOff x="10609338" y="6488668"/>
            <a:chExt cx="1508140" cy="369332"/>
          </a:xfrm>
        </p:grpSpPr>
        <p:pic>
          <p:nvPicPr>
            <p:cNvPr id="108" name="Picture 188">
              <a:extLst>
                <a:ext uri="{FF2B5EF4-FFF2-40B4-BE49-F238E27FC236}">
                  <a16:creationId xmlns:a16="http://schemas.microsoft.com/office/drawing/2014/main" id="{B2EEA268-698D-4E04-A6A5-78EED18F3AB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TextBox 108">
              <a:extLst>
                <a:ext uri="{FF2B5EF4-FFF2-40B4-BE49-F238E27FC236}">
                  <a16:creationId xmlns:a16="http://schemas.microsoft.com/office/drawing/2014/main" id="{3001AB86-E130-44A9-A79A-7B8863444177}"/>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spTree>
    <p:extLst>
      <p:ext uri="{BB962C8B-B14F-4D97-AF65-F5344CB8AC3E}">
        <p14:creationId xmlns:p14="http://schemas.microsoft.com/office/powerpoint/2010/main" val="51847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96D0-BFD0-4AD7-9498-6D73608CD9C8}"/>
              </a:ext>
            </a:extLst>
          </p:cNvPr>
          <p:cNvSpPr>
            <a:spLocks noGrp="1"/>
          </p:cNvSpPr>
          <p:nvPr>
            <p:ph type="title"/>
          </p:nvPr>
        </p:nvSpPr>
        <p:spPr>
          <a:xfrm>
            <a:off x="180554" y="97117"/>
            <a:ext cx="12102353" cy="1325563"/>
          </a:xfrm>
        </p:spPr>
        <p:txBody>
          <a:bodyPr>
            <a:normAutofit/>
          </a:bodyPr>
          <a:lstStyle/>
          <a:p>
            <a:r>
              <a:rPr lang="en-US" sz="2800" dirty="0">
                <a:solidFill>
                  <a:srgbClr val="0000FF"/>
                </a:solidFill>
              </a:rPr>
              <a:t>The status-quo</a:t>
            </a:r>
          </a:p>
        </p:txBody>
      </p:sp>
      <p:grpSp>
        <p:nvGrpSpPr>
          <p:cNvPr id="31" name="Group 30">
            <a:extLst>
              <a:ext uri="{FF2B5EF4-FFF2-40B4-BE49-F238E27FC236}">
                <a16:creationId xmlns:a16="http://schemas.microsoft.com/office/drawing/2014/main" id="{5A2E6A43-30F2-4EA0-9B39-D956E9ED7614}"/>
              </a:ext>
            </a:extLst>
          </p:cNvPr>
          <p:cNvGrpSpPr/>
          <p:nvPr/>
        </p:nvGrpSpPr>
        <p:grpSpPr>
          <a:xfrm>
            <a:off x="10406138" y="6488668"/>
            <a:ext cx="1508140" cy="369332"/>
            <a:chOff x="10609338" y="6488668"/>
            <a:chExt cx="1508140" cy="369332"/>
          </a:xfrm>
        </p:grpSpPr>
        <p:pic>
          <p:nvPicPr>
            <p:cNvPr id="32" name="Picture 188">
              <a:extLst>
                <a:ext uri="{FF2B5EF4-FFF2-40B4-BE49-F238E27FC236}">
                  <a16:creationId xmlns:a16="http://schemas.microsoft.com/office/drawing/2014/main" id="{6F6BCD0A-2075-4AB8-8DB3-287341FDBA2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09338" y="6534834"/>
              <a:ext cx="29283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a:extLst>
                <a:ext uri="{FF2B5EF4-FFF2-40B4-BE49-F238E27FC236}">
                  <a16:creationId xmlns:a16="http://schemas.microsoft.com/office/drawing/2014/main" id="{13B98278-73B4-4B30-8FC7-F597529B5983}"/>
                </a:ext>
              </a:extLst>
            </p:cNvPr>
            <p:cNvSpPr txBox="1"/>
            <p:nvPr/>
          </p:nvSpPr>
          <p:spPr>
            <a:xfrm>
              <a:off x="10874189" y="6488668"/>
              <a:ext cx="1243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SSLI at VCU</a:t>
              </a:r>
            </a:p>
          </p:txBody>
        </p:sp>
      </p:grpSp>
      <p:grpSp>
        <p:nvGrpSpPr>
          <p:cNvPr id="34" name="Group 33">
            <a:extLst>
              <a:ext uri="{FF2B5EF4-FFF2-40B4-BE49-F238E27FC236}">
                <a16:creationId xmlns:a16="http://schemas.microsoft.com/office/drawing/2014/main" id="{56D35A5D-4B4F-4477-9AA8-AAAD1707772D}"/>
              </a:ext>
            </a:extLst>
          </p:cNvPr>
          <p:cNvGrpSpPr/>
          <p:nvPr/>
        </p:nvGrpSpPr>
        <p:grpSpPr>
          <a:xfrm>
            <a:off x="1279390" y="1380357"/>
            <a:ext cx="10084308" cy="5108310"/>
            <a:chOff x="1945178" y="1476974"/>
            <a:chExt cx="10084308" cy="5108310"/>
          </a:xfrm>
        </p:grpSpPr>
        <p:sp>
          <p:nvSpPr>
            <p:cNvPr id="49" name="Rectangle 48">
              <a:extLst>
                <a:ext uri="{FF2B5EF4-FFF2-40B4-BE49-F238E27FC236}">
                  <a16:creationId xmlns:a16="http://schemas.microsoft.com/office/drawing/2014/main" id="{74EC0DF7-A512-43C7-8C26-753695D1E416}"/>
                </a:ext>
              </a:extLst>
            </p:cNvPr>
            <p:cNvSpPr/>
            <p:nvPr/>
          </p:nvSpPr>
          <p:spPr>
            <a:xfrm>
              <a:off x="8142316" y="1493085"/>
              <a:ext cx="1167939" cy="4271791"/>
            </a:xfrm>
            <a:prstGeom prst="rect">
              <a:avLst/>
            </a:prstGeom>
            <a:solidFill>
              <a:srgbClr val="FF0000">
                <a:alpha val="9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C8D3C39-8D2B-4FE9-8372-D6996CF6A78C}"/>
                </a:ext>
              </a:extLst>
            </p:cNvPr>
            <p:cNvSpPr/>
            <p:nvPr/>
          </p:nvSpPr>
          <p:spPr>
            <a:xfrm>
              <a:off x="5921322" y="1517073"/>
              <a:ext cx="2108773" cy="4247803"/>
            </a:xfrm>
            <a:prstGeom prst="rect">
              <a:avLst/>
            </a:prstGeom>
            <a:solidFill>
              <a:srgbClr val="FFC000">
                <a:alpha val="3607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75EC339-B43D-4F7A-95E2-5B402831C5B7}"/>
                </a:ext>
              </a:extLst>
            </p:cNvPr>
            <p:cNvSpPr/>
            <p:nvPr/>
          </p:nvSpPr>
          <p:spPr>
            <a:xfrm>
              <a:off x="1945178" y="3088177"/>
              <a:ext cx="4181301" cy="1325563"/>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37" name="Arrow: Bent 36">
              <a:extLst>
                <a:ext uri="{FF2B5EF4-FFF2-40B4-BE49-F238E27FC236}">
                  <a16:creationId xmlns:a16="http://schemas.microsoft.com/office/drawing/2014/main" id="{CF7EDA5A-B4E1-4991-9167-B351FFF7F5AB}"/>
                </a:ext>
              </a:extLst>
            </p:cNvPr>
            <p:cNvSpPr/>
            <p:nvPr/>
          </p:nvSpPr>
          <p:spPr>
            <a:xfrm>
              <a:off x="5848003" y="2040177"/>
              <a:ext cx="3786447" cy="1059873"/>
            </a:xfrm>
            <a:prstGeom prst="bentArrow">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38" name="Arrow: Bent 37">
              <a:extLst>
                <a:ext uri="{FF2B5EF4-FFF2-40B4-BE49-F238E27FC236}">
                  <a16:creationId xmlns:a16="http://schemas.microsoft.com/office/drawing/2014/main" id="{73CD416E-0EFD-474B-A0CA-40DEEA44F1FD}"/>
                </a:ext>
              </a:extLst>
            </p:cNvPr>
            <p:cNvSpPr/>
            <p:nvPr/>
          </p:nvSpPr>
          <p:spPr>
            <a:xfrm flipV="1">
              <a:off x="5860473" y="4413740"/>
              <a:ext cx="3786447" cy="1059873"/>
            </a:xfrm>
            <a:prstGeom prst="bentArrow">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39" name="Arrow: Right 38">
              <a:extLst>
                <a:ext uri="{FF2B5EF4-FFF2-40B4-BE49-F238E27FC236}">
                  <a16:creationId xmlns:a16="http://schemas.microsoft.com/office/drawing/2014/main" id="{1F54633F-4D4B-46E6-A1AC-DB569CE7B3DD}"/>
                </a:ext>
              </a:extLst>
            </p:cNvPr>
            <p:cNvSpPr/>
            <p:nvPr/>
          </p:nvSpPr>
          <p:spPr>
            <a:xfrm>
              <a:off x="6126479" y="3034145"/>
              <a:ext cx="3520441" cy="556953"/>
            </a:xfrm>
            <a:prstGeom prst="rightArrow">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40" name="Arrow: Right 39">
              <a:extLst>
                <a:ext uri="{FF2B5EF4-FFF2-40B4-BE49-F238E27FC236}">
                  <a16:creationId xmlns:a16="http://schemas.microsoft.com/office/drawing/2014/main" id="{4225ADD4-EBC2-486D-9238-80199F0FB019}"/>
                </a:ext>
              </a:extLst>
            </p:cNvPr>
            <p:cNvSpPr/>
            <p:nvPr/>
          </p:nvSpPr>
          <p:spPr>
            <a:xfrm>
              <a:off x="6126479" y="4019203"/>
              <a:ext cx="3645132" cy="556953"/>
            </a:xfrm>
            <a:prstGeom prst="rightArrow">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7740D61-86D8-4C0E-A2CD-54320CA6BDF1}"/>
                </a:ext>
              </a:extLst>
            </p:cNvPr>
            <p:cNvSpPr txBox="1"/>
            <p:nvPr/>
          </p:nvSpPr>
          <p:spPr>
            <a:xfrm>
              <a:off x="9696796" y="2086495"/>
              <a:ext cx="233269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Heart/Vascular disease</a:t>
              </a:r>
            </a:p>
          </p:txBody>
        </p:sp>
        <p:sp>
          <p:nvSpPr>
            <p:cNvPr id="42" name="TextBox 41">
              <a:extLst>
                <a:ext uri="{FF2B5EF4-FFF2-40B4-BE49-F238E27FC236}">
                  <a16:creationId xmlns:a16="http://schemas.microsoft.com/office/drawing/2014/main" id="{20374D70-3766-4F32-B493-883A945E0331}"/>
                </a:ext>
              </a:extLst>
            </p:cNvPr>
            <p:cNvSpPr txBox="1"/>
            <p:nvPr/>
          </p:nvSpPr>
          <p:spPr>
            <a:xfrm>
              <a:off x="9771611" y="2944767"/>
              <a:ext cx="1630254"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Beta cell failure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(T2DM)</a:t>
              </a:r>
            </a:p>
          </p:txBody>
        </p:sp>
        <p:sp>
          <p:nvSpPr>
            <p:cNvPr id="43" name="TextBox 42">
              <a:extLst>
                <a:ext uri="{FF2B5EF4-FFF2-40B4-BE49-F238E27FC236}">
                  <a16:creationId xmlns:a16="http://schemas.microsoft.com/office/drawing/2014/main" id="{F748D48C-DE69-4EF9-94BB-2A5821825846}"/>
                </a:ext>
              </a:extLst>
            </p:cNvPr>
            <p:cNvSpPr txBox="1"/>
            <p:nvPr/>
          </p:nvSpPr>
          <p:spPr>
            <a:xfrm>
              <a:off x="9949348" y="4044408"/>
              <a:ext cx="71686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NASH</a:t>
              </a:r>
            </a:p>
          </p:txBody>
        </p:sp>
        <p:sp>
          <p:nvSpPr>
            <p:cNvPr id="44" name="TextBox 43">
              <a:extLst>
                <a:ext uri="{FF2B5EF4-FFF2-40B4-BE49-F238E27FC236}">
                  <a16:creationId xmlns:a16="http://schemas.microsoft.com/office/drawing/2014/main" id="{EA810B65-09D4-4514-B877-F94794F2BDA9}"/>
                </a:ext>
              </a:extLst>
            </p:cNvPr>
            <p:cNvSpPr txBox="1"/>
            <p:nvPr/>
          </p:nvSpPr>
          <p:spPr>
            <a:xfrm>
              <a:off x="9825644" y="4943676"/>
              <a:ext cx="57099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CKD</a:t>
              </a:r>
            </a:p>
          </p:txBody>
        </p:sp>
        <p:sp>
          <p:nvSpPr>
            <p:cNvPr id="45" name="TextBox 44">
              <a:extLst>
                <a:ext uri="{FF2B5EF4-FFF2-40B4-BE49-F238E27FC236}">
                  <a16:creationId xmlns:a16="http://schemas.microsoft.com/office/drawing/2014/main" id="{6547E2DA-010F-4A63-87C1-F7C91CBC8003}"/>
                </a:ext>
              </a:extLst>
            </p:cNvPr>
            <p:cNvSpPr txBox="1"/>
            <p:nvPr/>
          </p:nvSpPr>
          <p:spPr>
            <a:xfrm>
              <a:off x="2140528" y="3516284"/>
              <a:ext cx="90653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Healthy</a:t>
              </a:r>
            </a:p>
          </p:txBody>
        </p:sp>
        <p:sp>
          <p:nvSpPr>
            <p:cNvPr id="46" name="TextBox 45">
              <a:extLst>
                <a:ext uri="{FF2B5EF4-FFF2-40B4-BE49-F238E27FC236}">
                  <a16:creationId xmlns:a16="http://schemas.microsoft.com/office/drawing/2014/main" id="{750E7CDB-FEDA-4456-9DAF-1F9FCFC083A1}"/>
                </a:ext>
              </a:extLst>
            </p:cNvPr>
            <p:cNvSpPr txBox="1"/>
            <p:nvPr/>
          </p:nvSpPr>
          <p:spPr>
            <a:xfrm>
              <a:off x="3312490" y="3372872"/>
              <a:ext cx="1446678"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Metabolically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unhealthy</a:t>
              </a:r>
            </a:p>
          </p:txBody>
        </p:sp>
        <p:sp>
          <p:nvSpPr>
            <p:cNvPr id="47" name="TextBox 46">
              <a:extLst>
                <a:ext uri="{FF2B5EF4-FFF2-40B4-BE49-F238E27FC236}">
                  <a16:creationId xmlns:a16="http://schemas.microsoft.com/office/drawing/2014/main" id="{A6B7F7E9-612C-4EF5-AC44-8C6A01EC1FEE}"/>
                </a:ext>
              </a:extLst>
            </p:cNvPr>
            <p:cNvSpPr txBox="1"/>
            <p:nvPr/>
          </p:nvSpPr>
          <p:spPr>
            <a:xfrm>
              <a:off x="4883859" y="3511371"/>
              <a:ext cx="103746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adiposity</a:t>
              </a:r>
            </a:p>
          </p:txBody>
        </p:sp>
        <p:sp>
          <p:nvSpPr>
            <p:cNvPr id="48" name="TextBox 47">
              <a:extLst>
                <a:ext uri="{FF2B5EF4-FFF2-40B4-BE49-F238E27FC236}">
                  <a16:creationId xmlns:a16="http://schemas.microsoft.com/office/drawing/2014/main" id="{B1068D83-A546-4BD1-8154-2CA14CEFA7CA}"/>
                </a:ext>
              </a:extLst>
            </p:cNvPr>
            <p:cNvSpPr txBox="1"/>
            <p:nvPr/>
          </p:nvSpPr>
          <p:spPr>
            <a:xfrm>
              <a:off x="6317672" y="1493085"/>
              <a:ext cx="1005083"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Clinically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silent</a:t>
              </a:r>
            </a:p>
          </p:txBody>
        </p:sp>
        <p:sp>
          <p:nvSpPr>
            <p:cNvPr id="50" name="TextBox 49">
              <a:extLst>
                <a:ext uri="{FF2B5EF4-FFF2-40B4-BE49-F238E27FC236}">
                  <a16:creationId xmlns:a16="http://schemas.microsoft.com/office/drawing/2014/main" id="{5F0CF077-1546-426F-A018-F62C1CCD7B03}"/>
                </a:ext>
              </a:extLst>
            </p:cNvPr>
            <p:cNvSpPr txBox="1"/>
            <p:nvPr/>
          </p:nvSpPr>
          <p:spPr>
            <a:xfrm>
              <a:off x="8258563" y="1476974"/>
              <a:ext cx="1005083"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a:rPr>
                <a:t>Clinically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a:rPr>
                <a:t>obvious</a:t>
              </a:r>
            </a:p>
          </p:txBody>
        </p:sp>
        <p:sp>
          <p:nvSpPr>
            <p:cNvPr id="51" name="TextBox 50">
              <a:extLst>
                <a:ext uri="{FF2B5EF4-FFF2-40B4-BE49-F238E27FC236}">
                  <a16:creationId xmlns:a16="http://schemas.microsoft.com/office/drawing/2014/main" id="{742E3E68-C93A-4A31-94EB-8DA0A6FCCE4D}"/>
                </a:ext>
              </a:extLst>
            </p:cNvPr>
            <p:cNvSpPr txBox="1"/>
            <p:nvPr/>
          </p:nvSpPr>
          <p:spPr>
            <a:xfrm>
              <a:off x="9926356" y="3486734"/>
              <a:ext cx="16002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$ 327 billion  </a:t>
              </a:r>
            </a:p>
          </p:txBody>
        </p:sp>
        <p:sp>
          <p:nvSpPr>
            <p:cNvPr id="52" name="TextBox 51">
              <a:extLst>
                <a:ext uri="{FF2B5EF4-FFF2-40B4-BE49-F238E27FC236}">
                  <a16:creationId xmlns:a16="http://schemas.microsoft.com/office/drawing/2014/main" id="{766D7560-71F5-445C-88BE-46DFCCE51A0B}"/>
                </a:ext>
              </a:extLst>
            </p:cNvPr>
            <p:cNvSpPr txBox="1"/>
            <p:nvPr/>
          </p:nvSpPr>
          <p:spPr>
            <a:xfrm>
              <a:off x="8921112" y="6215952"/>
              <a:ext cx="201048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Cost data from CDC</a:t>
              </a:r>
            </a:p>
          </p:txBody>
        </p:sp>
        <p:sp>
          <p:nvSpPr>
            <p:cNvPr id="53" name="TextBox 52">
              <a:extLst>
                <a:ext uri="{FF2B5EF4-FFF2-40B4-BE49-F238E27FC236}">
                  <a16:creationId xmlns:a16="http://schemas.microsoft.com/office/drawing/2014/main" id="{4B6339B0-33C8-41FC-8B32-4AB51693639D}"/>
                </a:ext>
              </a:extLst>
            </p:cNvPr>
            <p:cNvSpPr txBox="1"/>
            <p:nvPr/>
          </p:nvSpPr>
          <p:spPr>
            <a:xfrm>
              <a:off x="9949348" y="2352263"/>
              <a:ext cx="151247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$229 billion</a:t>
              </a:r>
            </a:p>
          </p:txBody>
        </p:sp>
        <p:sp>
          <p:nvSpPr>
            <p:cNvPr id="54" name="TextBox 53">
              <a:extLst>
                <a:ext uri="{FF2B5EF4-FFF2-40B4-BE49-F238E27FC236}">
                  <a16:creationId xmlns:a16="http://schemas.microsoft.com/office/drawing/2014/main" id="{4F7D6A19-1988-4B19-B39E-8EB1E532AD4D}"/>
                </a:ext>
              </a:extLst>
            </p:cNvPr>
            <p:cNvSpPr txBox="1"/>
            <p:nvPr/>
          </p:nvSpPr>
          <p:spPr>
            <a:xfrm>
              <a:off x="9949348" y="4386002"/>
              <a:ext cx="121860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$ 32 billion</a:t>
              </a:r>
            </a:p>
          </p:txBody>
        </p:sp>
        <p:sp>
          <p:nvSpPr>
            <p:cNvPr id="55" name="TextBox 54">
              <a:extLst>
                <a:ext uri="{FF2B5EF4-FFF2-40B4-BE49-F238E27FC236}">
                  <a16:creationId xmlns:a16="http://schemas.microsoft.com/office/drawing/2014/main" id="{266DED37-CF9A-41CE-BD36-8D096A32D481}"/>
                </a:ext>
              </a:extLst>
            </p:cNvPr>
            <p:cNvSpPr txBox="1"/>
            <p:nvPr/>
          </p:nvSpPr>
          <p:spPr>
            <a:xfrm>
              <a:off x="9926355" y="5257299"/>
              <a:ext cx="139333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rPr>
                <a:t>$ 87.2 billion</a:t>
              </a:r>
            </a:p>
          </p:txBody>
        </p:sp>
      </p:grpSp>
    </p:spTree>
    <p:extLst>
      <p:ext uri="{BB962C8B-B14F-4D97-AF65-F5344CB8AC3E}">
        <p14:creationId xmlns:p14="http://schemas.microsoft.com/office/powerpoint/2010/main" val="3970428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6"/>
</p:tagLst>
</file>

<file path=ppt/tags/tag2.xml><?xml version="1.0" encoding="utf-8"?>
<p:tagLst xmlns:a="http://schemas.openxmlformats.org/drawingml/2006/main" xmlns:r="http://schemas.openxmlformats.org/officeDocument/2006/relationships" xmlns:p="http://schemas.openxmlformats.org/presentationml/2006/main">
  <p:tag name="AS_UNIQUEID" val="547"/>
</p:tagLst>
</file>

<file path=ppt/tags/tag3.xml><?xml version="1.0" encoding="utf-8"?>
<p:tagLst xmlns:a="http://schemas.openxmlformats.org/drawingml/2006/main" xmlns:r="http://schemas.openxmlformats.org/officeDocument/2006/relationships" xmlns:p="http://schemas.openxmlformats.org/presentationml/2006/main">
  <p:tag name="AS_UNIQUEID" val="55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SCT 2025 Annual Meeting">
      <a:dk1>
        <a:srgbClr val="006AB8"/>
      </a:dk1>
      <a:lt1>
        <a:srgbClr val="FEFFFF"/>
      </a:lt1>
      <a:dk2>
        <a:srgbClr val="006AB8"/>
      </a:dk2>
      <a:lt2>
        <a:srgbClr val="FFFFFF"/>
      </a:lt2>
      <a:accent1>
        <a:srgbClr val="A37EAA"/>
      </a:accent1>
      <a:accent2>
        <a:srgbClr val="F2B39F"/>
      </a:accent2>
      <a:accent3>
        <a:srgbClr val="A2DEF6"/>
      </a:accent3>
      <a:accent4>
        <a:srgbClr val="5BB8DE"/>
      </a:accent4>
      <a:accent5>
        <a:srgbClr val="3F8BC7"/>
      </a:accent5>
      <a:accent6>
        <a:srgbClr val="B085AD"/>
      </a:accent6>
      <a:hlink>
        <a:srgbClr val="007EBB"/>
      </a:hlink>
      <a:folHlink>
        <a:srgbClr val="5BB8D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CBA5EB9-8BB8-674C-A415-30C3EE117739}" vid="{3C129C00-697E-604A-868D-3F7AA2AC500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1725</TotalTime>
  <Words>3999</Words>
  <Application>Microsoft Office PowerPoint</Application>
  <PresentationFormat>Widescreen</PresentationFormat>
  <Paragraphs>778</Paragraphs>
  <Slides>43</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Aptos</vt:lpstr>
      <vt:lpstr>Arial</vt:lpstr>
      <vt:lpstr>Arial Regular</vt:lpstr>
      <vt:lpstr>Boehringer Forward Text</vt:lpstr>
      <vt:lpstr>Calibri</vt:lpstr>
      <vt:lpstr>ElsevierSans</vt:lpstr>
      <vt:lpstr>Helvetica</vt:lpstr>
      <vt:lpstr>Tahoma</vt:lpstr>
      <vt:lpstr>Trebuchet MS</vt:lpstr>
      <vt:lpstr>Univers</vt:lpstr>
      <vt:lpstr>Verdana</vt:lpstr>
      <vt:lpstr>3_Office Theme</vt:lpstr>
      <vt:lpstr>Custom Design</vt:lpstr>
      <vt:lpstr>Office Theme</vt:lpstr>
      <vt:lpstr>Curtis Meinert Keynote</vt:lpstr>
      <vt:lpstr>The Future of Metabolic Medicine and Clinical Trials: A Patient-Centric Paradigm</vt:lpstr>
      <vt:lpstr>PowerPoint Presentation</vt:lpstr>
      <vt:lpstr>Noncommunicable diseases (NCDs) are leading causes of premature death!</vt:lpstr>
      <vt:lpstr>Metabolic Health- solving global problems via local solutions</vt:lpstr>
      <vt:lpstr>Many NCDs cluster together bound by common biological root causes- but several are not even recognized as NCDs</vt:lpstr>
      <vt:lpstr>PowerPoint Presentation</vt:lpstr>
      <vt:lpstr>Consequence of the status quo-  most patients with MASLD are allowed to develop cirrhosis</vt:lpstr>
      <vt:lpstr>The status-quo</vt:lpstr>
      <vt:lpstr>Consequences of status quo</vt:lpstr>
      <vt:lpstr>What can we do?</vt:lpstr>
      <vt:lpstr>MASLD- a key determinant of metabolic health</vt:lpstr>
      <vt:lpstr>There is shared biology between MASLD/MASH and cardio-renal-metabolic diseases</vt:lpstr>
      <vt:lpstr>PowerPoint Presentation</vt:lpstr>
      <vt:lpstr>PowerPoint Presentation</vt:lpstr>
      <vt:lpstr>Increasing fibrosis stage is linked to hepatic outcomes and mortality</vt:lpstr>
      <vt:lpstr>More advanced liver disease is associated with increased risk of developing hypertension, T2DM and chronic kidney disease</vt:lpstr>
      <vt:lpstr>The co-morbidity profiles of individual NCDs are competing threats to life linked by common biology that also progress collinearly</vt:lpstr>
      <vt:lpstr>Baseline Assessment</vt:lpstr>
      <vt:lpstr>Mapping risk in multiple dimensions for the individual patient</vt:lpstr>
      <vt:lpstr>From organ based care to an integrated patient-centered model of care</vt:lpstr>
      <vt:lpstr>PowerPoint Presentation</vt:lpstr>
      <vt:lpstr>Implications for clinical trial design, endpoints, and drug development</vt:lpstr>
      <vt:lpstr>Drug development for MASLD- the current paradigm</vt:lpstr>
      <vt:lpstr>Current approach for drug development-FDA guidance 2018</vt:lpstr>
      <vt:lpstr>There is a need and opportunity for innovation in trial design, endpoints, and analyses for MASLD… Moving towards patient-centricity</vt:lpstr>
      <vt:lpstr>Is mortality the right outcome measure?</vt:lpstr>
      <vt:lpstr>Core principles of drug development</vt:lpstr>
      <vt:lpstr>Binary composite endpoints- require each component to be relatively equally meaningful and contribute to the overall measure- the current FDA composite fails in this regard!</vt:lpstr>
      <vt:lpstr>The profile of patients for a trial must be selected based on the benefits expected based on mechanism of action</vt:lpstr>
      <vt:lpstr>What about hierarchical outcomes?</vt:lpstr>
      <vt:lpstr>Desirability of Outcome Ranking (DOOR)</vt:lpstr>
      <vt:lpstr>The principle causes of death change at different points in the course of the patients life cycle- with longer term trials, this change in risk profile over time can be leveraged to develop endpoints</vt:lpstr>
      <vt:lpstr>Can the multi-dimensional risk profile be leveraged to fully evaluate benefit-risk on the patients health</vt:lpstr>
      <vt:lpstr>Developing a DOOR endpoint for post-subpart H</vt:lpstr>
      <vt:lpstr>The MASLD metro line- stopping the train and turning it around</vt:lpstr>
      <vt:lpstr>Consider an ordinal outcome for compensated cirrhosis</vt:lpstr>
      <vt:lpstr>The MASLD metro line- stopping the train and turning it around</vt:lpstr>
      <vt:lpstr>Mapping the clinical course of decompensated cirrhosis to develop relevant endpoints</vt:lpstr>
      <vt:lpstr>Creating a layed composite ordinal outcome for ACLF that meets regulatory criteria for being clinically meaningful</vt:lpstr>
      <vt:lpstr>Creating a DOOR outcome for ACLF (conceptual outcome)</vt:lpstr>
      <vt:lpstr>Summary and implications for clinical trials for NCDs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Shaping the future of metabolic medicine:  The right questions, Robust Answers</dc:title>
  <dc:creator>ARUN Sanyal</dc:creator>
  <cp:lastModifiedBy>Lisa Aguado</cp:lastModifiedBy>
  <cp:revision>31</cp:revision>
  <dcterms:created xsi:type="dcterms:W3CDTF">2025-04-18T11:58:11Z</dcterms:created>
  <dcterms:modified xsi:type="dcterms:W3CDTF">2025-05-27T17:06:23Z</dcterms:modified>
</cp:coreProperties>
</file>